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Outfit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00d1bb0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3700d1bb0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e5642e5f84695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25 min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>
                <a:latin typeface="Outfit"/>
                <a:ea typeface="Outfit"/>
                <a:cs typeface="Outfit"/>
                <a:sym typeface="Outfit"/>
              </a:rPr>
              <a:t>Zie methodiek ‘Leervragen bedienen met materialen’</a:t>
            </a:r>
            <a:endParaRPr sz="12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73" name="Google Shape;173;g2be5642e5f84695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00d1bb069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5 min</a:t>
            </a:r>
            <a:endParaRPr sz="1350" i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3" name="Google Shape;183;g3700d1bb069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8d23551a835f3b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nl" sz="1200" b="1">
                <a:solidFill>
                  <a:srgbClr val="343434"/>
                </a:solidFill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4" name="Google Shape;194;g358d23551a835f3b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6d75ffe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>
                <a:solidFill>
                  <a:srgbClr val="343434"/>
                </a:solidFill>
                <a:latin typeface="Outfit"/>
                <a:ea typeface="Outfit"/>
                <a:cs typeface="Outfit"/>
                <a:sym typeface="Outfit"/>
              </a:rPr>
              <a:t>20 min</a:t>
            </a:r>
            <a:endParaRPr sz="10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Zie ook methodiek ‘Prompt Bingo’</a:t>
            </a:r>
            <a:endParaRPr sz="1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3" name="Google Shape;203;g366d75ffe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32b9984e6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10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Zie methodiek ‘Motiveren met de handen op de rug'.</a:t>
            </a:r>
            <a:endParaRPr sz="1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2" name="Google Shape;212;g3132b9984e6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00d1bb069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5 min</a:t>
            </a:r>
            <a:endParaRPr sz="1000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1" name="Google Shape;221;g3700d1bb069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9d6071d2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ENKEL VOOR VORMINGEN IN OPEN AANBOD  - NIET VOOR IN COMPANY VORMINGEN</a:t>
            </a:r>
            <a:endParaRPr sz="1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30" name="Google Shape;230;g39d6071d2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00d1bb069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>
              <a:solidFill>
                <a:schemeClr val="dk1"/>
              </a:solidFill>
            </a:endParaRPr>
          </a:p>
        </p:txBody>
      </p:sp>
      <p:sp>
        <p:nvSpPr>
          <p:cNvPr id="239" name="Google Shape;239;g3700d1bb069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00d1bb069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 b="1"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8" name="Google Shape;248;g3700d1bb069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9d6071d28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59" name="Google Shape;259;g39d6071d28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00d1bb069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3" name="Google Shape;83;g3700d1bb06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014bb18f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15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2" name="Google Shape;92;g35014bb18f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32b9984e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10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1" name="Google Shape;101;g3132b9984e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32b9984e6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10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2" name="Google Shape;112;g3132b9984e6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32b9984e6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10 min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Zie methodiek ‘Stapsgewijze bediening’</a:t>
            </a:r>
            <a:endParaRPr sz="1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3" name="Google Shape;123;g3132b9984e6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32b9984e6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5 min</a:t>
            </a:r>
            <a:endParaRPr sz="1350" i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5" name="Google Shape;135;g3132b9984e6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32b9984e6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chemeClr val="dk1"/>
                </a:solidFill>
              </a:rPr>
              <a:t>10 min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6" name="Google Shape;146;g3132b9984e6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32b9984e6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 b="1">
                <a:solidFill>
                  <a:srgbClr val="111111"/>
                </a:solidFill>
                <a:latin typeface="Outfit"/>
                <a:ea typeface="Outfit"/>
                <a:cs typeface="Outfit"/>
                <a:sym typeface="Outfit"/>
              </a:rPr>
              <a:t>5 min</a:t>
            </a:r>
            <a:endParaRPr sz="1200" b="1">
              <a:solidFill>
                <a:srgbClr val="111111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200">
                <a:solidFill>
                  <a:srgbClr val="111111"/>
                </a:solidFill>
                <a:latin typeface="Outfit"/>
                <a:ea typeface="Outfit"/>
                <a:cs typeface="Outfit"/>
                <a:sym typeface="Outfit"/>
              </a:rPr>
              <a:t>Zie methodiek ‘leervragen bedienen met materialen’</a:t>
            </a:r>
            <a:endParaRPr sz="1200">
              <a:solidFill>
                <a:srgbClr val="11111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3" name="Google Shape;163;g3132b9984e6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slide_paars">
  <p:cSld name="tekstslide_paar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2095" y="-280800"/>
            <a:ext cx="4481906" cy="12258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645010" y="4584600"/>
            <a:ext cx="3203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456010" y="4584600"/>
            <a:ext cx="1890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611" y="4424166"/>
            <a:ext cx="688187" cy="2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>
            <a:spLocks noGrp="1"/>
          </p:cNvSpPr>
          <p:nvPr>
            <p:ph type="body" idx="1"/>
          </p:nvPr>
        </p:nvSpPr>
        <p:spPr>
          <a:xfrm>
            <a:off x="456010" y="457200"/>
            <a:ext cx="2763900" cy="301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1000" tIns="13500" rIns="81000" bIns="13500" anchor="ctr" anchorCtr="0">
            <a:normAutofit/>
          </a:bodyPr>
          <a:lstStyle>
            <a:lvl1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141810" y="1010041"/>
            <a:ext cx="75420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350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1141810" y="1395413"/>
            <a:ext cx="75414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kst+foto_recht">
  <p:cSld name="1_tekst+foto_rech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7508" y="4419968"/>
            <a:ext cx="2878492" cy="7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5256000" y="0"/>
            <a:ext cx="3888000" cy="5143500"/>
          </a:xfrm>
          <a:prstGeom prst="rect">
            <a:avLst/>
          </a:prstGeom>
          <a:solidFill>
            <a:srgbClr val="EAEAEA"/>
          </a:solidFill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645010" y="4584600"/>
            <a:ext cx="3203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456010" y="4584600"/>
            <a:ext cx="1890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8611" y="4424166"/>
            <a:ext cx="688187" cy="2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>
            <a:spLocks noGrp="1"/>
          </p:cNvSpPr>
          <p:nvPr>
            <p:ph type="body" idx="1"/>
          </p:nvPr>
        </p:nvSpPr>
        <p:spPr>
          <a:xfrm>
            <a:off x="456010" y="457200"/>
            <a:ext cx="2763900" cy="301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1000" tIns="13500" rIns="81000" bIns="13500" anchor="ctr" anchorCtr="0">
            <a:normAutofit/>
          </a:bodyPr>
          <a:lstStyle>
            <a:lvl1pPr marL="45720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141811" y="1009800"/>
            <a:ext cx="38301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3500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1141810" y="1395413"/>
            <a:ext cx="3830100" cy="30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awijs.be/nl/digiwatte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hyperlink" Target="https://www.burostrakz.nl/kennissnackz/?categorie=digitalise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igivaardigindezorg.nl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hyperlink" Target="http://digivaardigindezorg.nl" TargetMode="External"/><Relationship Id="rId10" Type="http://schemas.openxmlformats.org/officeDocument/2006/relationships/hyperlink" Target="https://www.mediawijs.be/nl/databankdigitaleinclusie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hyperlink" Target="https://www.mediawijs.be/nl/tools/databank-digitale-inclusi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1468" t="11086" b="3828"/>
          <a:stretch/>
        </p:blipFill>
        <p:spPr>
          <a:xfrm>
            <a:off x="-104351" y="-116925"/>
            <a:ext cx="9749299" cy="548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43700" y="989825"/>
            <a:ext cx="6096000" cy="2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Welkom.</a:t>
            </a:r>
            <a:endParaRPr sz="4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Digihelper in zorg- en welzijn</a:t>
            </a:r>
            <a:endParaRPr sz="2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start om …u…</a:t>
            </a:r>
            <a:endParaRPr sz="2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01100" y="4594325"/>
            <a:ext cx="60960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dd-mm-yyyy</a:t>
            </a:r>
            <a:endParaRPr sz="18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499650" y="963238"/>
            <a:ext cx="7912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Leervragen bedienen met materialen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802625" y="378646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623950" y="1803750"/>
            <a:ext cx="7449000" cy="26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Houdt rekening met volgende vragen</a:t>
            </a:r>
            <a:endParaRPr sz="18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F2E9A"/>
              </a:buClr>
              <a:buSzPts val="1800"/>
              <a:buFont typeface="Outfit"/>
              <a:buChar char="●"/>
            </a:pPr>
            <a:r>
              <a:rPr lang="nl" sz="18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zie je als sterktes van deze collega?</a:t>
            </a:r>
            <a:endParaRPr sz="18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800"/>
              <a:buFont typeface="Outfit"/>
              <a:buChar char="●"/>
            </a:pPr>
            <a:r>
              <a:rPr lang="nl" sz="18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vermoed je dat hen tegenhoudt?</a:t>
            </a:r>
            <a:endParaRPr sz="18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800"/>
              <a:buFont typeface="Outfit"/>
              <a:buChar char="●"/>
            </a:pPr>
            <a:r>
              <a:rPr lang="nl" sz="18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betekent dit voor de timing en tools die jij inzet?</a:t>
            </a:r>
            <a:endParaRPr sz="18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2F2E9A"/>
              </a:buClr>
              <a:buSzPts val="1800"/>
              <a:buFont typeface="Outfit"/>
              <a:buChar char="●"/>
            </a:pPr>
            <a:r>
              <a:rPr lang="nl" sz="18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Welke (verschillende) materialen zou jij inzetten om jouw collega te helpen? </a:t>
            </a:r>
            <a:endParaRPr sz="18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79" name="Google Shape;179;p25" title="DI_handgetekend20.png"/>
          <p:cNvPicPr preferRelativeResize="0"/>
          <p:nvPr/>
        </p:nvPicPr>
        <p:blipFill rotWithShape="1">
          <a:blip r:embed="rId4">
            <a:alphaModFix/>
          </a:blip>
          <a:srcRect l="45749"/>
          <a:stretch/>
        </p:blipFill>
        <p:spPr>
          <a:xfrm rot="562792">
            <a:off x="8313552" y="4297044"/>
            <a:ext cx="303422" cy="50657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10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 txBox="1"/>
          <p:nvPr/>
        </p:nvSpPr>
        <p:spPr>
          <a:xfrm>
            <a:off x="501100" y="1075675"/>
            <a:ext cx="7912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Koppel terug: Hoe ging het?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7338925" y="724675"/>
            <a:ext cx="183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5065350" y="13051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695025" y="2103925"/>
            <a:ext cx="5268900" cy="1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300"/>
              <a:buFont typeface="Outfit"/>
              <a:buChar char="●"/>
            </a:pPr>
            <a:r>
              <a:rPr lang="nl" sz="23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Hoe was de ervaring?</a:t>
            </a:r>
            <a:endParaRPr sz="23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300"/>
              <a:buFont typeface="Outfit"/>
              <a:buChar char="●"/>
            </a:pPr>
            <a:r>
              <a:rPr lang="nl" sz="23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Inzichten opgedaan?</a:t>
            </a:r>
            <a:endParaRPr sz="23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F2E9A"/>
              </a:buClr>
              <a:buSzPts val="2300"/>
              <a:buFont typeface="Outfit"/>
              <a:buChar char="●"/>
            </a:pPr>
            <a:r>
              <a:rPr lang="nl" sz="23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Nog vragen (aan elkaar)?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0" name="Google Shape;190;p26" title="DI_handgetekend4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3225" y="3539068"/>
            <a:ext cx="2024801" cy="110613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11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/>
        </p:nvSpPr>
        <p:spPr>
          <a:xfrm>
            <a:off x="443550" y="1155000"/>
            <a:ext cx="85776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Groot zijn in iets klein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501100" y="2107325"/>
            <a:ext cx="7458000" cy="17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Doe iets kleins met een groots bereik.</a:t>
            </a:r>
            <a:r>
              <a:rPr lang="nl" sz="21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Zelfs een kleine actie kan kan veel impact hebben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Bv. Frequently Asked Questions maken voor vragen van collega’s over digitale tools.</a:t>
            </a:r>
            <a:endParaRPr sz="19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99" name="Google Shape;199;p27" title="DI_handgetekend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384" y="3789875"/>
            <a:ext cx="829965" cy="903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12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501100" y="879100"/>
            <a:ext cx="8380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DIGI-BINGO - Groot zijn in iets kleins 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1425" y="1710775"/>
            <a:ext cx="3309001" cy="306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604825" y="1710775"/>
            <a:ext cx="45972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We spelen een korte maar krachtige </a:t>
            </a:r>
            <a:r>
              <a:rPr lang="nl" sz="21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DIGI-BINGO</a:t>
            </a: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met ChatGPT. 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Op het einde hebben we 9 kleine acties met een groot bereik. 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13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501100" y="983263"/>
            <a:ext cx="8380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Motiveren met de handen op de rug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606000" y="1648075"/>
            <a:ext cx="7932000" cy="2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STAP 1 - </a:t>
            </a:r>
            <a:r>
              <a:rPr lang="nl" sz="19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Digihelper</a:t>
            </a:r>
            <a:r>
              <a:rPr lang="nl" sz="1900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nl" sz="19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ontvangt. De anderen gaan redenen opsommen om niet digitaal verder te groeien.</a:t>
            </a:r>
            <a:endParaRPr sz="19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STAP 2 - </a:t>
            </a:r>
            <a:r>
              <a:rPr lang="nl" sz="19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Digistarter</a:t>
            </a:r>
            <a:r>
              <a:rPr lang="nl" sz="19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ontvangt. De anderen leven zich in in digihelpers de medewerker willen motiveren zonder het over te nemen. </a:t>
            </a:r>
            <a:endParaRPr sz="19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17" name="Google Shape;217;p29" title="DI_handgetekend3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2325" y="2836158"/>
            <a:ext cx="409675" cy="5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14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/>
        </p:nvSpPr>
        <p:spPr>
          <a:xfrm>
            <a:off x="436650" y="1052300"/>
            <a:ext cx="8356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Opdrachten  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501100" y="1924050"/>
            <a:ext cx="7747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19999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Char char="●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Oefen en reflecteer over de aanpak van een leervraag op je werkplek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719999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Char char="●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Maak werk van jouw plan van aanpak in jouw organisatie </a:t>
            </a:r>
            <a:endParaRPr sz="2100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71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! Enkel vormingen in open aanbod</a:t>
            </a:r>
            <a:endParaRPr sz="2100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719999" lvl="1" indent="-361950" algn="l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Clr>
                <a:srgbClr val="2F2E9A"/>
              </a:buClr>
              <a:buSzPts val="2100"/>
              <a:buFont typeface="Outfit"/>
              <a:buChar char="●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Ontdek 10 motieven bij weerstand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26" name="Google Shape;226;p30" title="DI_handgetekend5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2975" y="4089550"/>
            <a:ext cx="907844" cy="7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15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/>
        </p:nvSpPr>
        <p:spPr>
          <a:xfrm>
            <a:off x="501100" y="882950"/>
            <a:ext cx="8356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Ga aan de slag - </a:t>
            </a:r>
            <a:r>
              <a:rPr lang="nl" sz="32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Open aanbod</a:t>
            </a:r>
            <a:endParaRPr sz="32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2600" y="1816876"/>
            <a:ext cx="3820974" cy="286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/>
        </p:nvSpPr>
        <p:spPr>
          <a:xfrm>
            <a:off x="501100" y="1816875"/>
            <a:ext cx="4591500" cy="1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nl" sz="1700" i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Hier kan je de oefening ‘plan van aanpak in jouw organisatie’ voor de opleiding in open aanbod al even uitleggen</a:t>
            </a:r>
            <a:endParaRPr sz="1700" i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16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 txBox="1"/>
          <p:nvPr/>
        </p:nvSpPr>
        <p:spPr>
          <a:xfrm>
            <a:off x="2125950" y="2153100"/>
            <a:ext cx="48921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53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Nog vragen?</a:t>
            </a:r>
            <a:endParaRPr sz="53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43" name="Google Shape;243;p32" title="DI_handgetekend20.png"/>
          <p:cNvPicPr preferRelativeResize="0"/>
          <p:nvPr/>
        </p:nvPicPr>
        <p:blipFill rotWithShape="1">
          <a:blip r:embed="rId4">
            <a:alphaModFix/>
          </a:blip>
          <a:srcRect l="45749"/>
          <a:stretch/>
        </p:blipFill>
        <p:spPr>
          <a:xfrm rot="562803">
            <a:off x="7657674" y="3641694"/>
            <a:ext cx="561204" cy="93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 title="DI_handgetekend20.png"/>
          <p:cNvPicPr preferRelativeResize="0"/>
          <p:nvPr/>
        </p:nvPicPr>
        <p:blipFill rotWithShape="1">
          <a:blip r:embed="rId4">
            <a:alphaModFix/>
          </a:blip>
          <a:srcRect l="45749"/>
          <a:stretch/>
        </p:blipFill>
        <p:spPr>
          <a:xfrm rot="562803">
            <a:off x="794924" y="1050894"/>
            <a:ext cx="561204" cy="93696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17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 txBox="1"/>
          <p:nvPr/>
        </p:nvSpPr>
        <p:spPr>
          <a:xfrm>
            <a:off x="485850" y="2722500"/>
            <a:ext cx="657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15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407925" y="1211325"/>
            <a:ext cx="83568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501100" y="1055263"/>
            <a:ext cx="8356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Check-out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4" name="Google Shape;254;p33"/>
          <p:cNvSpPr txBox="1"/>
          <p:nvPr/>
        </p:nvSpPr>
        <p:spPr>
          <a:xfrm>
            <a:off x="501100" y="2063100"/>
            <a:ext cx="61338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200"/>
              <a:buFont typeface="Outfit"/>
              <a:buChar char="●"/>
            </a:pPr>
            <a:r>
              <a:rPr lang="nl" sz="22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neem jij mee na vandaag ?</a:t>
            </a:r>
            <a:endParaRPr sz="22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200"/>
              <a:buFont typeface="Outfit"/>
              <a:buChar char="●"/>
            </a:pPr>
            <a:r>
              <a:rPr lang="nl" sz="22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heb je nog nodig? </a:t>
            </a:r>
            <a:endParaRPr sz="22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F2E9A"/>
              </a:buClr>
              <a:buSzPts val="2200"/>
              <a:buFont typeface="Outfit"/>
              <a:buChar char="●"/>
            </a:pPr>
            <a:r>
              <a:rPr lang="nl" sz="22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Waar ga je mee aan de slag? </a:t>
            </a:r>
            <a:endParaRPr sz="1200">
              <a:solidFill>
                <a:srgbClr val="595959"/>
              </a:solidFill>
            </a:endParaRPr>
          </a:p>
        </p:txBody>
      </p:sp>
      <p:pic>
        <p:nvPicPr>
          <p:cNvPr id="255" name="Google Shape;255;p33" title="DI_handgetekend14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017" y="3566400"/>
            <a:ext cx="1681608" cy="10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18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 b="9861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4"/>
          <p:cNvSpPr txBox="1"/>
          <p:nvPr/>
        </p:nvSpPr>
        <p:spPr>
          <a:xfrm>
            <a:off x="397900" y="979175"/>
            <a:ext cx="6039000" cy="1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Tot de </a:t>
            </a:r>
            <a:endParaRPr sz="4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volgende module!</a:t>
            </a:r>
            <a:endParaRPr sz="48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4" name="Google Shape;264;p34"/>
          <p:cNvSpPr txBox="1"/>
          <p:nvPr/>
        </p:nvSpPr>
        <p:spPr>
          <a:xfrm>
            <a:off x="465075" y="2883450"/>
            <a:ext cx="33813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267675" y="1995775"/>
            <a:ext cx="63477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200"/>
              <a:buFont typeface="Outfit"/>
              <a:buAutoNum type="arabicPeriod"/>
            </a:pPr>
            <a:r>
              <a:rPr lang="nl" sz="22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met leervoorkeuren?</a:t>
            </a:r>
            <a:endParaRPr sz="22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900"/>
              <a:buFont typeface="Outfit"/>
              <a:buAutoNum type="arabicPeriod"/>
            </a:pPr>
            <a:r>
              <a:rPr lang="nl" sz="22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Leermaterialen linken aan leervragen</a:t>
            </a:r>
            <a:endParaRPr sz="22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900"/>
              <a:buFont typeface="Outfit"/>
              <a:buAutoNum type="arabicPeriod"/>
            </a:pPr>
            <a:r>
              <a:rPr lang="nl" sz="22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Stapsgewijze bediening in de praktijk</a:t>
            </a:r>
            <a:endParaRPr sz="22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900"/>
              <a:buFont typeface="Outfit"/>
              <a:buAutoNum type="arabicPeriod"/>
            </a:pPr>
            <a:r>
              <a:rPr lang="nl" sz="2200" b="1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Groot zijn in iets kleins</a:t>
            </a:r>
            <a:endParaRPr sz="1900" b="1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501100" y="952225"/>
            <a:ext cx="4733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Programma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88" name="Google Shape;88;p17" title="DI_handgetekend8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325" y="1995763"/>
            <a:ext cx="904300" cy="8286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2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501100" y="981013"/>
            <a:ext cx="7912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Hoe zit het met jullie leervoorkeur?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501100" y="1796225"/>
            <a:ext cx="6429600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 dirty="0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Wissel uit met elkaar </a:t>
            </a:r>
            <a:endParaRPr sz="1800" b="1" dirty="0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700"/>
              <a:buFont typeface="Outfit"/>
              <a:buChar char="●"/>
            </a:pPr>
            <a:r>
              <a:rPr lang="nl" sz="17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Wie was jouw beste ‘uitlegger’ ooit? </a:t>
            </a:r>
            <a:endParaRPr sz="17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700"/>
              <a:buFont typeface="Outfit"/>
              <a:buChar char="●"/>
            </a:pPr>
            <a:r>
              <a:rPr lang="nl" sz="17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Hoe deed die persoon dat? </a:t>
            </a:r>
            <a:endParaRPr sz="17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700"/>
              <a:buFont typeface="Outfit"/>
              <a:buChar char="●"/>
            </a:pPr>
            <a:r>
              <a:rPr lang="nl" sz="17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Ga terug naar je eerste werkweek: hoe werd jij digitaal op weg geholpen?</a:t>
            </a:r>
            <a:endParaRPr sz="17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700"/>
              <a:buFont typeface="Outfit"/>
              <a:buChar char="●"/>
            </a:pPr>
            <a:r>
              <a:rPr lang="nl" sz="17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Werkt dit voor jou/je collega’s?</a:t>
            </a:r>
            <a:endParaRPr sz="17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Clr>
                <a:srgbClr val="2F2E9A"/>
              </a:buClr>
              <a:buSzPts val="1700"/>
              <a:buFont typeface="Outfit"/>
              <a:buChar char="●"/>
            </a:pPr>
            <a:r>
              <a:rPr lang="nl" sz="17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zou jij graag behouden/ anders zien in die richting?</a:t>
            </a:r>
            <a:endParaRPr sz="17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97" name="Google Shape;97;p18" title="DI_handgetekend6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025" y="3961475"/>
            <a:ext cx="1168051" cy="9680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3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501100" y="1003000"/>
            <a:ext cx="7912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Koppel terug: Hoe ging het?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7338925" y="724675"/>
            <a:ext cx="183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6522025" y="487500"/>
            <a:ext cx="264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554400" y="1868925"/>
            <a:ext cx="7527600" cy="1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300"/>
              <a:buFont typeface="Outfit"/>
              <a:buChar char="●"/>
            </a:pPr>
            <a:r>
              <a:rPr lang="nl" sz="23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Ideeën opgedaan?</a:t>
            </a:r>
            <a:endParaRPr sz="23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300"/>
              <a:buFont typeface="Outfit"/>
              <a:buChar char="●"/>
            </a:pPr>
            <a:r>
              <a:rPr lang="nl" sz="23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Gelijkenissen ontdekt?</a:t>
            </a:r>
            <a:endParaRPr sz="23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300"/>
              <a:buFont typeface="Outfit"/>
              <a:buChar char="●"/>
            </a:pPr>
            <a:r>
              <a:rPr lang="nl" sz="23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Verschillen?</a:t>
            </a:r>
            <a:endParaRPr sz="23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300"/>
              <a:buFont typeface="Outfit"/>
              <a:buChar char="●"/>
            </a:pPr>
            <a:r>
              <a:rPr lang="nl" sz="23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Besluiten?</a:t>
            </a:r>
            <a:endParaRPr sz="23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08" name="Google Shape;108;p19" title="DI_handgetekend4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850" y="3340025"/>
            <a:ext cx="2195175" cy="119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4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501100" y="1058975"/>
            <a:ext cx="7912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scoort meer impact? 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7338925" y="724675"/>
            <a:ext cx="183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6522025" y="487500"/>
            <a:ext cx="264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554900" y="1895125"/>
            <a:ext cx="5300100" cy="21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3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Differentiëren is de sleutel</a:t>
            </a:r>
            <a:endParaRPr sz="8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/>
            </a:pPr>
            <a:r>
              <a:rPr lang="nl" sz="21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Differentieer</a:t>
            </a: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in lesmateriaal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AutoNum type="arabicPeriod"/>
            </a:pPr>
            <a:r>
              <a:rPr lang="nl" sz="21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Activeer </a:t>
            </a: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voorkennis 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1000"/>
              </a:spcAft>
              <a:buClr>
                <a:srgbClr val="2F2E9A"/>
              </a:buClr>
              <a:buSzPts val="2100"/>
              <a:buFont typeface="Outfit"/>
              <a:buAutoNum type="arabicPeriod"/>
            </a:pPr>
            <a:r>
              <a:rPr lang="nl" sz="21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Faciliteer adaptief leren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19" name="Google Shape;119;p20" title="DI_handgetekend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7056" y="3322225"/>
            <a:ext cx="1369100" cy="14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5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451200" y="939563"/>
            <a:ext cx="82416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Stapsgewijze bediening 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802625" y="378646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568325" y="1687225"/>
            <a:ext cx="55785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We gaan aan de slag in duo’s</a:t>
            </a:r>
            <a:endParaRPr sz="800" b="1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Char char="●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De </a:t>
            </a:r>
            <a:r>
              <a:rPr lang="nl" sz="21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digihelper</a:t>
            </a: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test stapsgewijs hun digitip 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2100"/>
              <a:buFont typeface="Outfit"/>
              <a:buChar char="●"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De </a:t>
            </a:r>
            <a:r>
              <a:rPr lang="nl" sz="2100" b="1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digistarter</a:t>
            </a: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 probeert de tip uit </a:t>
            </a: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1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Na vijf minuten wisselen digistarter en digihelper van rol</a:t>
            </a:r>
            <a:endParaRPr sz="1800">
              <a:solidFill>
                <a:srgbClr val="2F2E9A"/>
              </a:solidFill>
            </a:endParaRPr>
          </a:p>
        </p:txBody>
      </p:sp>
      <p:pic>
        <p:nvPicPr>
          <p:cNvPr id="129" name="Google Shape;129;p21" title="DI_handgetekend4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3873" y="3786473"/>
            <a:ext cx="648825" cy="10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 title="DI_handgetekend4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4373" y="3786473"/>
            <a:ext cx="648825" cy="10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 title="DI_handgetekend3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4400" y="3436850"/>
            <a:ext cx="330975" cy="4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6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615600" y="1086425"/>
            <a:ext cx="7912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Koppel terug: Hoe ging het?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7338925" y="724675"/>
            <a:ext cx="183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5065350" y="13051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695025" y="2054375"/>
            <a:ext cx="52689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400"/>
              <a:buFont typeface="Outfit"/>
              <a:buChar char="●"/>
            </a:pPr>
            <a:r>
              <a:rPr lang="nl" sz="24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Wat blijft je bij?</a:t>
            </a:r>
            <a:endParaRPr sz="24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400"/>
              <a:buFont typeface="Outfit"/>
              <a:buChar char="●"/>
            </a:pPr>
            <a:r>
              <a:rPr lang="nl" sz="24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Inzichten opgedaan?</a:t>
            </a:r>
            <a:endParaRPr sz="24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2400"/>
              <a:buFont typeface="Outfit"/>
              <a:buChar char="●"/>
            </a:pPr>
            <a:r>
              <a:rPr lang="nl" sz="24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Nog vragen (aan elkaar)?</a:t>
            </a:r>
            <a:endParaRPr sz="1900">
              <a:solidFill>
                <a:schemeClr val="dk2"/>
              </a:solidFill>
            </a:endParaRPr>
          </a:p>
        </p:txBody>
      </p:sp>
      <p:pic>
        <p:nvPicPr>
          <p:cNvPr id="142" name="Google Shape;142;p22" title="DI_handgetekend4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5750" y="3612392"/>
            <a:ext cx="1831501" cy="100053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7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501100" y="986963"/>
            <a:ext cx="7912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Leermaterialen 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7338925" y="724675"/>
            <a:ext cx="183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5824" y="4068426"/>
            <a:ext cx="636825" cy="63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6928" y="4032314"/>
            <a:ext cx="636825" cy="6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4376" y="4025361"/>
            <a:ext cx="1440846" cy="7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5065350" y="13051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5350907" y="1926510"/>
            <a:ext cx="17574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50" tIns="53550" rIns="53550" bIns="535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20"/>
          </a:p>
        </p:txBody>
      </p:sp>
      <p:pic>
        <p:nvPicPr>
          <p:cNvPr id="156" name="Google Shape;156;p2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61780" y="3940470"/>
            <a:ext cx="1612439" cy="82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84764" y="3998901"/>
            <a:ext cx="1195820" cy="7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r="75266"/>
          <a:stretch/>
        </p:blipFill>
        <p:spPr>
          <a:xfrm>
            <a:off x="4430743" y="4070963"/>
            <a:ext cx="1072826" cy="55953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583850" y="1636225"/>
            <a:ext cx="66273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800"/>
              <a:buFont typeface="Outfit"/>
              <a:buChar char="●"/>
            </a:pPr>
            <a:r>
              <a:rPr lang="nl" sz="18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Google</a:t>
            </a:r>
            <a:endParaRPr sz="180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800"/>
              <a:buFont typeface="Outfit"/>
              <a:buChar char="●"/>
            </a:pPr>
            <a:r>
              <a:rPr lang="nl" sz="18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Youtube</a:t>
            </a:r>
            <a:endParaRPr sz="21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800"/>
              <a:buFont typeface="Outfit"/>
              <a:buChar char="●"/>
            </a:pPr>
            <a:r>
              <a:rPr lang="nl" sz="180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Tools van Buro Strakz (</a:t>
            </a:r>
            <a:r>
              <a:rPr lang="nl" sz="1800" u="sng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KennissnackZ - Buro Strakz</a:t>
            </a:r>
            <a:r>
              <a:rPr lang="nl" sz="1800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)</a:t>
            </a:r>
            <a:endParaRPr sz="2100"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800"/>
              <a:buFont typeface="Outfit"/>
              <a:buChar char="●"/>
            </a:pPr>
            <a:r>
              <a:rPr lang="nl" sz="1800" u="sng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Databank digitale inclusie | Mediawijs</a:t>
            </a:r>
            <a:endParaRPr sz="1800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800"/>
              <a:buFont typeface="Outfit"/>
              <a:buChar char="●"/>
            </a:pPr>
            <a:r>
              <a:rPr lang="nl" sz="1800" u="sng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Digivaardigindezorg.nl</a:t>
            </a:r>
            <a:endParaRPr sz="1800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E9A"/>
              </a:buClr>
              <a:buSzPts val="1800"/>
              <a:buFont typeface="Outfit"/>
              <a:buChar char="●"/>
            </a:pPr>
            <a:r>
              <a:rPr lang="nl" sz="1800" u="sng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Digiwatte?-videoreeks | Mediawijs</a:t>
            </a:r>
            <a:endParaRPr sz="2600">
              <a:solidFill>
                <a:schemeClr val="accent5"/>
              </a:solidFill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8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8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00" y="403675"/>
            <a:ext cx="2024801" cy="2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501100" y="1061213"/>
            <a:ext cx="7912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 b="1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Leervragen bedienen met materialen</a:t>
            </a:r>
            <a:endParaRPr sz="3200" b="1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5065350" y="130513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613625" y="1823887"/>
            <a:ext cx="5727300" cy="22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900" b="1" dirty="0">
                <a:solidFill>
                  <a:schemeClr val="accent5"/>
                </a:solidFill>
                <a:latin typeface="Outfit"/>
                <a:ea typeface="Outfit"/>
                <a:cs typeface="Outfit"/>
                <a:sym typeface="Outfit"/>
              </a:rPr>
              <a:t>Vorm groepjes van 3 personen</a:t>
            </a:r>
            <a:endParaRPr sz="1900" b="1" dirty="0">
              <a:solidFill>
                <a:schemeClr val="accent5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F2E9A"/>
              </a:buClr>
              <a:buSzPts val="1900"/>
              <a:buFont typeface="Outfit"/>
              <a:buChar char="●"/>
            </a:pPr>
            <a:r>
              <a:rPr lang="nl" sz="19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Ga aan de slag met je digistarter-collega casus </a:t>
            </a:r>
            <a:endParaRPr sz="19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F2E9A"/>
              </a:buClr>
              <a:buSzPts val="1900"/>
              <a:buFont typeface="Outfit"/>
              <a:buChar char="●"/>
            </a:pPr>
            <a:r>
              <a:rPr lang="nl" sz="19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Ga in op de vragen van jouw collega </a:t>
            </a:r>
            <a:endParaRPr sz="19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1900" dirty="0">
                <a:solidFill>
                  <a:srgbClr val="2F2E9A"/>
                </a:solidFill>
                <a:latin typeface="Outfit"/>
                <a:ea typeface="Outfit"/>
                <a:cs typeface="Outfit"/>
                <a:sym typeface="Outfit"/>
              </a:rPr>
              <a:t>! Hou rekening met de 5 W en H-vragen en de vragen die je ziet op de volgende slide</a:t>
            </a:r>
            <a:endParaRPr sz="1900" dirty="0">
              <a:solidFill>
                <a:srgbClr val="2F2E9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69" name="Google Shape;169;p24" title="DI_handgetekend3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975" y="3930677"/>
            <a:ext cx="1788933" cy="80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 sz="1000">
                <a:solidFill>
                  <a:srgbClr val="595959"/>
                </a:solidFill>
                <a:latin typeface="Outfit"/>
                <a:ea typeface="Outfit"/>
                <a:cs typeface="Outfit"/>
                <a:sym typeface="Outfit"/>
              </a:rPr>
              <a:t>9</a:t>
            </a:fld>
            <a:endParaRPr sz="1000">
              <a:solidFill>
                <a:srgbClr val="59595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On-screen Show (16:9)</PresentationFormat>
  <Paragraphs>136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Outfit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Liesbet Vandenborre (imec)</cp:lastModifiedBy>
  <cp:revision>1</cp:revision>
  <dcterms:modified xsi:type="dcterms:W3CDTF">2025-11-25T11:14:46Z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03968c-5327-4aba-8636-aa523978c147_Enabled">
    <vt:lpwstr>true</vt:lpwstr>
  </property>
  <property fmtid="{D5CDD505-2E9C-101B-9397-08002B2CF9AE}" pid="3" name="MSIP_Label_9d03968c-5327-4aba-8636-aa523978c147_SetDate">
    <vt:lpwstr>2025-11-25T11:14:14Z</vt:lpwstr>
  </property>
  <property fmtid="{D5CDD505-2E9C-101B-9397-08002B2CF9AE}" pid="4" name="MSIP_Label_9d03968c-5327-4aba-8636-aa523978c147_Method">
    <vt:lpwstr>Privileged</vt:lpwstr>
  </property>
  <property fmtid="{D5CDD505-2E9C-101B-9397-08002B2CF9AE}" pid="5" name="MSIP_Label_9d03968c-5327-4aba-8636-aa523978c147_Name">
    <vt:lpwstr>Restricted - General - Unmarked</vt:lpwstr>
  </property>
  <property fmtid="{D5CDD505-2E9C-101B-9397-08002B2CF9AE}" pid="6" name="MSIP_Label_9d03968c-5327-4aba-8636-aa523978c147_SiteId">
    <vt:lpwstr>a72d5a72-25ee-40f0-9bd1-067cb5b770d4</vt:lpwstr>
  </property>
  <property fmtid="{D5CDD505-2E9C-101B-9397-08002B2CF9AE}" pid="7" name="MSIP_Label_9d03968c-5327-4aba-8636-aa523978c147_ActionId">
    <vt:lpwstr>a1abdd6e-2fa6-4eee-a012-e8316e081ca7</vt:lpwstr>
  </property>
  <property fmtid="{D5CDD505-2E9C-101B-9397-08002B2CF9AE}" pid="8" name="MSIP_Label_9d03968c-5327-4aba-8636-aa523978c147_ContentBits">
    <vt:lpwstr>0</vt:lpwstr>
  </property>
  <property fmtid="{D5CDD505-2E9C-101B-9397-08002B2CF9AE}" pid="9" name="MSIP_Label_9d03968c-5327-4aba-8636-aa523978c147_Tag">
    <vt:lpwstr>10, 0, 1, 1</vt:lpwstr>
  </property>
</Properties>
</file>