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Outfit" pitchFamily="2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/MJ9XbMgyfEDeOOsDoBIrv/yH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70142d74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370142d74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latin typeface="Outfit"/>
                <a:ea typeface="Outfit"/>
                <a:cs typeface="Outfit"/>
                <a:sym typeface="Outfit"/>
              </a:rPr>
              <a:t>5 min </a:t>
            </a:r>
            <a:endParaRPr sz="1200" b="1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latin typeface="Outfit"/>
                <a:ea typeface="Outfit"/>
                <a:cs typeface="Outfit"/>
                <a:sym typeface="Outfit"/>
              </a:rPr>
              <a:t>5 min </a:t>
            </a:r>
            <a:endParaRPr sz="1300" b="1">
              <a:solidFill>
                <a:srgbClr val="222222"/>
              </a:solidFill>
              <a:highlight>
                <a:srgbClr val="FFFFFF"/>
              </a:highlight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9d73fbe7b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 sz="1200" b="1">
                <a:latin typeface="Outfit"/>
                <a:ea typeface="Outfit"/>
                <a:cs typeface="Outfit"/>
                <a:sym typeface="Outfit"/>
              </a:rPr>
              <a:t>45 min</a:t>
            </a:r>
            <a:endParaRPr sz="1200" b="1"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1"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 sz="1200">
                <a:latin typeface="Outfit"/>
                <a:ea typeface="Outfit"/>
                <a:cs typeface="Outfit"/>
                <a:sym typeface="Outfit"/>
              </a:rPr>
              <a:t>Zie methodiek voor </a:t>
            </a:r>
            <a:r>
              <a:rPr lang="nl" sz="1200" b="1">
                <a:latin typeface="Outfit"/>
                <a:ea typeface="Outfit"/>
                <a:cs typeface="Outfit"/>
                <a:sym typeface="Outfit"/>
              </a:rPr>
              <a:t>open aanbod</a:t>
            </a:r>
            <a:r>
              <a:rPr lang="nl" sz="1200">
                <a:latin typeface="Outfit"/>
                <a:ea typeface="Outfit"/>
                <a:cs typeface="Outfit"/>
                <a:sym typeface="Outfit"/>
              </a:rPr>
              <a:t> “Aan de slag met de mindmap”.</a:t>
            </a:r>
            <a:endParaRPr sz="12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6" name="Google Shape;246;g39d73fbe7b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 sz="1200" b="1">
                <a:latin typeface="Outfit"/>
                <a:ea typeface="Outfit"/>
                <a:cs typeface="Outfit"/>
                <a:sym typeface="Outfit"/>
              </a:rPr>
              <a:t>45 min</a:t>
            </a:r>
            <a:endParaRPr sz="1200" b="1"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 sz="1200">
                <a:latin typeface="Outfit"/>
                <a:ea typeface="Outfit"/>
                <a:cs typeface="Outfit"/>
                <a:sym typeface="Outfit"/>
              </a:rPr>
              <a:t>Zie methodiek voor</a:t>
            </a:r>
            <a:r>
              <a:rPr lang="nl" sz="1200" b="1">
                <a:latin typeface="Outfit"/>
                <a:ea typeface="Outfit"/>
                <a:cs typeface="Outfit"/>
                <a:sym typeface="Outfit"/>
              </a:rPr>
              <a:t> in-company </a:t>
            </a:r>
            <a:r>
              <a:rPr lang="nl" sz="1200">
                <a:latin typeface="Outfit"/>
                <a:ea typeface="Outfit"/>
                <a:cs typeface="Outfit"/>
                <a:sym typeface="Outfit"/>
              </a:rPr>
              <a:t>“Aan de slag met de DIGI-Generator”.</a:t>
            </a:r>
            <a:endParaRPr sz="12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5" name="Google Shape;2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 sz="1200" b="1">
                <a:latin typeface="Outfit"/>
                <a:ea typeface="Outfit"/>
                <a:cs typeface="Outfit"/>
                <a:sym typeface="Outfit"/>
              </a:rPr>
              <a:t>10 min</a:t>
            </a:r>
            <a:endParaRPr sz="1200" b="1"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70142d74a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5 min</a:t>
            </a:r>
            <a:endParaRPr sz="1200"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solidFill>
                <a:schemeClr val="dk1"/>
              </a:solidFill>
            </a:endParaRPr>
          </a:p>
        </p:txBody>
      </p:sp>
      <p:sp>
        <p:nvSpPr>
          <p:cNvPr id="273" name="Google Shape;273;g370142d74a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70142d74ac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>
                <a:latin typeface="Outfit"/>
                <a:ea typeface="Outfit"/>
                <a:cs typeface="Outfit"/>
                <a:sym typeface="Outfit"/>
              </a:rPr>
              <a:t>5 min</a:t>
            </a:r>
            <a:endParaRPr sz="1200" b="1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82" name="Google Shape;282;g370142d74ac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9d73fbe7bf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2" name="Google Shape;292;g39d73fbe7bf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latin typeface="Outfit"/>
                <a:ea typeface="Outfit"/>
                <a:cs typeface="Outfit"/>
                <a:sym typeface="Outfit"/>
              </a:rPr>
              <a:t>5 min </a:t>
            </a:r>
            <a:endParaRPr sz="1200" b="1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70142d74a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5 min</a:t>
            </a:r>
            <a:endParaRPr sz="1200"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8" name="Google Shape;158;g370142d74a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 sz="1200" b="1">
                <a:latin typeface="Outfit"/>
                <a:ea typeface="Outfit"/>
                <a:cs typeface="Outfit"/>
                <a:sym typeface="Outfit"/>
              </a:rPr>
              <a:t>10 min</a:t>
            </a:r>
            <a:endParaRPr sz="1200" b="1"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1"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 sz="1200">
                <a:latin typeface="Outfit"/>
                <a:ea typeface="Outfit"/>
                <a:cs typeface="Outfit"/>
                <a:sym typeface="Outfit"/>
              </a:rPr>
              <a:t>Zie methodiek ‘Check-in rond veiligheid’</a:t>
            </a:r>
            <a:endParaRPr sz="1200"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 sz="1200" b="1">
                <a:latin typeface="Outfit"/>
                <a:ea typeface="Outfit"/>
                <a:cs typeface="Outfit"/>
                <a:sym typeface="Outfit"/>
              </a:rPr>
              <a:t> </a:t>
            </a:r>
            <a:endParaRPr sz="1200" b="1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Pts val="1100"/>
              <a:buNone/>
            </a:pPr>
            <a:r>
              <a:rPr lang="nl" sz="1200" b="1">
                <a:latin typeface="Outfit"/>
                <a:ea typeface="Outfit"/>
                <a:cs typeface="Outfit"/>
                <a:sym typeface="Outfit"/>
              </a:rPr>
              <a:t>5 min</a:t>
            </a:r>
            <a:endParaRPr sz="1200" b="1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5 min</a:t>
            </a:r>
            <a:endParaRPr sz="1200"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15 min</a:t>
            </a:r>
            <a:endParaRPr sz="1200"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latin typeface="Outfit"/>
                <a:ea typeface="Outfit"/>
                <a:cs typeface="Outfit"/>
                <a:sym typeface="Outfit"/>
              </a:rPr>
              <a:t>10 min</a:t>
            </a:r>
            <a:endParaRPr sz="1200" b="1"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>
                <a:latin typeface="Outfit"/>
                <a:ea typeface="Outfit"/>
                <a:cs typeface="Outfit"/>
                <a:sym typeface="Outfit"/>
              </a:rPr>
              <a:t>Zie methodiek  “Op zoek naar digihelpers in jouw organisatie”.</a:t>
            </a:r>
            <a:endParaRPr sz="12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3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5 min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slide_paars">
  <p:cSld name="tekstslide_paar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62095" y="-280800"/>
            <a:ext cx="4481906" cy="12258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645010" y="4584600"/>
            <a:ext cx="32037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456010" y="4584600"/>
            <a:ext cx="1890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58" name="Google Shape;5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8611" y="4424166"/>
            <a:ext cx="688187" cy="2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5"/>
          <p:cNvSpPr>
            <a:spLocks noGrp="1"/>
          </p:cNvSpPr>
          <p:nvPr>
            <p:ph type="body" idx="1"/>
          </p:nvPr>
        </p:nvSpPr>
        <p:spPr>
          <a:xfrm>
            <a:off x="456010" y="457200"/>
            <a:ext cx="2763900" cy="301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81000" tIns="13500" rIns="81000" bIns="13500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title"/>
          </p:nvPr>
        </p:nvSpPr>
        <p:spPr>
          <a:xfrm>
            <a:off x="1141810" y="1010041"/>
            <a:ext cx="75420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350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1141810" y="1395413"/>
            <a:ext cx="75414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kst+foto_recht">
  <p:cSld name="1_tekst+foto_rech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7508" y="4419968"/>
            <a:ext cx="2878492" cy="7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6"/>
          <p:cNvSpPr>
            <a:spLocks noGrp="1"/>
          </p:cNvSpPr>
          <p:nvPr>
            <p:ph type="pic" idx="2"/>
          </p:nvPr>
        </p:nvSpPr>
        <p:spPr>
          <a:xfrm>
            <a:off x="5256000" y="0"/>
            <a:ext cx="3888000" cy="5143500"/>
          </a:xfrm>
          <a:prstGeom prst="rect">
            <a:avLst/>
          </a:prstGeom>
          <a:solidFill>
            <a:srgbClr val="EAEAEA"/>
          </a:solidFill>
          <a:ln>
            <a:noFill/>
          </a:ln>
        </p:spPr>
      </p:sp>
      <p:sp>
        <p:nvSpPr>
          <p:cNvPr id="65" name="Google Shape;65;p36"/>
          <p:cNvSpPr txBox="1">
            <a:spLocks noGrp="1"/>
          </p:cNvSpPr>
          <p:nvPr>
            <p:ph type="ftr" idx="11"/>
          </p:nvPr>
        </p:nvSpPr>
        <p:spPr>
          <a:xfrm>
            <a:off x="645010" y="4584600"/>
            <a:ext cx="32037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sldNum" idx="12"/>
          </p:nvPr>
        </p:nvSpPr>
        <p:spPr>
          <a:xfrm>
            <a:off x="456010" y="4584600"/>
            <a:ext cx="1890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7" name="Google Shape;6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8611" y="4424166"/>
            <a:ext cx="688187" cy="2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6"/>
          <p:cNvSpPr>
            <a:spLocks noGrp="1"/>
          </p:cNvSpPr>
          <p:nvPr>
            <p:ph type="body" idx="1"/>
          </p:nvPr>
        </p:nvSpPr>
        <p:spPr>
          <a:xfrm>
            <a:off x="456010" y="457200"/>
            <a:ext cx="2763900" cy="301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81000" tIns="13500" rIns="81000" bIns="13500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1141811" y="1009800"/>
            <a:ext cx="38301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350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3"/>
          </p:nvPr>
        </p:nvSpPr>
        <p:spPr>
          <a:xfrm>
            <a:off x="1141810" y="1395413"/>
            <a:ext cx="3830100" cy="30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9d73fbe7bf_0_9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7" name="Google Shape;77;g39d73fbe7bf_0_9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g39d73fbe7bf_0_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9d73fbe7bf_0_10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g39d73fbe7bf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9d73fbe7bf_0_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39d73fbe7bf_0_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g39d73fbe7bf_0_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9d73fbe7bf_0_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39d73fbe7bf_0_1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g39d73fbe7bf_0_10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0" name="Google Shape;90;g39d73fbe7bf_0_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9d73fbe7bf_0_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39d73fbe7bf_0_1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9d73fbe7bf_0_1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g39d73fbe7bf_0_1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7" name="Google Shape;97;g39d73fbe7bf_0_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9d73fbe7bf_0_1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g39d73fbe7bf_0_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9d73fbe7bf_0_1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39d73fbe7bf_0_1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4" name="Google Shape;104;g39d73fbe7bf_0_1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5" name="Google Shape;105;g39d73fbe7bf_0_1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g39d73fbe7bf_0_1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9d73fbe7bf_0_1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9" name="Google Shape;109;g39d73fbe7bf_0_1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d73fbe7bf_0_13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" name="Google Shape;112;g39d73fbe7bf_0_13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g39d73fbe7bf_0_1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9d73fbe7bf_0_1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9d73fbe7bf_0_1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8" name="Google Shape;118;g39d73fbe7bf_0_13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19" name="Google Shape;119;g39d73fbe7bf_0_1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g39d73fbe7bf_0_1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g39d73fbe7bf_0_1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slide_paars">
  <p:cSld name="tekstslide_paar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39d73fbe7bf_0_1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62095" y="-280800"/>
            <a:ext cx="4481906" cy="1225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9d73fbe7bf_0_143"/>
          <p:cNvSpPr txBox="1">
            <a:spLocks noGrp="1"/>
          </p:cNvSpPr>
          <p:nvPr>
            <p:ph type="ftr" idx="11"/>
          </p:nvPr>
        </p:nvSpPr>
        <p:spPr>
          <a:xfrm>
            <a:off x="645010" y="4584600"/>
            <a:ext cx="32037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g39d73fbe7bf_0_143"/>
          <p:cNvSpPr txBox="1">
            <a:spLocks noGrp="1"/>
          </p:cNvSpPr>
          <p:nvPr>
            <p:ph type="sldNum" idx="12"/>
          </p:nvPr>
        </p:nvSpPr>
        <p:spPr>
          <a:xfrm>
            <a:off x="456010" y="4584600"/>
            <a:ext cx="1890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126" name="Google Shape;126;g39d73fbe7bf_0_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8611" y="4424166"/>
            <a:ext cx="688187" cy="2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9d73fbe7bf_0_143"/>
          <p:cNvSpPr>
            <a:spLocks noGrp="1"/>
          </p:cNvSpPr>
          <p:nvPr>
            <p:ph type="body" idx="1"/>
          </p:nvPr>
        </p:nvSpPr>
        <p:spPr>
          <a:xfrm>
            <a:off x="456010" y="457200"/>
            <a:ext cx="2763900" cy="301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81000" tIns="13500" rIns="81000" bIns="13500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g39d73fbe7bf_0_143"/>
          <p:cNvSpPr txBox="1">
            <a:spLocks noGrp="1"/>
          </p:cNvSpPr>
          <p:nvPr>
            <p:ph type="title"/>
          </p:nvPr>
        </p:nvSpPr>
        <p:spPr>
          <a:xfrm>
            <a:off x="1141810" y="1010041"/>
            <a:ext cx="75420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350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39d73fbe7bf_0_143"/>
          <p:cNvSpPr txBox="1">
            <a:spLocks noGrp="1"/>
          </p:cNvSpPr>
          <p:nvPr>
            <p:ph type="body" idx="2"/>
          </p:nvPr>
        </p:nvSpPr>
        <p:spPr>
          <a:xfrm>
            <a:off x="1141810" y="1395413"/>
            <a:ext cx="75414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kst+foto_recht">
  <p:cSld name="1_tekst+foto_rech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39d73fbe7bf_0_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7508" y="4419968"/>
            <a:ext cx="2878492" cy="7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39d73fbe7bf_0_151"/>
          <p:cNvSpPr>
            <a:spLocks noGrp="1"/>
          </p:cNvSpPr>
          <p:nvPr>
            <p:ph type="pic" idx="2"/>
          </p:nvPr>
        </p:nvSpPr>
        <p:spPr>
          <a:xfrm>
            <a:off x="5256000" y="0"/>
            <a:ext cx="3888000" cy="5143500"/>
          </a:xfrm>
          <a:prstGeom prst="rect">
            <a:avLst/>
          </a:prstGeom>
          <a:solidFill>
            <a:srgbClr val="EAEAEA"/>
          </a:solidFill>
          <a:ln>
            <a:noFill/>
          </a:ln>
        </p:spPr>
      </p:sp>
      <p:sp>
        <p:nvSpPr>
          <p:cNvPr id="133" name="Google Shape;133;g39d73fbe7bf_0_151"/>
          <p:cNvSpPr txBox="1">
            <a:spLocks noGrp="1"/>
          </p:cNvSpPr>
          <p:nvPr>
            <p:ph type="ftr" idx="11"/>
          </p:nvPr>
        </p:nvSpPr>
        <p:spPr>
          <a:xfrm>
            <a:off x="645010" y="4584600"/>
            <a:ext cx="32037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g39d73fbe7bf_0_151"/>
          <p:cNvSpPr txBox="1">
            <a:spLocks noGrp="1"/>
          </p:cNvSpPr>
          <p:nvPr>
            <p:ph type="sldNum" idx="12"/>
          </p:nvPr>
        </p:nvSpPr>
        <p:spPr>
          <a:xfrm>
            <a:off x="456010" y="4584600"/>
            <a:ext cx="1890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135" name="Google Shape;135;g39d73fbe7bf_0_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8611" y="4424166"/>
            <a:ext cx="688187" cy="2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9d73fbe7bf_0_151"/>
          <p:cNvSpPr>
            <a:spLocks noGrp="1"/>
          </p:cNvSpPr>
          <p:nvPr>
            <p:ph type="body" idx="1"/>
          </p:nvPr>
        </p:nvSpPr>
        <p:spPr>
          <a:xfrm>
            <a:off x="456010" y="457200"/>
            <a:ext cx="2763900" cy="301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81000" tIns="13500" rIns="81000" bIns="13500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g39d73fbe7bf_0_151"/>
          <p:cNvSpPr txBox="1">
            <a:spLocks noGrp="1"/>
          </p:cNvSpPr>
          <p:nvPr>
            <p:ph type="title"/>
          </p:nvPr>
        </p:nvSpPr>
        <p:spPr>
          <a:xfrm>
            <a:off x="1141811" y="1009800"/>
            <a:ext cx="38301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350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39d73fbe7bf_0_151"/>
          <p:cNvSpPr txBox="1">
            <a:spLocks noGrp="1"/>
          </p:cNvSpPr>
          <p:nvPr>
            <p:ph type="body" idx="3"/>
          </p:nvPr>
        </p:nvSpPr>
        <p:spPr>
          <a:xfrm>
            <a:off x="1141810" y="1395413"/>
            <a:ext cx="3830100" cy="30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9d73fbe7bf_0_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g39d73fbe7bf_0_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g39d73fbe7bf_0_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s://www.google.com/url?sa=t&amp;source=web&amp;rct=j&amp;opi=89978449&amp;url=https://notebooklm.google/&amp;ved=2ahUKEwjDjZ7GrOyQAxWtUqQEHWCjGA4QFnoECA8QAQ&amp;usg=AOvVaw1jUGV-TzbFx7n6y8Dhb1y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370142d74ac_0_0"/>
          <p:cNvPicPr preferRelativeResize="0"/>
          <p:nvPr/>
        </p:nvPicPr>
        <p:blipFill rotWithShape="1">
          <a:blip r:embed="rId3">
            <a:alphaModFix/>
          </a:blip>
          <a:srcRect l="1468" t="11086" b="3828"/>
          <a:stretch/>
        </p:blipFill>
        <p:spPr>
          <a:xfrm>
            <a:off x="-104351" y="-116925"/>
            <a:ext cx="9749299" cy="548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70142d74a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70142d74ac_0_0"/>
          <p:cNvSpPr txBox="1"/>
          <p:nvPr/>
        </p:nvSpPr>
        <p:spPr>
          <a:xfrm>
            <a:off x="543700" y="989825"/>
            <a:ext cx="6096000" cy="27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4800" b="1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Welkom.</a:t>
            </a:r>
            <a:endParaRPr sz="4800" b="1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 b="1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Digihelper in zorg- en welzijn</a:t>
            </a:r>
            <a:endParaRPr sz="2800" b="1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 b="1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start om …u…</a:t>
            </a:r>
            <a:endParaRPr sz="2800" b="1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46" name="Google Shape;146;g370142d74ac_0_0"/>
          <p:cNvSpPr txBox="1"/>
          <p:nvPr/>
        </p:nvSpPr>
        <p:spPr>
          <a:xfrm>
            <a:off x="501100" y="4594325"/>
            <a:ext cx="60960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dd-mm-yyyy</a:t>
            </a:r>
            <a:endParaRPr sz="18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3"/>
          <p:cNvSpPr txBox="1"/>
          <p:nvPr/>
        </p:nvSpPr>
        <p:spPr>
          <a:xfrm>
            <a:off x="501100" y="840675"/>
            <a:ext cx="8268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" sz="3200" b="1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Hoe maak je digihelper-zijn aantrekkelijk?</a:t>
            </a:r>
            <a:endParaRPr sz="3200" b="1" i="0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0" name="Google Shape;230;p13"/>
          <p:cNvSpPr txBox="1"/>
          <p:nvPr/>
        </p:nvSpPr>
        <p:spPr>
          <a:xfrm>
            <a:off x="501100" y="1760988"/>
            <a:ext cx="6905400" cy="21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1900"/>
              <a:buFont typeface="Outfit"/>
              <a:buChar char="●"/>
            </a:pPr>
            <a:r>
              <a:rPr lang="nl" sz="19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Op welke manier kan je de rol van digihelper aantrekkelijk maken?</a:t>
            </a:r>
            <a:endParaRPr sz="19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1900"/>
              <a:buFont typeface="Outfit"/>
              <a:buChar char="●"/>
            </a:pPr>
            <a:r>
              <a:rPr lang="nl" sz="19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Hulpverleners staan vaak te springen om te helpen, maar wat maakt het zo betekenisvol om anderen te helpen? </a:t>
            </a:r>
            <a:endParaRPr sz="19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Clr>
                <a:srgbClr val="2F2E9A"/>
              </a:buClr>
              <a:buSzPts val="1900"/>
              <a:buFont typeface="Outfit"/>
              <a:buChar char="●"/>
            </a:pPr>
            <a:r>
              <a:rPr lang="nl" sz="19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Hoe kan je jouw waardering tonen zonder extra middelen of tijd?</a:t>
            </a:r>
            <a:endParaRPr sz="1900" i="0" u="none" strike="noStrike" cap="none">
              <a:solidFill>
                <a:srgbClr val="2F2E9A"/>
              </a:solidFill>
              <a:highlight>
                <a:schemeClr val="lt1"/>
              </a:highlight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1" name="Google Shape;231;p13"/>
          <p:cNvSpPr txBox="1"/>
          <p:nvPr/>
        </p:nvSpPr>
        <p:spPr>
          <a:xfrm>
            <a:off x="501100" y="4200200"/>
            <a:ext cx="62889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TIP </a:t>
            </a:r>
            <a:r>
              <a:rPr lang="nl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Focus je op kleine stappen, waardering en plezier om je digihelpers te ronselen</a:t>
            </a:r>
            <a:endParaRPr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32" name="Google Shape;232;p13" title="DI_handgetekend4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3950" y="3672300"/>
            <a:ext cx="1585450" cy="86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3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10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225" y="23432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4"/>
          <p:cNvSpPr txBox="1"/>
          <p:nvPr/>
        </p:nvSpPr>
        <p:spPr>
          <a:xfrm>
            <a:off x="515225" y="810125"/>
            <a:ext cx="8268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" sz="3200" b="1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Waarderende </a:t>
            </a:r>
            <a:r>
              <a:rPr lang="nl" sz="3200" b="1" i="0" u="none" strike="noStrike" cap="none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aanstekers</a:t>
            </a:r>
            <a:endParaRPr sz="3200" b="1" i="0" u="none" strike="noStrike" cap="none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0" name="Google Shape;240;p14"/>
          <p:cNvSpPr txBox="1"/>
          <p:nvPr/>
        </p:nvSpPr>
        <p:spPr>
          <a:xfrm>
            <a:off x="515225" y="1759550"/>
            <a:ext cx="40029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/>
            </a:pPr>
            <a:r>
              <a:rPr lang="nl" sz="20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Digitale helden van de week</a:t>
            </a:r>
            <a:endParaRPr sz="20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/>
            </a:pPr>
            <a:r>
              <a:rPr lang="nl" sz="20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Waarderingskaartjes</a:t>
            </a:r>
            <a:endParaRPr sz="20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/>
            </a:pPr>
            <a:r>
              <a:rPr lang="nl" sz="20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Certificeer met humor</a:t>
            </a:r>
            <a:endParaRPr sz="20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/>
            </a:pPr>
            <a:r>
              <a:rPr lang="nl" sz="20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Digitale taartjesdag</a:t>
            </a:r>
            <a:endParaRPr sz="20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/>
            </a:pPr>
            <a:r>
              <a:rPr lang="nl" sz="20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Digihelper in de kijker op linkedin</a:t>
            </a:r>
            <a:endParaRPr sz="20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1" name="Google Shape;241;p14"/>
          <p:cNvSpPr txBox="1"/>
          <p:nvPr/>
        </p:nvSpPr>
        <p:spPr>
          <a:xfrm>
            <a:off x="4780625" y="1759550"/>
            <a:ext cx="40029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 startAt="6"/>
            </a:pPr>
            <a:r>
              <a:rPr lang="nl" sz="20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Digihelper gallery</a:t>
            </a:r>
            <a:endParaRPr sz="2000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 startAt="6"/>
            </a:pPr>
            <a:r>
              <a:rPr lang="nl" sz="20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Symbolische beloningen</a:t>
            </a:r>
            <a:endParaRPr sz="2000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 startAt="6"/>
            </a:pPr>
            <a:r>
              <a:rPr lang="nl" sz="20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Complimentensessie</a:t>
            </a:r>
            <a:endParaRPr sz="2000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 startAt="6"/>
            </a:pPr>
            <a:r>
              <a:rPr lang="nl" sz="20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Waarderingsboom</a:t>
            </a:r>
            <a:endParaRPr sz="2000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 startAt="6"/>
            </a:pPr>
            <a:r>
              <a:rPr lang="nl" sz="20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Waarderingsmailketting</a:t>
            </a:r>
            <a:endParaRPr sz="2000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42" name="Google Shape;242;p14" title="DI_handgetekend5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5500" y="4001976"/>
            <a:ext cx="1097425" cy="94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11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39d73fbe7bf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9d73fbe7bf_0_80"/>
          <p:cNvSpPr txBox="1"/>
          <p:nvPr/>
        </p:nvSpPr>
        <p:spPr>
          <a:xfrm>
            <a:off x="501100" y="880075"/>
            <a:ext cx="85146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 Aan de slag met de mindmap - </a:t>
            </a:r>
            <a:r>
              <a:rPr lang="nl" sz="32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OPEN AANBOD</a:t>
            </a:r>
            <a:endParaRPr sz="3200" b="1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50" name="Google Shape;250;g39d73fbe7bf_0_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2325" y="2038588"/>
            <a:ext cx="3461676" cy="273978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39d73fbe7bf_0_80"/>
          <p:cNvSpPr txBox="1"/>
          <p:nvPr/>
        </p:nvSpPr>
        <p:spPr>
          <a:xfrm>
            <a:off x="501100" y="1951363"/>
            <a:ext cx="5052900" cy="29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7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Jullie gingen al aan de slag met de mindmap in de voorbereidende oefeningen.</a:t>
            </a:r>
            <a:endParaRPr sz="1700" b="1" i="0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7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1700"/>
              <a:buFont typeface="Outfit"/>
              <a:buChar char="●"/>
            </a:pPr>
            <a:r>
              <a:rPr lang="nl" sz="17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Jullie mogen elk </a:t>
            </a:r>
            <a:r>
              <a:rPr lang="nl" sz="17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5 minuten </a:t>
            </a:r>
            <a:r>
              <a:rPr lang="nl" sz="17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je mindmap pitchen</a:t>
            </a:r>
            <a:endParaRPr sz="17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7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1700"/>
              <a:buFont typeface="Outfit"/>
              <a:buChar char="●"/>
            </a:pPr>
            <a:r>
              <a:rPr lang="nl" sz="17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Na </a:t>
            </a:r>
            <a:r>
              <a:rPr lang="nl" sz="17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5 minuten</a:t>
            </a:r>
            <a:r>
              <a:rPr lang="nl" sz="17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 geeft de groep feedback</a:t>
            </a:r>
            <a:endParaRPr sz="17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700" i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Bv. </a:t>
            </a:r>
            <a:r>
              <a:rPr lang="nl" sz="1700" i="1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Wat ik sterk vind aan je aanpak is</a:t>
            </a:r>
            <a:r>
              <a:rPr lang="nl" sz="1700" i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, e</a:t>
            </a:r>
            <a:r>
              <a:rPr lang="nl" sz="1700" i="1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en </a:t>
            </a:r>
            <a:endParaRPr sz="1700" i="1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700" i="1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idee om nog sterker te maken is…</a:t>
            </a:r>
            <a:endParaRPr sz="1700" i="1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2" name="Google Shape;252;g39d73fbe7bf_0_80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12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6"/>
          <p:cNvSpPr txBox="1"/>
          <p:nvPr/>
        </p:nvSpPr>
        <p:spPr>
          <a:xfrm>
            <a:off x="501100" y="830925"/>
            <a:ext cx="8663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200" b="1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Aan de slag met de DIGI-generator - </a:t>
            </a:r>
            <a:r>
              <a:rPr lang="nl" sz="3200" b="1" i="0" u="none" strike="noStrike" cap="none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IN COMPANY</a:t>
            </a:r>
            <a:endParaRPr sz="3200" b="1" i="0" u="none" strike="noStrike" cap="none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59" name="Google Shape;25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073562" y="1339463"/>
            <a:ext cx="2950150" cy="407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6"/>
          <p:cNvSpPr txBox="1"/>
          <p:nvPr/>
        </p:nvSpPr>
        <p:spPr>
          <a:xfrm>
            <a:off x="501100" y="2107025"/>
            <a:ext cx="3186900" cy="1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7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Jullie gaan aan de slag met de </a:t>
            </a:r>
            <a:r>
              <a:rPr lang="nl" sz="17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DIGI-generator</a:t>
            </a:r>
            <a:r>
              <a:rPr lang="nl" sz="17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. </a:t>
            </a:r>
            <a:endParaRPr sz="17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7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Op het einde van de oefening hebben jullie een </a:t>
            </a:r>
            <a:r>
              <a:rPr lang="nl" sz="17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plan van aanpak voor jullie organisatie.</a:t>
            </a:r>
            <a:endParaRPr sz="1700" b="1" i="1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1" name="Google Shape;261;p16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13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8"/>
          <p:cNvSpPr txBox="1"/>
          <p:nvPr/>
        </p:nvSpPr>
        <p:spPr>
          <a:xfrm>
            <a:off x="501100" y="921825"/>
            <a:ext cx="83568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nl" sz="3200" b="1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DIGITIP voor digihelper</a:t>
            </a: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s</a:t>
            </a:r>
            <a:endParaRPr sz="3200" b="1" i="0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8" name="Google Shape;268;p18"/>
          <p:cNvSpPr txBox="1"/>
          <p:nvPr/>
        </p:nvSpPr>
        <p:spPr>
          <a:xfrm>
            <a:off x="501100" y="1652325"/>
            <a:ext cx="7572300" cy="3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Hoe maak je snel een </a:t>
            </a:r>
            <a:r>
              <a:rPr lang="nl" sz="17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Frequently Asked Questions (FAQ</a:t>
            </a:r>
            <a:r>
              <a:rPr lang="nl" sz="1700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)?</a:t>
            </a:r>
            <a:endParaRPr sz="1700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 sz="17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We gaan aan de slag met </a:t>
            </a:r>
            <a:r>
              <a:rPr lang="nl" sz="1700" b="1">
                <a:solidFill>
                  <a:srgbClr val="2F2E9A"/>
                </a:solidFill>
                <a:uFill>
                  <a:noFill/>
                </a:uFill>
                <a:latin typeface="Outfit"/>
                <a:ea typeface="Outfit"/>
                <a:cs typeface="Outfit"/>
                <a:sym typeface="Outfi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NotebookLM</a:t>
            </a:r>
            <a:endParaRPr sz="18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1600"/>
              <a:buFont typeface="Outfit"/>
              <a:buAutoNum type="arabicPeriod"/>
            </a:pPr>
            <a:r>
              <a:rPr lang="nl" sz="16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Ga naar notebooklm.google.com.</a:t>
            </a:r>
            <a:endParaRPr sz="16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1600"/>
              <a:buFont typeface="Outfit"/>
              <a:buAutoNum type="arabicPeriod"/>
            </a:pPr>
            <a:r>
              <a:rPr lang="nl" sz="16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Log in met je Google-account.</a:t>
            </a:r>
            <a:endParaRPr sz="16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1600"/>
              <a:buFont typeface="Outfit"/>
              <a:buAutoNum type="arabicPeriod"/>
            </a:pPr>
            <a:r>
              <a:rPr lang="nl" sz="16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Klik op ‘Nieuwe notebook maken’.</a:t>
            </a:r>
            <a:endParaRPr sz="16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1600"/>
              <a:buFont typeface="Outfit"/>
              <a:buAutoNum type="arabicPeriod"/>
            </a:pPr>
            <a:r>
              <a:rPr lang="nl" sz="16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Klik op ‘Bron toevoegen’ en upload je handleiding (PDF, Google Docs…). NotebookLM analyseert de inhoud en maakt deze doorzoekbaar.</a:t>
            </a:r>
            <a:endParaRPr sz="16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F2E9A"/>
              </a:buClr>
              <a:buSzPts val="1600"/>
              <a:buFont typeface="Outfit"/>
              <a:buAutoNum type="arabicPeriod"/>
            </a:pPr>
            <a:r>
              <a:rPr lang="nl" sz="16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Gebruik het chatvenster om vragen te stellen.</a:t>
            </a:r>
            <a:endParaRPr sz="20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69" name="Google Shape;269;p18" title="DI_handgetekend1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3400" y="3803225"/>
            <a:ext cx="878476" cy="95667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8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14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370142d74ac_0_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70142d74ac_0_187"/>
          <p:cNvSpPr txBox="1"/>
          <p:nvPr/>
        </p:nvSpPr>
        <p:spPr>
          <a:xfrm>
            <a:off x="2125950" y="2153100"/>
            <a:ext cx="48921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53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Nog vragen?</a:t>
            </a:r>
            <a:endParaRPr sz="53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77" name="Google Shape;277;g370142d74ac_0_187" title="DI_handgetekend20.png"/>
          <p:cNvPicPr preferRelativeResize="0"/>
          <p:nvPr/>
        </p:nvPicPr>
        <p:blipFill rotWithShape="1">
          <a:blip r:embed="rId4">
            <a:alphaModFix/>
          </a:blip>
          <a:srcRect l="45749"/>
          <a:stretch/>
        </p:blipFill>
        <p:spPr>
          <a:xfrm rot="562803">
            <a:off x="7657674" y="3641694"/>
            <a:ext cx="561204" cy="93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70142d74ac_0_187" title="DI_handgetekend20.png"/>
          <p:cNvPicPr preferRelativeResize="0"/>
          <p:nvPr/>
        </p:nvPicPr>
        <p:blipFill rotWithShape="1">
          <a:blip r:embed="rId4">
            <a:alphaModFix/>
          </a:blip>
          <a:srcRect l="45749"/>
          <a:stretch/>
        </p:blipFill>
        <p:spPr>
          <a:xfrm rot="562803">
            <a:off x="794924" y="1050894"/>
            <a:ext cx="561204" cy="93696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370142d74ac_0_187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15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g370142d74ac_0_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370142d74ac_0_262"/>
          <p:cNvSpPr txBox="1"/>
          <p:nvPr/>
        </p:nvSpPr>
        <p:spPr>
          <a:xfrm>
            <a:off x="485850" y="2722500"/>
            <a:ext cx="6570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endParaRPr sz="15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86" name="Google Shape;286;g370142d74ac_0_262"/>
          <p:cNvSpPr txBox="1"/>
          <p:nvPr/>
        </p:nvSpPr>
        <p:spPr>
          <a:xfrm>
            <a:off x="501100" y="966625"/>
            <a:ext cx="83568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Check-out</a:t>
            </a:r>
            <a:endParaRPr sz="3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87" name="Google Shape;287;g370142d74ac_0_262"/>
          <p:cNvSpPr txBox="1"/>
          <p:nvPr/>
        </p:nvSpPr>
        <p:spPr>
          <a:xfrm>
            <a:off x="607150" y="1885825"/>
            <a:ext cx="6133800" cy="18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2300"/>
              <a:buFont typeface="Outfit"/>
              <a:buChar char="●"/>
            </a:pPr>
            <a:r>
              <a:rPr lang="nl" sz="23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Wat neem jij mee na vandaag ?</a:t>
            </a:r>
            <a:endParaRPr sz="23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2300"/>
              <a:buFont typeface="Outfit"/>
              <a:buChar char="●"/>
            </a:pPr>
            <a:r>
              <a:rPr lang="nl" sz="23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Waar ga je mee aan de slag? </a:t>
            </a:r>
            <a:endParaRPr sz="23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F2E9A"/>
              </a:buClr>
              <a:buSzPts val="2300"/>
              <a:buFont typeface="Outfit"/>
              <a:buChar char="●"/>
            </a:pPr>
            <a:r>
              <a:rPr lang="nl" sz="23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Zoek een voorwerp dat symbool staat voor hoe jij dit traject afsluit.</a:t>
            </a:r>
            <a:endParaRPr sz="23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88" name="Google Shape;288;g370142d74ac_0_262" title="DI_handgetekend14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0950" y="3629925"/>
            <a:ext cx="1731500" cy="10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370142d74ac_0_262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16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g39d73fbe7bf_0_189"/>
          <p:cNvPicPr preferRelativeResize="0"/>
          <p:nvPr/>
        </p:nvPicPr>
        <p:blipFill rotWithShape="1">
          <a:blip r:embed="rId3">
            <a:alphaModFix/>
          </a:blip>
          <a:srcRect b="9860"/>
          <a:stretch/>
        </p:blipFill>
        <p:spPr>
          <a:xfrm>
            <a:off x="0" y="0"/>
            <a:ext cx="914400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39d73fbe7bf_0_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39d73fbe7bf_0_189"/>
          <p:cNvSpPr txBox="1"/>
          <p:nvPr/>
        </p:nvSpPr>
        <p:spPr>
          <a:xfrm>
            <a:off x="397900" y="979175"/>
            <a:ext cx="6039000" cy="13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" sz="4800" b="1" i="0" u="none" strike="noStrike" cap="none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Tot </a:t>
            </a:r>
            <a:r>
              <a:rPr lang="nl" sz="4800" b="1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een</a:t>
            </a:r>
            <a:r>
              <a:rPr lang="nl" sz="4800" b="1" i="0" u="none" strike="noStrike" cap="none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endParaRPr sz="4800" b="1" i="0" u="none" strike="noStrike" cap="none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v</a:t>
            </a:r>
            <a:r>
              <a:rPr lang="nl" sz="4800" b="1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olgende keer</a:t>
            </a:r>
            <a:r>
              <a:rPr lang="nl" sz="4800" b="1" i="0" u="none" strike="noStrike" cap="none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!</a:t>
            </a:r>
            <a:endParaRPr sz="4800" b="1" i="0" u="none" strike="noStrike" cap="none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97" name="Google Shape;297;g39d73fbe7bf_0_189"/>
          <p:cNvSpPr txBox="1"/>
          <p:nvPr/>
        </p:nvSpPr>
        <p:spPr>
          <a:xfrm>
            <a:off x="465075" y="2883450"/>
            <a:ext cx="33813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 txBox="1"/>
          <p:nvPr/>
        </p:nvSpPr>
        <p:spPr>
          <a:xfrm>
            <a:off x="501100" y="1015888"/>
            <a:ext cx="74256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nl" sz="3200" b="1" i="0" u="none" strike="noStrike" cap="none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Follow up vorige</a:t>
            </a:r>
            <a:r>
              <a:rPr lang="nl" sz="3200" b="1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 modules</a:t>
            </a:r>
            <a:endParaRPr sz="3200" b="1" i="0" u="none" strike="noStrike" cap="none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619475" y="1984350"/>
            <a:ext cx="61338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2600"/>
              <a:buFont typeface="Outfit"/>
              <a:buChar char="●"/>
            </a:pPr>
            <a:r>
              <a:rPr lang="nl" sz="26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Hoe gingen de oefeningen?</a:t>
            </a:r>
            <a:endParaRPr sz="2600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F2E9A"/>
              </a:buClr>
              <a:buSzPts val="2600"/>
              <a:buFont typeface="Outfit"/>
              <a:buChar char="●"/>
            </a:pPr>
            <a:r>
              <a:rPr lang="nl" sz="26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Nog vragen? </a:t>
            </a:r>
            <a:endParaRPr sz="1600" dirty="0">
              <a:solidFill>
                <a:srgbClr val="595959"/>
              </a:solidFill>
            </a:endParaRPr>
          </a:p>
        </p:txBody>
      </p:sp>
      <p:pic>
        <p:nvPicPr>
          <p:cNvPr id="154" name="Google Shape;154;p3" title="DI_handgetekend14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1900" y="3284765"/>
            <a:ext cx="2024801" cy="120833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2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370142d74ac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70142d74ac_0_75"/>
          <p:cNvSpPr txBox="1"/>
          <p:nvPr/>
        </p:nvSpPr>
        <p:spPr>
          <a:xfrm>
            <a:off x="2256900" y="1995775"/>
            <a:ext cx="63477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200"/>
              <a:buFont typeface="Outfit"/>
              <a:buAutoNum type="arabicPeriod"/>
            </a:pPr>
            <a:r>
              <a:rPr lang="nl" sz="2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Safety first met check-in</a:t>
            </a:r>
            <a:endParaRPr sz="2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200"/>
              <a:buFont typeface="Outfit"/>
              <a:buAutoNum type="arabicPeriod"/>
            </a:pPr>
            <a:r>
              <a:rPr lang="nl" sz="2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Omgaan met weerstand</a:t>
            </a:r>
            <a:endParaRPr sz="2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200"/>
              <a:buFont typeface="Outfit"/>
              <a:buAutoNum type="arabicPeriod"/>
            </a:pPr>
            <a:r>
              <a:rPr lang="nl" sz="2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Digihelpers aansteken</a:t>
            </a:r>
            <a:endParaRPr sz="2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200"/>
              <a:buFont typeface="Outfit"/>
              <a:buAutoNum type="arabicPeriod"/>
            </a:pPr>
            <a:r>
              <a:rPr lang="nl" sz="2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Plan van aanpak voor jouw organisatie</a:t>
            </a:r>
            <a:endParaRPr sz="2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62" name="Google Shape;162;g370142d74ac_0_75"/>
          <p:cNvSpPr txBox="1"/>
          <p:nvPr/>
        </p:nvSpPr>
        <p:spPr>
          <a:xfrm>
            <a:off x="501100" y="1021600"/>
            <a:ext cx="4733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Programma</a:t>
            </a:r>
            <a:endParaRPr sz="3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63" name="Google Shape;163;g370142d74ac_0_75" title="DI_handgetekend8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325" y="1995763"/>
            <a:ext cx="904300" cy="8286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370142d74ac_0_75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3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 txBox="1"/>
          <p:nvPr/>
        </p:nvSpPr>
        <p:spPr>
          <a:xfrm>
            <a:off x="647275" y="1859200"/>
            <a:ext cx="6876600" cy="17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200"/>
              <a:buFont typeface="Outfit"/>
              <a:buChar char="●"/>
            </a:pPr>
            <a:r>
              <a:rPr lang="nl" sz="2200" b="0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Wanneer heb jij wel eens weerstand gevoeld bij iets dat men jou wou aanleren? </a:t>
            </a:r>
            <a:endParaRPr sz="2200" b="0" i="0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68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2200"/>
              <a:buFont typeface="Outfit"/>
              <a:buChar char="●"/>
            </a:pPr>
            <a:r>
              <a:rPr lang="nl" sz="2200" b="0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Waarover ging </a:t>
            </a:r>
            <a:r>
              <a:rPr lang="nl" sz="22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die</a:t>
            </a:r>
            <a:r>
              <a:rPr lang="nl" sz="2200" b="0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 weerstand?</a:t>
            </a:r>
            <a:endParaRPr sz="2200" b="0" i="0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501100" y="953313"/>
            <a:ext cx="83568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" sz="3200" b="1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Check-in rond veiligheid</a:t>
            </a:r>
            <a:endParaRPr sz="3200" b="1" i="0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72" name="Google Shape;172;p5" title="DI_handgetekend4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1650" y="3447650"/>
            <a:ext cx="2079375" cy="113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4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/>
          <p:nvPr/>
        </p:nvSpPr>
        <p:spPr>
          <a:xfrm>
            <a:off x="501100" y="983950"/>
            <a:ext cx="8517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l" sz="3200" b="1" i="0" u="none" strike="noStrike" cap="none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Weerstand</a:t>
            </a:r>
            <a:r>
              <a:rPr lang="nl" sz="3200" b="1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 kent vele gezichten en motieve</a:t>
            </a: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n</a:t>
            </a:r>
            <a:endParaRPr sz="3200" b="1" i="0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79" name="Google Shape;17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 txBox="1"/>
          <p:nvPr/>
        </p:nvSpPr>
        <p:spPr>
          <a:xfrm>
            <a:off x="625113" y="1920500"/>
            <a:ext cx="3656400" cy="20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19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100"/>
              <a:buFont typeface="Outfit"/>
              <a:buAutoNum type="arabicPeriod"/>
            </a:pP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Verlies van controle</a:t>
            </a: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619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100"/>
              <a:buFont typeface="Outfit"/>
              <a:buAutoNum type="arabicPeriod"/>
            </a:pP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Te veel onzekerheid</a:t>
            </a: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619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100"/>
              <a:buFont typeface="Outfit"/>
              <a:buAutoNum type="arabicPeriod"/>
            </a:pP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Verrassing</a:t>
            </a: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619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100"/>
              <a:buFont typeface="Outfit"/>
              <a:buAutoNum type="arabicPeriod"/>
            </a:pP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Overweldigend</a:t>
            </a: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619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100"/>
              <a:buFont typeface="Outfit"/>
              <a:buAutoNum type="arabicPeriod"/>
            </a:pP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Bedreiging</a:t>
            </a:r>
            <a:endParaRPr sz="1500" b="0" i="0" u="none" strike="noStrike" cap="none">
              <a:solidFill>
                <a:srgbClr val="FF0000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4339788" y="1920500"/>
            <a:ext cx="4554300" cy="20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100"/>
              <a:buFont typeface="Outfit"/>
              <a:buAutoNum type="arabicPeriod" startAt="6"/>
            </a:pP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Bezorgdheid over competentie</a:t>
            </a: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100"/>
              <a:buFont typeface="Outfit"/>
              <a:buAutoNum type="arabicPeriod" startAt="6"/>
            </a:pP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Meer werk</a:t>
            </a: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100"/>
              <a:buFont typeface="Outfit"/>
              <a:buAutoNum type="arabicPeriod" startAt="6"/>
            </a:pP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Impactvrees</a:t>
            </a: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100"/>
              <a:buFont typeface="Outfit"/>
              <a:buAutoNum type="arabicPeriod" startAt="6"/>
            </a:pP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Eerdere negatieve ervaringen</a:t>
            </a: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100"/>
              <a:buFont typeface="Outfit"/>
              <a:buAutoNum type="arabicPeriod" startAt="6"/>
            </a:pP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Soms is de dreiging reëel</a:t>
            </a:r>
            <a:endParaRPr sz="1700" b="0" i="0" u="none" strike="noStrike" cap="none">
              <a:solidFill>
                <a:srgbClr val="FF0000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82" name="Google Shape;182;p7" title="DI_handgetekend1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40888">
            <a:off x="7884475" y="4101050"/>
            <a:ext cx="597050" cy="7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5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 txBox="1"/>
          <p:nvPr/>
        </p:nvSpPr>
        <p:spPr>
          <a:xfrm>
            <a:off x="501100" y="923875"/>
            <a:ext cx="79128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nl" sz="3200" b="1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Hoe omgaan met weerstand?</a:t>
            </a:r>
            <a:endParaRPr sz="3200" b="1" i="0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501100" y="4320050"/>
            <a:ext cx="5309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7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TIP </a:t>
            </a:r>
            <a:r>
              <a:rPr lang="nl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Het Boek</a:t>
            </a:r>
            <a:r>
              <a:rPr lang="nl" sz="17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  </a:t>
            </a:r>
            <a:r>
              <a:rPr lang="nl" b="1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“Hoe krijg je ze mee?”</a:t>
            </a:r>
            <a:r>
              <a:rPr lang="nl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 van </a:t>
            </a:r>
            <a:r>
              <a:rPr lang="nl" b="1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Annemarie Mars</a:t>
            </a:r>
            <a:endParaRPr sz="1900" b="1" i="0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557355" y="1630075"/>
            <a:ext cx="5197200" cy="22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500"/>
              <a:buFont typeface="Outfit"/>
              <a:buAutoNum type="arabicPeriod"/>
            </a:pPr>
            <a:r>
              <a:rPr lang="nl" sz="25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Weerstand </a:t>
            </a:r>
            <a:r>
              <a:rPr lang="nl" sz="25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erkennen</a:t>
            </a:r>
            <a:endParaRPr sz="2500" b="1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2500"/>
              <a:buFont typeface="Outfit"/>
              <a:buAutoNum type="arabicPeriod"/>
            </a:pPr>
            <a:r>
              <a:rPr lang="nl" sz="25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Na erkenning, </a:t>
            </a:r>
            <a:r>
              <a:rPr lang="nl" sz="25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meebewegen</a:t>
            </a:r>
            <a:endParaRPr sz="2500" b="1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2500"/>
              <a:buFont typeface="Outfit"/>
              <a:buAutoNum type="arabicPeriod"/>
            </a:pPr>
            <a:r>
              <a:rPr lang="nl" sz="25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Bij weerstand, </a:t>
            </a:r>
            <a:r>
              <a:rPr lang="nl" sz="25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volharden</a:t>
            </a:r>
            <a:endParaRPr sz="2500" b="1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F2E9A"/>
              </a:buClr>
              <a:buSzPts val="2500"/>
              <a:buFont typeface="Outfit"/>
              <a:buAutoNum type="arabicPeriod"/>
            </a:pPr>
            <a:r>
              <a:rPr lang="nl" sz="25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In weerstand </a:t>
            </a:r>
            <a:r>
              <a:rPr lang="nl" sz="25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berusten</a:t>
            </a:r>
            <a:endParaRPr sz="2500" b="1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92" name="Google Shape;192;p8" title="DI_handgetekend1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01260">
            <a:off x="7353625" y="2820023"/>
            <a:ext cx="863255" cy="113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8" title="DI_handgetekend1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5450" y="2250937"/>
            <a:ext cx="943542" cy="64163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6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/>
        </p:nvSpPr>
        <p:spPr>
          <a:xfrm>
            <a:off x="513750" y="996788"/>
            <a:ext cx="81165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nl" sz="3200" b="1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Oefenen met </a:t>
            </a: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de vier</a:t>
            </a:r>
            <a:r>
              <a:rPr lang="nl" sz="3200" b="1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 stappen</a:t>
            </a:r>
            <a:endParaRPr sz="3200" b="1" i="0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513749" y="1781206"/>
            <a:ext cx="65151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We gaan samen oefenen in het herkennen en reageren op weerstand.</a:t>
            </a:r>
            <a:endParaRPr sz="2000" b="1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Char char="●"/>
            </a:pPr>
            <a:r>
              <a:rPr lang="nl" sz="20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Op vier stoelen liggen de vier interventiestijlen (Erkennen, Meebewegen, Volharden, Teruggeven).</a:t>
            </a:r>
            <a:endParaRPr sz="20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Char char="●"/>
            </a:pPr>
            <a:r>
              <a:rPr lang="nl" sz="20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Kies per casus de stoel (de interventiestijl) die jij hierop zou toepassen.</a:t>
            </a:r>
            <a:endParaRPr sz="23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02" name="Google Shape;202;p9" title="DI_handgetekend6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9325" y="3771900"/>
            <a:ext cx="1298276" cy="107602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7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 txBox="1"/>
          <p:nvPr/>
        </p:nvSpPr>
        <p:spPr>
          <a:xfrm>
            <a:off x="501100" y="876750"/>
            <a:ext cx="8551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nl" sz="3200" b="1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Hoe </a:t>
            </a: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vind</a:t>
            </a:r>
            <a:r>
              <a:rPr lang="nl" sz="3200" b="1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 je verborgen digihelpers</a:t>
            </a: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-</a:t>
            </a:r>
            <a:r>
              <a:rPr lang="nl" sz="3200" b="1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talent?</a:t>
            </a:r>
            <a:endParaRPr sz="3200" b="1" i="0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501100" y="1804475"/>
            <a:ext cx="6540300" cy="27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" sz="20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Het is altijd fijn om een partner-in-crime te hebben als digihelper</a:t>
            </a:r>
            <a:endParaRPr sz="2000" b="1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Char char="●"/>
            </a:pPr>
            <a:r>
              <a:rPr lang="nl" sz="2000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Wie zijn die collega’s die informeel al anderen helpen met digitale vragen? </a:t>
            </a:r>
            <a:endParaRPr sz="2000" i="0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Char char="●"/>
            </a:pPr>
            <a:r>
              <a:rPr lang="nl" sz="2000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Wat kan je bedenken om deze personen</a:t>
            </a:r>
            <a:endParaRPr sz="2000" i="0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 i="0" u="none" strike="noStrike" cap="none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zichtbaar te maken?</a:t>
            </a:r>
            <a:endParaRPr sz="2000" i="0" u="none" strike="noStrike" cap="none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2E9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1" title="DI_handgetekend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4200" y="3371264"/>
            <a:ext cx="2024800" cy="144313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8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2"/>
          <p:cNvSpPr txBox="1"/>
          <p:nvPr/>
        </p:nvSpPr>
        <p:spPr>
          <a:xfrm>
            <a:off x="466050" y="987025"/>
            <a:ext cx="8211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200" b="1" dirty="0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Speurtips </a:t>
            </a:r>
            <a:r>
              <a:rPr lang="nl" sz="3200" b="1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voor digihelpers</a:t>
            </a:r>
            <a:endParaRPr sz="3200" b="1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9" name="Google Shape;219;p12"/>
          <p:cNvSpPr txBox="1"/>
          <p:nvPr/>
        </p:nvSpPr>
        <p:spPr>
          <a:xfrm>
            <a:off x="501100" y="1959750"/>
            <a:ext cx="40029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/>
            </a:pPr>
            <a:r>
              <a:rPr lang="nl" sz="20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Gebruik humor </a:t>
            </a:r>
            <a:endParaRPr sz="2000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/>
            </a:pPr>
            <a:r>
              <a:rPr lang="nl" sz="20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Verdeel kleine opdrachten</a:t>
            </a:r>
            <a:endParaRPr sz="2000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/>
            </a:pPr>
            <a:r>
              <a:rPr lang="nl" sz="20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Focus op waardering</a:t>
            </a:r>
            <a:endParaRPr sz="2000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/>
            </a:pPr>
            <a:r>
              <a:rPr lang="nl" sz="20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Zoek mensen die hebben leren stappen</a:t>
            </a:r>
            <a:endParaRPr sz="2000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/>
            </a:pPr>
            <a:r>
              <a:rPr lang="nl" sz="20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Maak een ‘Wall of Fame’</a:t>
            </a:r>
            <a:endParaRPr sz="2000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4793600" y="1959750"/>
            <a:ext cx="40029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 startAt="6"/>
            </a:pPr>
            <a:r>
              <a:rPr lang="nl" sz="20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Bevraag</a:t>
            </a:r>
            <a:endParaRPr sz="20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 startAt="6"/>
            </a:pPr>
            <a:r>
              <a:rPr lang="nl" sz="20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Een complimentenposter </a:t>
            </a:r>
            <a:endParaRPr sz="20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 startAt="6"/>
            </a:pPr>
            <a:r>
              <a:rPr lang="nl" sz="20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Observeer wie geduldig blijft</a:t>
            </a:r>
            <a:endParaRPr sz="20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 startAt="6"/>
            </a:pPr>
            <a:r>
              <a:rPr lang="nl" sz="20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Spot the ‘troubleshooter’</a:t>
            </a:r>
            <a:endParaRPr sz="20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000"/>
              <a:buFont typeface="Outfit"/>
              <a:buAutoNum type="arabicPeriod" startAt="6"/>
            </a:pPr>
            <a:r>
              <a:rPr lang="nl" sz="20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Gebruik informele koffiepauzes</a:t>
            </a:r>
            <a:endParaRPr sz="20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21" name="Google Shape;221;p12" title="DI_handgetekend4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0392" y="923019"/>
            <a:ext cx="1087558" cy="80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2" title="DI_handgetekend5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8325" y="626125"/>
            <a:ext cx="660897" cy="66089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9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On-screen Show (16:9)</PresentationFormat>
  <Paragraphs>134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Outfit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Liesbet Vandenborre (imec)</cp:lastModifiedBy>
  <cp:revision>2</cp:revision>
  <dcterms:modified xsi:type="dcterms:W3CDTF">2025-11-25T11:16:15Z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03968c-5327-4aba-8636-aa523978c147_Enabled">
    <vt:lpwstr>true</vt:lpwstr>
  </property>
  <property fmtid="{D5CDD505-2E9C-101B-9397-08002B2CF9AE}" pid="3" name="MSIP_Label_9d03968c-5327-4aba-8636-aa523978c147_SetDate">
    <vt:lpwstr>2025-11-25T11:15:39Z</vt:lpwstr>
  </property>
  <property fmtid="{D5CDD505-2E9C-101B-9397-08002B2CF9AE}" pid="4" name="MSIP_Label_9d03968c-5327-4aba-8636-aa523978c147_Method">
    <vt:lpwstr>Privileged</vt:lpwstr>
  </property>
  <property fmtid="{D5CDD505-2E9C-101B-9397-08002B2CF9AE}" pid="5" name="MSIP_Label_9d03968c-5327-4aba-8636-aa523978c147_Name">
    <vt:lpwstr>Restricted - General - Unmarked</vt:lpwstr>
  </property>
  <property fmtid="{D5CDD505-2E9C-101B-9397-08002B2CF9AE}" pid="6" name="MSIP_Label_9d03968c-5327-4aba-8636-aa523978c147_SiteId">
    <vt:lpwstr>a72d5a72-25ee-40f0-9bd1-067cb5b770d4</vt:lpwstr>
  </property>
  <property fmtid="{D5CDD505-2E9C-101B-9397-08002B2CF9AE}" pid="7" name="MSIP_Label_9d03968c-5327-4aba-8636-aa523978c147_ActionId">
    <vt:lpwstr>b4cd19b3-bc89-4ac9-b09a-9376deb76dda</vt:lpwstr>
  </property>
  <property fmtid="{D5CDD505-2E9C-101B-9397-08002B2CF9AE}" pid="8" name="MSIP_Label_9d03968c-5327-4aba-8636-aa523978c147_ContentBits">
    <vt:lpwstr>0</vt:lpwstr>
  </property>
  <property fmtid="{D5CDD505-2E9C-101B-9397-08002B2CF9AE}" pid="9" name="MSIP_Label_9d03968c-5327-4aba-8636-aa523978c147_Tag">
    <vt:lpwstr>10, 0, 1, 1</vt:lpwstr>
  </property>
</Properties>
</file>