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5143500" cx="9144000"/>
  <p:notesSz cx="6858000" cy="9144000"/>
  <p:embeddedFontLst>
    <p:embeddedFont>
      <p:font typeface="Poppins"/>
      <p:regular r:id="rId52"/>
      <p:bold r:id="rId53"/>
      <p:italic r:id="rId54"/>
      <p:boldItalic r:id="rId55"/>
    </p:embeddedFont>
    <p:embeddedFont>
      <p:font typeface="Outfit"/>
      <p:regular r:id="rId56"/>
      <p:bold r:id="rId57"/>
    </p:embeddedFont>
    <p:embeddedFont>
      <p:font typeface="Poppins Black"/>
      <p:bold r:id="rId58"/>
      <p:boldItalic r:id="rId59"/>
    </p:embeddedFont>
    <p:embeddedFont>
      <p:font typeface="Poppins ExtraBold"/>
      <p:bold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25">
          <p15:clr>
            <a:srgbClr val="747775"/>
          </p15:clr>
        </p15:guide>
        <p15:guide id="2" orient="horz" pos="3045">
          <p15:clr>
            <a:srgbClr val="747775"/>
          </p15:clr>
        </p15:guide>
        <p15:guide id="3" pos="451">
          <p15:clr>
            <a:srgbClr val="747775"/>
          </p15:clr>
        </p15:guide>
        <p15:guide id="4" orient="horz" pos="1517">
          <p15:clr>
            <a:srgbClr val="747775"/>
          </p15:clr>
        </p15:guide>
        <p15:guide id="5" orient="horz" pos="1937">
          <p15:clr>
            <a:srgbClr val="747775"/>
          </p15:clr>
        </p15:guide>
        <p15:guide id="6" orient="horz" pos="924">
          <p15:clr>
            <a:srgbClr val="747775"/>
          </p15:clr>
        </p15:guide>
        <p15:guide id="7" pos="567">
          <p15:clr>
            <a:srgbClr val="747775"/>
          </p15:clr>
        </p15:guide>
        <p15:guide id="8" pos="5306">
          <p15:clr>
            <a:srgbClr val="747775"/>
          </p15:clr>
        </p15:guide>
        <p15:guide id="9" pos="5309">
          <p15:clr>
            <a:srgbClr val="747775"/>
          </p15:clr>
        </p15:guide>
        <p15:guide id="10" pos="5046">
          <p15:clr>
            <a:srgbClr val="747775"/>
          </p15:clr>
        </p15:guide>
        <p15:guide id="11" orient="horz" pos="2809">
          <p15:clr>
            <a:srgbClr val="747775"/>
          </p15:clr>
        </p15:guide>
        <p15:guide id="12" pos="5272">
          <p15:clr>
            <a:srgbClr val="747775"/>
          </p15:clr>
        </p15:guide>
        <p15:guide id="13" pos="510">
          <p15:clr>
            <a:srgbClr val="747775"/>
          </p15:clr>
        </p15:guide>
        <p15:guide id="14" orient="horz" pos="547">
          <p15:clr>
            <a:srgbClr val="747775"/>
          </p15:clr>
        </p15:guide>
        <p15:guide id="15" pos="1667">
          <p15:clr>
            <a:srgbClr val="747775"/>
          </p15:clr>
        </p15:guide>
        <p15:guide id="16" pos="3021">
          <p15:clr>
            <a:srgbClr val="747775"/>
          </p15:clr>
        </p15:guide>
        <p15:guide id="17" pos="4301">
          <p15:clr>
            <a:srgbClr val="747775"/>
          </p15:clr>
        </p15:guide>
        <p15:guide id="18" pos="2121">
          <p15:clr>
            <a:srgbClr val="747775"/>
          </p15:clr>
        </p15:guide>
        <p15:guide id="19" pos="3798">
          <p15:clr>
            <a:srgbClr val="747775"/>
          </p15:clr>
        </p15:guide>
        <p15:guide id="20" pos="60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5"/>
        <p:guide pos="3045" orient="horz"/>
        <p:guide pos="451"/>
        <p:guide pos="1517" orient="horz"/>
        <p:guide pos="1937" orient="horz"/>
        <p:guide pos="924" orient="horz"/>
        <p:guide pos="567"/>
        <p:guide pos="5306"/>
        <p:guide pos="5309"/>
        <p:guide pos="5046"/>
        <p:guide pos="2809" orient="horz"/>
        <p:guide pos="5272"/>
        <p:guide pos="510"/>
        <p:guide pos="547" orient="horz"/>
        <p:guide pos="1667"/>
        <p:guide pos="3021"/>
        <p:guide pos="4301"/>
        <p:guide pos="2121"/>
        <p:guide pos="3798"/>
        <p:guide pos="60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font" Target="fonts/PoppinsExtraBol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PoppinsExtraBold-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Poppins-bold.fntdata"/><Relationship Id="rId52" Type="http://schemas.openxmlformats.org/officeDocument/2006/relationships/font" Target="fonts/Poppins-regular.fntdata"/><Relationship Id="rId11" Type="http://schemas.openxmlformats.org/officeDocument/2006/relationships/slide" Target="slides/slide6.xml"/><Relationship Id="rId55" Type="http://schemas.openxmlformats.org/officeDocument/2006/relationships/font" Target="fonts/Poppins-boldItalic.fntdata"/><Relationship Id="rId10" Type="http://schemas.openxmlformats.org/officeDocument/2006/relationships/slide" Target="slides/slide5.xml"/><Relationship Id="rId54" Type="http://schemas.openxmlformats.org/officeDocument/2006/relationships/font" Target="fonts/Poppins-italic.fntdata"/><Relationship Id="rId13" Type="http://schemas.openxmlformats.org/officeDocument/2006/relationships/slide" Target="slides/slide8.xml"/><Relationship Id="rId57" Type="http://schemas.openxmlformats.org/officeDocument/2006/relationships/font" Target="fonts/Outfit-bold.fntdata"/><Relationship Id="rId12" Type="http://schemas.openxmlformats.org/officeDocument/2006/relationships/slide" Target="slides/slide7.xml"/><Relationship Id="rId56" Type="http://schemas.openxmlformats.org/officeDocument/2006/relationships/font" Target="fonts/Outfit-regular.fntdata"/><Relationship Id="rId15" Type="http://schemas.openxmlformats.org/officeDocument/2006/relationships/slide" Target="slides/slide10.xml"/><Relationship Id="rId59" Type="http://schemas.openxmlformats.org/officeDocument/2006/relationships/font" Target="fonts/PoppinsBlack-boldItalic.fntdata"/><Relationship Id="rId14" Type="http://schemas.openxmlformats.org/officeDocument/2006/relationships/slide" Target="slides/slide9.xml"/><Relationship Id="rId58" Type="http://schemas.openxmlformats.org/officeDocument/2006/relationships/font" Target="fonts/PoppinsBlack-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cef672c2c4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cef672c2c4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cef672c2c4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cef672c2c4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cef672c2c4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cef672c2c4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cef672c2c4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cef672c2c4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cef672c2c4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cef672c2c4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cef672c2c4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cef672c2c4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d049a88b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d049a88b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d049a88b8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d049a88b8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d049a88b8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d049a88b8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d09b4df675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d09b4df675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cef672c2c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cef672c2c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d049a88b8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d049a88b8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d049a88b8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d049a88b8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d09b4df6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d09b4df67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d09b4df67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d09b4df67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d09b4df67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d09b4df67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d09b4df67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d09b4df67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d09b4df67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d09b4df67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d09b4df67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d09b4df67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d09b4df67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d09b4df67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d09b4df675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d09b4df675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cef672c2c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cef672c2c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d09b4df675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d09b4df67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d09b4df675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d09b4df67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d09b4df675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d09b4df675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d09b4df675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d09b4df675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d09b4df67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d09b4df675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d09b4df67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d09b4df67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d09b4df675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d09b4df675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d09b4df675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d09b4df675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d09b4df675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d09b4df675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d09b4df675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d09b4df675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cef672c2c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cef672c2c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d09b4df675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d09b4df675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d09b4df675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d09b4df675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d09b4df675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d09b4df675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d09b4df675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d09b4df675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d09b4df675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d09b4df675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d09b4df675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d09b4df675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d09b4df675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d09b4df675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cef672c2c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cef672c2c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cef672c2c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cef672c2c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cef672c2c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cef672c2c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cef672c2c4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cef672c2c4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cef672c2c4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cef672c2c4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6.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1.png"/><Relationship Id="rId5"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9.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hyperlink" Target="http://www.youtube.com/watch?v=5Y9OgZ3DPvM" TargetMode="External"/><Relationship Id="rId6" Type="http://schemas.openxmlformats.org/officeDocument/2006/relationships/image" Target="../media/image34.jpg"/><Relationship Id="rId7" Type="http://schemas.openxmlformats.org/officeDocument/2006/relationships/hyperlink" Target="https://tinyurl.com/whatthesmokevideo"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title="MW_Smokefree_presentatie_1920x1080px_1.png"/>
          <p:cNvPicPr preferRelativeResize="0"/>
          <p:nvPr/>
        </p:nvPicPr>
        <p:blipFill>
          <a:blip r:embed="rId3">
            <a:alphaModFix/>
          </a:blip>
          <a:stretch>
            <a:fillRect/>
          </a:stretch>
        </p:blipFill>
        <p:spPr>
          <a:xfrm>
            <a:off x="0" y="0"/>
            <a:ext cx="9144003" cy="5143501"/>
          </a:xfrm>
          <a:prstGeom prst="rect">
            <a:avLst/>
          </a:prstGeom>
          <a:noFill/>
          <a:ln>
            <a:noFill/>
          </a:ln>
        </p:spPr>
      </p:pic>
      <p:sp>
        <p:nvSpPr>
          <p:cNvPr id="57" name="Google Shape;57;p13"/>
          <p:cNvSpPr txBox="1"/>
          <p:nvPr/>
        </p:nvSpPr>
        <p:spPr>
          <a:xfrm>
            <a:off x="261947" y="4626510"/>
            <a:ext cx="5170500" cy="41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nl" sz="1450">
                <a:solidFill>
                  <a:srgbClr val="2C00B9"/>
                </a:solidFill>
                <a:latin typeface="Poppins"/>
                <a:ea typeface="Poppins"/>
                <a:cs typeface="Poppins"/>
                <a:sym typeface="Poppins"/>
              </a:rPr>
              <a:t>Over roken en vapen in de media</a:t>
            </a:r>
            <a:endParaRPr b="1" sz="1800">
              <a:solidFill>
                <a:schemeClr val="dk2"/>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Google Shape;111;p22"/>
          <p:cNvSpPr txBox="1"/>
          <p:nvPr>
            <p:ph type="title"/>
          </p:nvPr>
        </p:nvSpPr>
        <p:spPr>
          <a:xfrm>
            <a:off x="610800" y="723999"/>
            <a:ext cx="4175100" cy="643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Wat onthoud je?</a:t>
            </a:r>
            <a:endParaRPr b="1" sz="2500">
              <a:solidFill>
                <a:srgbClr val="3416BD"/>
              </a:solidFill>
              <a:latin typeface="Poppins"/>
              <a:ea typeface="Poppins"/>
              <a:cs typeface="Poppins"/>
              <a:sym typeface="Poppins"/>
            </a:endParaRPr>
          </a:p>
        </p:txBody>
      </p:sp>
      <p:sp>
        <p:nvSpPr>
          <p:cNvPr id="112" name="Google Shape;112;p22"/>
          <p:cNvSpPr txBox="1"/>
          <p:nvPr/>
        </p:nvSpPr>
        <p:spPr>
          <a:xfrm>
            <a:off x="623788" y="2021700"/>
            <a:ext cx="7692900" cy="110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1600">
                <a:solidFill>
                  <a:srgbClr val="2C00B9"/>
                </a:solidFill>
                <a:latin typeface="Poppins"/>
                <a:ea typeface="Poppins"/>
                <a:cs typeface="Poppins"/>
                <a:sym typeface="Poppins"/>
              </a:rPr>
              <a:t>Eigenlijk zag je veel meer mensen die niet vapen.</a:t>
            </a:r>
            <a:endParaRPr sz="1600">
              <a:solidFill>
                <a:srgbClr val="2C00B9"/>
              </a:solidFill>
              <a:latin typeface="Poppins"/>
              <a:ea typeface="Poppins"/>
              <a:cs typeface="Poppins"/>
              <a:sym typeface="Poppins"/>
            </a:endParaRPr>
          </a:p>
          <a:p>
            <a:pPr indent="0" lvl="0" marL="0" rtl="0" algn="l">
              <a:lnSpc>
                <a:spcPct val="115000"/>
              </a:lnSpc>
              <a:spcBef>
                <a:spcPts val="800"/>
              </a:spcBef>
              <a:spcAft>
                <a:spcPts val="0"/>
              </a:spcAft>
              <a:buNone/>
            </a:pPr>
            <a:r>
              <a:rPr b="1" lang="nl" sz="1600">
                <a:solidFill>
                  <a:srgbClr val="2C00B9"/>
                </a:solidFill>
                <a:latin typeface="Poppins"/>
                <a:ea typeface="Poppins"/>
                <a:cs typeface="Poppins"/>
                <a:sym typeface="Poppins"/>
              </a:rPr>
              <a:t>Maar</a:t>
            </a:r>
            <a:endParaRPr sz="1600">
              <a:solidFill>
                <a:srgbClr val="2C00B9"/>
              </a:solidFill>
              <a:latin typeface="Poppins"/>
              <a:ea typeface="Poppins"/>
              <a:cs typeface="Poppins"/>
              <a:sym typeface="Poppins"/>
            </a:endParaRPr>
          </a:p>
          <a:p>
            <a:pPr indent="0" lvl="0" marL="0" rtl="0" algn="l">
              <a:lnSpc>
                <a:spcPct val="115000"/>
              </a:lnSpc>
              <a:spcBef>
                <a:spcPts val="0"/>
              </a:spcBef>
              <a:spcAft>
                <a:spcPts val="0"/>
              </a:spcAft>
              <a:buNone/>
            </a:pPr>
            <a:r>
              <a:rPr lang="nl" sz="1600">
                <a:solidFill>
                  <a:srgbClr val="2C00B9"/>
                </a:solidFill>
                <a:latin typeface="Poppins"/>
                <a:ea typeface="Poppins"/>
                <a:cs typeface="Poppins"/>
                <a:sym typeface="Poppins"/>
              </a:rPr>
              <a:t>Op het einde van de dag onthoud je vooral de vijf jongeren die vapen. </a:t>
            </a:r>
            <a:endParaRPr sz="1600">
              <a:solidFill>
                <a:srgbClr val="3B1FC7"/>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p23"/>
          <p:cNvSpPr txBox="1"/>
          <p:nvPr>
            <p:ph type="title"/>
          </p:nvPr>
        </p:nvSpPr>
        <p:spPr>
          <a:xfrm>
            <a:off x="610800" y="723999"/>
            <a:ext cx="4175100" cy="643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Waarom denken we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dat iedereen vapet?</a:t>
            </a:r>
            <a:endParaRPr b="1" sz="2500">
              <a:solidFill>
                <a:srgbClr val="2C00B9"/>
              </a:solidFill>
              <a:latin typeface="Poppins"/>
              <a:ea typeface="Poppins"/>
              <a:cs typeface="Poppins"/>
              <a:sym typeface="Poppins"/>
            </a:endParaRPr>
          </a:p>
        </p:txBody>
      </p:sp>
      <p:sp>
        <p:nvSpPr>
          <p:cNvPr id="118" name="Google Shape;118;p23"/>
          <p:cNvSpPr txBox="1"/>
          <p:nvPr/>
        </p:nvSpPr>
        <p:spPr>
          <a:xfrm>
            <a:off x="623788" y="2021700"/>
            <a:ext cx="7692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b="1" lang="nl" sz="1800">
                <a:solidFill>
                  <a:srgbClr val="2C00B9"/>
                </a:solidFill>
                <a:latin typeface="Poppins"/>
                <a:ea typeface="Poppins"/>
                <a:cs typeface="Poppins"/>
                <a:sym typeface="Poppins"/>
              </a:rPr>
              <a:t>Dat komt door de ‘sociale normen’</a:t>
            </a:r>
            <a:endParaRPr sz="1200">
              <a:solidFill>
                <a:srgbClr val="2C00B9"/>
              </a:solidFill>
              <a:latin typeface="Poppins"/>
              <a:ea typeface="Poppins"/>
              <a:cs typeface="Poppins"/>
              <a:sym typeface="Poppins"/>
            </a:endParaRPr>
          </a:p>
        </p:txBody>
      </p:sp>
      <p:sp>
        <p:nvSpPr>
          <p:cNvPr id="119" name="Google Shape;119;p23"/>
          <p:cNvSpPr txBox="1"/>
          <p:nvPr/>
        </p:nvSpPr>
        <p:spPr>
          <a:xfrm>
            <a:off x="517975" y="2492350"/>
            <a:ext cx="6057300" cy="1856400"/>
          </a:xfrm>
          <a:prstGeom prst="rect">
            <a:avLst/>
          </a:prstGeom>
          <a:noFill/>
          <a:ln>
            <a:noFill/>
          </a:ln>
        </p:spPr>
        <p:txBody>
          <a:bodyPr anchorCtr="0" anchor="t" bIns="91425" lIns="91425" spcFirstLastPara="1" rIns="91425" wrap="square" tIns="91425">
            <a:spAutoFit/>
          </a:bodyPr>
          <a:lstStyle/>
          <a:p>
            <a:pPr indent="0" lvl="0" marL="101600" rtl="0" algn="l">
              <a:lnSpc>
                <a:spcPct val="115000"/>
              </a:lnSpc>
              <a:spcBef>
                <a:spcPts val="0"/>
              </a:spcBef>
              <a:spcAft>
                <a:spcPts val="0"/>
              </a:spcAft>
              <a:buNone/>
            </a:pPr>
            <a:r>
              <a:rPr lang="nl" sz="1200">
                <a:solidFill>
                  <a:srgbClr val="2C00B9"/>
                </a:solidFill>
                <a:latin typeface="Poppins"/>
                <a:ea typeface="Poppins"/>
                <a:cs typeface="Poppins"/>
                <a:sym typeface="Poppins"/>
              </a:rPr>
              <a:t>Sommige dingen trekken onze aandacht meer dan andere. Dat beïnvloedt onze perceptie van de sociale norm of wat wij denken dat ‘normaal’ is. </a:t>
            </a:r>
            <a:br>
              <a:rPr lang="nl" sz="1200">
                <a:solidFill>
                  <a:srgbClr val="2C00B9"/>
                </a:solidFill>
                <a:latin typeface="Poppins"/>
                <a:ea typeface="Poppins"/>
                <a:cs typeface="Poppins"/>
                <a:sym typeface="Poppins"/>
              </a:rPr>
            </a:br>
            <a:r>
              <a:rPr lang="nl" sz="1200">
                <a:solidFill>
                  <a:srgbClr val="2C00B9"/>
                </a:solidFill>
                <a:latin typeface="Poppins"/>
                <a:ea typeface="Poppins"/>
                <a:cs typeface="Poppins"/>
                <a:sym typeface="Poppins"/>
              </a:rPr>
              <a:t>Zo denk je misschien dat bijna iedereen rookt of vapet omdat je het in je omgeving ziet of hoort. In werkelijkheid roken of vapen veel minder jongeren. Het gaat dus over jouw beeld van hoeveel anderen ermee bezig zijn en over wat jij denkt dat anderen ervan vinden. Als jij bijvoorbeeld denkt dat anderen van de klas het stoer vinden, of juist helemaal niet, kan dat beïnvloeden wat voor jou ‘normaal’ gedrag is.</a:t>
            </a:r>
            <a:endParaRPr sz="1200">
              <a:solidFill>
                <a:srgbClr val="2C00B9"/>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 name="Shape 123"/>
        <p:cNvGrpSpPr/>
        <p:nvPr/>
      </p:nvGrpSpPr>
      <p:grpSpPr>
        <a:xfrm>
          <a:off x="0" y="0"/>
          <a:ext cx="0" cy="0"/>
          <a:chOff x="0" y="0"/>
          <a:chExt cx="0" cy="0"/>
        </a:xfrm>
      </p:grpSpPr>
      <p:sp>
        <p:nvSpPr>
          <p:cNvPr id="124" name="Google Shape;124;p24"/>
          <p:cNvSpPr txBox="1"/>
          <p:nvPr>
            <p:ph type="title"/>
          </p:nvPr>
        </p:nvSpPr>
        <p:spPr>
          <a:xfrm>
            <a:off x="609947" y="690337"/>
            <a:ext cx="5527500" cy="1437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nl" sz="3500">
                <a:solidFill>
                  <a:srgbClr val="2C00B9"/>
                </a:solidFill>
                <a:latin typeface="Poppins"/>
                <a:ea typeface="Poppins"/>
                <a:cs typeface="Poppins"/>
                <a:sym typeface="Poppins"/>
              </a:rPr>
              <a:t>De negatieve gevolgen </a:t>
            </a:r>
            <a:br>
              <a:rPr b="1" lang="nl" sz="3500">
                <a:solidFill>
                  <a:srgbClr val="2C00B9"/>
                </a:solidFill>
                <a:latin typeface="Poppins"/>
                <a:ea typeface="Poppins"/>
                <a:cs typeface="Poppins"/>
                <a:sym typeface="Poppins"/>
              </a:rPr>
            </a:br>
            <a:r>
              <a:rPr b="1" lang="nl" sz="3500">
                <a:solidFill>
                  <a:srgbClr val="2C00B9"/>
                </a:solidFill>
                <a:latin typeface="Poppins"/>
                <a:ea typeface="Poppins"/>
                <a:cs typeface="Poppins"/>
                <a:sym typeface="Poppins"/>
              </a:rPr>
              <a:t>van roken en vapen</a:t>
            </a:r>
            <a:endParaRPr b="1" sz="3500">
              <a:latin typeface="Poppins"/>
              <a:ea typeface="Poppins"/>
              <a:cs typeface="Poppins"/>
              <a:sym typeface="Poppins"/>
            </a:endParaRPr>
          </a:p>
        </p:txBody>
      </p:sp>
      <p:sp>
        <p:nvSpPr>
          <p:cNvPr id="125" name="Google Shape;125;p24"/>
          <p:cNvSpPr txBox="1"/>
          <p:nvPr>
            <p:ph idx="1" type="body"/>
          </p:nvPr>
        </p:nvSpPr>
        <p:spPr>
          <a:xfrm>
            <a:off x="623400" y="2411757"/>
            <a:ext cx="8520600" cy="851400"/>
          </a:xfrm>
          <a:prstGeom prst="rect">
            <a:avLst/>
          </a:prstGeom>
        </p:spPr>
        <p:txBody>
          <a:bodyPr anchorCtr="0" anchor="t" bIns="91425" lIns="91425" spcFirstLastPara="1" rIns="91425" wrap="square" tIns="91425">
            <a:normAutofit/>
          </a:bodyPr>
          <a:lstStyle/>
          <a:p>
            <a:pPr indent="0" lvl="0" marL="0" rtl="0" algn="l">
              <a:spcBef>
                <a:spcPts val="0"/>
              </a:spcBef>
              <a:spcAft>
                <a:spcPts val="800"/>
              </a:spcAft>
              <a:buNone/>
            </a:pPr>
            <a:r>
              <a:rPr b="1" lang="nl" sz="2500">
                <a:solidFill>
                  <a:srgbClr val="2C00B9"/>
                </a:solidFill>
                <a:latin typeface="Poppins"/>
                <a:ea typeface="Poppins"/>
                <a:cs typeface="Poppins"/>
                <a:sym typeface="Poppins"/>
              </a:rPr>
              <a:t>Wat zijn de negatieve gevolgen van …?</a:t>
            </a:r>
            <a:endParaRPr>
              <a:latin typeface="Poppins"/>
              <a:ea typeface="Poppins"/>
              <a:cs typeface="Poppins"/>
              <a:sym typeface="Poppins"/>
            </a:endParaRPr>
          </a:p>
        </p:txBody>
      </p:sp>
      <p:sp>
        <p:nvSpPr>
          <p:cNvPr id="126" name="Google Shape;126;p24"/>
          <p:cNvSpPr txBox="1"/>
          <p:nvPr>
            <p:ph idx="1" type="body"/>
          </p:nvPr>
        </p:nvSpPr>
        <p:spPr>
          <a:xfrm>
            <a:off x="531999" y="3128557"/>
            <a:ext cx="8520600" cy="851400"/>
          </a:xfrm>
          <a:prstGeom prst="rect">
            <a:avLst/>
          </a:prstGeom>
        </p:spPr>
        <p:txBody>
          <a:bodyPr anchorCtr="0" anchor="t" bIns="91425" lIns="91425" spcFirstLastPara="1" rIns="91425" wrap="square" tIns="91425">
            <a:normAutofit/>
          </a:bodyPr>
          <a:lstStyle/>
          <a:p>
            <a:pPr indent="-342900" lvl="0" marL="457200" rtl="0" algn="l">
              <a:spcBef>
                <a:spcPts val="1200"/>
              </a:spcBef>
              <a:spcAft>
                <a:spcPts val="0"/>
              </a:spcAft>
              <a:buClr>
                <a:srgbClr val="2C00B9"/>
              </a:buClr>
              <a:buSzPts val="1800"/>
              <a:buFont typeface="Poppins"/>
              <a:buChar char="●"/>
            </a:pPr>
            <a:r>
              <a:rPr lang="nl">
                <a:solidFill>
                  <a:srgbClr val="2C00B9"/>
                </a:solidFill>
                <a:latin typeface="Poppins"/>
                <a:ea typeface="Poppins"/>
                <a:cs typeface="Poppins"/>
                <a:sym typeface="Poppins"/>
              </a:rPr>
              <a:t>roken</a:t>
            </a:r>
            <a:endParaRPr>
              <a:solidFill>
                <a:srgbClr val="2C00B9"/>
              </a:solidFill>
              <a:latin typeface="Poppins"/>
              <a:ea typeface="Poppins"/>
              <a:cs typeface="Poppins"/>
              <a:sym typeface="Poppins"/>
            </a:endParaRPr>
          </a:p>
          <a:p>
            <a:pPr indent="-342900" lvl="0" marL="457200" rtl="0" algn="l">
              <a:spcBef>
                <a:spcPts val="0"/>
              </a:spcBef>
              <a:spcAft>
                <a:spcPts val="0"/>
              </a:spcAft>
              <a:buClr>
                <a:srgbClr val="2C00B9"/>
              </a:buClr>
              <a:buSzPts val="1800"/>
              <a:buFont typeface="Poppins"/>
              <a:buChar char="●"/>
            </a:pPr>
            <a:r>
              <a:rPr lang="nl">
                <a:solidFill>
                  <a:srgbClr val="2C00B9"/>
                </a:solidFill>
                <a:latin typeface="Poppins"/>
                <a:ea typeface="Poppins"/>
                <a:cs typeface="Poppins"/>
                <a:sym typeface="Poppins"/>
              </a:rPr>
              <a:t>vapen </a:t>
            </a:r>
            <a:endParaRPr b="1" sz="2500">
              <a:solidFill>
                <a:srgbClr val="2C00B9"/>
              </a:solidFill>
              <a:latin typeface="Poppins"/>
              <a:ea typeface="Poppins"/>
              <a:cs typeface="Poppins"/>
              <a:sym typeface="Poppins"/>
            </a:endParaRPr>
          </a:p>
        </p:txBody>
      </p:sp>
      <p:pic>
        <p:nvPicPr>
          <p:cNvPr id="127" name="Google Shape;127;p24" title="MW_Oefening button.png"/>
          <p:cNvPicPr preferRelativeResize="0"/>
          <p:nvPr/>
        </p:nvPicPr>
        <p:blipFill>
          <a:blip r:embed="rId4">
            <a:alphaModFix/>
          </a:blip>
          <a:stretch>
            <a:fillRect/>
          </a:stretch>
        </p:blipFill>
        <p:spPr>
          <a:xfrm>
            <a:off x="727984" y="2044000"/>
            <a:ext cx="934751" cy="293100"/>
          </a:xfrm>
          <a:prstGeom prst="rect">
            <a:avLst/>
          </a:prstGeom>
          <a:noFill/>
          <a:ln>
            <a:noFill/>
          </a:ln>
        </p:spPr>
      </p:pic>
      <p:sp>
        <p:nvSpPr>
          <p:cNvPr id="128" name="Google Shape;128;p24"/>
          <p:cNvSpPr txBox="1"/>
          <p:nvPr>
            <p:ph idx="1" type="body"/>
          </p:nvPr>
        </p:nvSpPr>
        <p:spPr>
          <a:xfrm>
            <a:off x="804951" y="2013450"/>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25"/>
          <p:cNvSpPr txBox="1"/>
          <p:nvPr>
            <p:ph type="title"/>
          </p:nvPr>
        </p:nvSpPr>
        <p:spPr>
          <a:xfrm>
            <a:off x="614755" y="1344611"/>
            <a:ext cx="1934100" cy="15000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Negatieve gevolgen</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van roken</a:t>
            </a:r>
            <a:endParaRPr b="1" sz="2500">
              <a:latin typeface="Poppins"/>
              <a:ea typeface="Poppins"/>
              <a:cs typeface="Poppins"/>
              <a:sym typeface="Poppins"/>
            </a:endParaRPr>
          </a:p>
        </p:txBody>
      </p:sp>
      <p:pic>
        <p:nvPicPr>
          <p:cNvPr id="134" name="Google Shape;134;p25" title="MW_Oefening button.png"/>
          <p:cNvPicPr preferRelativeResize="0"/>
          <p:nvPr/>
        </p:nvPicPr>
        <p:blipFill>
          <a:blip r:embed="rId4">
            <a:alphaModFix/>
          </a:blip>
          <a:stretch>
            <a:fillRect/>
          </a:stretch>
        </p:blipFill>
        <p:spPr>
          <a:xfrm>
            <a:off x="710842" y="890335"/>
            <a:ext cx="934751" cy="293100"/>
          </a:xfrm>
          <a:prstGeom prst="rect">
            <a:avLst/>
          </a:prstGeom>
          <a:noFill/>
          <a:ln>
            <a:noFill/>
          </a:ln>
        </p:spPr>
      </p:pic>
      <p:sp>
        <p:nvSpPr>
          <p:cNvPr id="135" name="Google Shape;135;p25"/>
          <p:cNvSpPr txBox="1"/>
          <p:nvPr>
            <p:ph idx="1" type="body"/>
          </p:nvPr>
        </p:nvSpPr>
        <p:spPr>
          <a:xfrm>
            <a:off x="765452" y="859785"/>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Factsheet</a:t>
            </a:r>
            <a:endParaRPr sz="1000">
              <a:solidFill>
                <a:schemeClr val="lt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pic>
        <p:nvPicPr>
          <p:cNvPr id="140" name="Google Shape;140;p26" title="MW_Oefening button.png"/>
          <p:cNvPicPr preferRelativeResize="0"/>
          <p:nvPr/>
        </p:nvPicPr>
        <p:blipFill>
          <a:blip r:embed="rId4">
            <a:alphaModFix/>
          </a:blip>
          <a:stretch>
            <a:fillRect/>
          </a:stretch>
        </p:blipFill>
        <p:spPr>
          <a:xfrm>
            <a:off x="721402" y="896787"/>
            <a:ext cx="934751" cy="293100"/>
          </a:xfrm>
          <a:prstGeom prst="rect">
            <a:avLst/>
          </a:prstGeom>
          <a:noFill/>
          <a:ln>
            <a:noFill/>
          </a:ln>
        </p:spPr>
      </p:pic>
      <p:sp>
        <p:nvSpPr>
          <p:cNvPr id="141" name="Google Shape;141;p26"/>
          <p:cNvSpPr txBox="1"/>
          <p:nvPr>
            <p:ph idx="1" type="body"/>
          </p:nvPr>
        </p:nvSpPr>
        <p:spPr>
          <a:xfrm>
            <a:off x="776012" y="866237"/>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Factsheet</a:t>
            </a:r>
            <a:endParaRPr sz="1000">
              <a:solidFill>
                <a:schemeClr val="lt1"/>
              </a:solidFill>
              <a:latin typeface="Poppins"/>
              <a:ea typeface="Poppins"/>
              <a:cs typeface="Poppins"/>
              <a:sym typeface="Poppins"/>
            </a:endParaRPr>
          </a:p>
        </p:txBody>
      </p:sp>
      <p:sp>
        <p:nvSpPr>
          <p:cNvPr id="142" name="Google Shape;142;p26"/>
          <p:cNvSpPr txBox="1"/>
          <p:nvPr>
            <p:ph type="title"/>
          </p:nvPr>
        </p:nvSpPr>
        <p:spPr>
          <a:xfrm>
            <a:off x="614755" y="1344611"/>
            <a:ext cx="1934100" cy="15000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Negatieve gevolgen</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van vapen</a:t>
            </a:r>
            <a:endParaRPr b="1" sz="25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7"/>
          <p:cNvSpPr txBox="1"/>
          <p:nvPr>
            <p:ph type="title"/>
          </p:nvPr>
        </p:nvSpPr>
        <p:spPr>
          <a:xfrm>
            <a:off x="622807" y="725406"/>
            <a:ext cx="3540000" cy="908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Waarom roken of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vapen mensen? </a:t>
            </a:r>
            <a:endParaRPr b="1" sz="2500">
              <a:latin typeface="Poppins"/>
              <a:ea typeface="Poppins"/>
              <a:cs typeface="Poppins"/>
              <a:sym typeface="Poppins"/>
            </a:endParaRPr>
          </a:p>
        </p:txBody>
      </p:sp>
      <p:pic>
        <p:nvPicPr>
          <p:cNvPr id="148" name="Google Shape;148;p27" title="Visual vraagteken.png"/>
          <p:cNvPicPr preferRelativeResize="0"/>
          <p:nvPr/>
        </p:nvPicPr>
        <p:blipFill>
          <a:blip r:embed="rId4">
            <a:alphaModFix/>
          </a:blip>
          <a:stretch>
            <a:fillRect/>
          </a:stretch>
        </p:blipFill>
        <p:spPr>
          <a:xfrm>
            <a:off x="7388650" y="3177550"/>
            <a:ext cx="1169075" cy="1402900"/>
          </a:xfrm>
          <a:prstGeom prst="rect">
            <a:avLst/>
          </a:prstGeom>
          <a:noFill/>
          <a:ln>
            <a:noFill/>
          </a:ln>
        </p:spPr>
      </p:pic>
      <p:pic>
        <p:nvPicPr>
          <p:cNvPr id="149" name="Google Shape;149;p27" title="MW_Oefening button.png"/>
          <p:cNvPicPr preferRelativeResize="0"/>
          <p:nvPr/>
        </p:nvPicPr>
        <p:blipFill>
          <a:blip r:embed="rId5">
            <a:alphaModFix/>
          </a:blip>
          <a:stretch>
            <a:fillRect/>
          </a:stretch>
        </p:blipFill>
        <p:spPr>
          <a:xfrm>
            <a:off x="725252" y="1909875"/>
            <a:ext cx="934751" cy="293100"/>
          </a:xfrm>
          <a:prstGeom prst="rect">
            <a:avLst/>
          </a:prstGeom>
          <a:noFill/>
          <a:ln>
            <a:noFill/>
          </a:ln>
        </p:spPr>
      </p:pic>
      <p:sp>
        <p:nvSpPr>
          <p:cNvPr id="150" name="Google Shape;150;p27"/>
          <p:cNvSpPr txBox="1"/>
          <p:nvPr>
            <p:ph idx="1" type="body"/>
          </p:nvPr>
        </p:nvSpPr>
        <p:spPr>
          <a:xfrm>
            <a:off x="802219" y="1879325"/>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28"/>
          <p:cNvSpPr txBox="1"/>
          <p:nvPr>
            <p:ph type="title"/>
          </p:nvPr>
        </p:nvSpPr>
        <p:spPr>
          <a:xfrm>
            <a:off x="622807" y="725406"/>
            <a:ext cx="3540000" cy="908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Mensen roken of vapen omdat ze … </a:t>
            </a:r>
            <a:endParaRPr b="1" sz="2500">
              <a:solidFill>
                <a:srgbClr val="2C00B9"/>
              </a:solidFill>
              <a:latin typeface="Poppins"/>
              <a:ea typeface="Poppins"/>
              <a:cs typeface="Poppins"/>
              <a:sym typeface="Poppins"/>
            </a:endParaRPr>
          </a:p>
        </p:txBody>
      </p:sp>
      <p:sp>
        <p:nvSpPr>
          <p:cNvPr id="156" name="Google Shape;156;p28"/>
          <p:cNvSpPr txBox="1"/>
          <p:nvPr/>
        </p:nvSpPr>
        <p:spPr>
          <a:xfrm>
            <a:off x="513500" y="1837450"/>
            <a:ext cx="6097500" cy="2274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20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nieuwsgierig zijn om het uit te proberen.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vrienden of familie hebben die het ook doen.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denken dat het hen stoer maakt.</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denken dat je zo meer volwassen lijkt.</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denken dat je er zo meer bij (kan) horen.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verslaafd zijn.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eraan gewend zijn.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a:t>
            </a:r>
            <a:endParaRPr sz="1500">
              <a:solidFill>
                <a:srgbClr val="2C00B9"/>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p29"/>
          <p:cNvSpPr txBox="1"/>
          <p:nvPr>
            <p:ph type="title"/>
          </p:nvPr>
        </p:nvSpPr>
        <p:spPr>
          <a:xfrm>
            <a:off x="623400" y="1292200"/>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Waarom doe ik wat ik doe? </a:t>
            </a:r>
            <a:endParaRPr b="1" sz="2500">
              <a:latin typeface="Poppins"/>
              <a:ea typeface="Poppins"/>
              <a:cs typeface="Poppins"/>
              <a:sym typeface="Poppins"/>
            </a:endParaRPr>
          </a:p>
        </p:txBody>
      </p:sp>
      <p:pic>
        <p:nvPicPr>
          <p:cNvPr id="162" name="Google Shape;162;p29" title="MW_Theorie button.png"/>
          <p:cNvPicPr preferRelativeResize="0"/>
          <p:nvPr/>
        </p:nvPicPr>
        <p:blipFill>
          <a:blip r:embed="rId4">
            <a:alphaModFix/>
          </a:blip>
          <a:stretch>
            <a:fillRect/>
          </a:stretch>
        </p:blipFill>
        <p:spPr>
          <a:xfrm>
            <a:off x="698943" y="899687"/>
            <a:ext cx="817900" cy="293100"/>
          </a:xfrm>
          <a:prstGeom prst="rect">
            <a:avLst/>
          </a:prstGeom>
          <a:noFill/>
          <a:ln>
            <a:noFill/>
          </a:ln>
        </p:spPr>
      </p:pic>
      <p:sp>
        <p:nvSpPr>
          <p:cNvPr id="163" name="Google Shape;163;p29"/>
          <p:cNvSpPr txBox="1"/>
          <p:nvPr>
            <p:ph idx="1" type="body"/>
          </p:nvPr>
        </p:nvSpPr>
        <p:spPr>
          <a:xfrm>
            <a:off x="779844" y="876862"/>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Theorie</a:t>
            </a:r>
            <a:endParaRPr sz="1000">
              <a:solidFill>
                <a:schemeClr val="lt1"/>
              </a:solidFill>
              <a:latin typeface="Poppins"/>
              <a:ea typeface="Poppins"/>
              <a:cs typeface="Poppins"/>
              <a:sym typeface="Poppins"/>
            </a:endParaRPr>
          </a:p>
        </p:txBody>
      </p:sp>
      <p:sp>
        <p:nvSpPr>
          <p:cNvPr id="164" name="Google Shape;164;p29"/>
          <p:cNvSpPr txBox="1"/>
          <p:nvPr>
            <p:ph type="title"/>
          </p:nvPr>
        </p:nvSpPr>
        <p:spPr>
          <a:xfrm>
            <a:off x="623400" y="2248643"/>
            <a:ext cx="14394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1800">
                <a:solidFill>
                  <a:srgbClr val="2C00B9"/>
                </a:solidFill>
                <a:latin typeface="Poppins"/>
                <a:ea typeface="Poppins"/>
                <a:cs typeface="Poppins"/>
                <a:sym typeface="Poppins"/>
              </a:rPr>
              <a:t>Plannen</a:t>
            </a:r>
            <a:endParaRPr b="1" sz="1800">
              <a:latin typeface="Poppins"/>
              <a:ea typeface="Poppins"/>
              <a:cs typeface="Poppins"/>
              <a:sym typeface="Poppins"/>
            </a:endParaRPr>
          </a:p>
        </p:txBody>
      </p:sp>
      <p:sp>
        <p:nvSpPr>
          <p:cNvPr id="165" name="Google Shape;165;p29"/>
          <p:cNvSpPr txBox="1"/>
          <p:nvPr>
            <p:ph type="title"/>
          </p:nvPr>
        </p:nvSpPr>
        <p:spPr>
          <a:xfrm>
            <a:off x="5564053" y="2248623"/>
            <a:ext cx="14394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1800">
                <a:solidFill>
                  <a:srgbClr val="2C00B9"/>
                </a:solidFill>
                <a:latin typeface="Poppins"/>
                <a:ea typeface="Poppins"/>
                <a:cs typeface="Poppins"/>
                <a:sym typeface="Poppins"/>
              </a:rPr>
              <a:t>Spontaan</a:t>
            </a:r>
            <a:endParaRPr b="1" sz="1800">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30"/>
          <p:cNvSpPr txBox="1"/>
          <p:nvPr>
            <p:ph type="title"/>
          </p:nvPr>
        </p:nvSpPr>
        <p:spPr>
          <a:xfrm>
            <a:off x="623400" y="730293"/>
            <a:ext cx="4324200" cy="1149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Vijf elementen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die gedrag beïnvloeden</a:t>
            </a:r>
            <a:endParaRPr b="1" sz="2500">
              <a:solidFill>
                <a:srgbClr val="2C00B9"/>
              </a:solidFill>
              <a:latin typeface="Poppins"/>
              <a:ea typeface="Poppins"/>
              <a:cs typeface="Poppins"/>
              <a:sym typeface="Poppins"/>
            </a:endParaRPr>
          </a:p>
        </p:txBody>
      </p:sp>
      <p:sp>
        <p:nvSpPr>
          <p:cNvPr id="171" name="Google Shape;171;p30"/>
          <p:cNvSpPr txBox="1"/>
          <p:nvPr>
            <p:ph type="title"/>
          </p:nvPr>
        </p:nvSpPr>
        <p:spPr>
          <a:xfrm>
            <a:off x="5577767" y="899675"/>
            <a:ext cx="2926200" cy="5727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0"/>
              </a:spcAft>
              <a:buNone/>
            </a:pPr>
            <a:r>
              <a:rPr lang="nl" sz="1500">
                <a:solidFill>
                  <a:srgbClr val="2C00B9"/>
                </a:solidFill>
                <a:latin typeface="Poppins"/>
                <a:ea typeface="Poppins"/>
                <a:cs typeface="Poppins"/>
                <a:sym typeface="Poppins"/>
              </a:rPr>
              <a:t>Hoe denk ik over dit gedrag?</a:t>
            </a:r>
            <a:endParaRPr sz="1500">
              <a:solidFill>
                <a:srgbClr val="2C00B9"/>
              </a:solidFill>
              <a:latin typeface="Poppins"/>
              <a:ea typeface="Poppins"/>
              <a:cs typeface="Poppins"/>
              <a:sym typeface="Poppins"/>
            </a:endParaRPr>
          </a:p>
        </p:txBody>
      </p:sp>
      <p:sp>
        <p:nvSpPr>
          <p:cNvPr id="172" name="Google Shape;172;p30"/>
          <p:cNvSpPr txBox="1"/>
          <p:nvPr>
            <p:ph type="title"/>
          </p:nvPr>
        </p:nvSpPr>
        <p:spPr>
          <a:xfrm>
            <a:off x="5570915" y="1701400"/>
            <a:ext cx="29262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800"/>
              </a:spcAft>
              <a:buNone/>
            </a:pPr>
            <a:r>
              <a:rPr lang="nl" sz="1500">
                <a:solidFill>
                  <a:srgbClr val="2C00B9"/>
                </a:solidFill>
                <a:latin typeface="Poppins"/>
                <a:ea typeface="Poppins"/>
                <a:cs typeface="Poppins"/>
                <a:sym typeface="Poppins"/>
              </a:rPr>
              <a:t>Wat denk ik dat anderen denken over dit gedrag?</a:t>
            </a:r>
            <a:endParaRPr sz="1500">
              <a:solidFill>
                <a:srgbClr val="2C00B9"/>
              </a:solidFill>
              <a:latin typeface="Poppins"/>
              <a:ea typeface="Poppins"/>
              <a:cs typeface="Poppins"/>
              <a:sym typeface="Poppins"/>
            </a:endParaRPr>
          </a:p>
        </p:txBody>
      </p:sp>
      <p:sp>
        <p:nvSpPr>
          <p:cNvPr id="173" name="Google Shape;173;p30"/>
          <p:cNvSpPr txBox="1"/>
          <p:nvPr>
            <p:ph type="title"/>
          </p:nvPr>
        </p:nvSpPr>
        <p:spPr>
          <a:xfrm>
            <a:off x="5570915" y="2571750"/>
            <a:ext cx="29262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800"/>
              </a:spcAft>
              <a:buNone/>
            </a:pPr>
            <a:r>
              <a:rPr lang="nl" sz="1500">
                <a:solidFill>
                  <a:srgbClr val="2C00B9"/>
                </a:solidFill>
                <a:latin typeface="Poppins"/>
                <a:ea typeface="Poppins"/>
                <a:cs typeface="Poppins"/>
                <a:sym typeface="Poppins"/>
              </a:rPr>
              <a:t>Hoeveel andere mensen zie ik het doen?</a:t>
            </a:r>
            <a:endParaRPr sz="1500">
              <a:solidFill>
                <a:srgbClr val="2C00B9"/>
              </a:solidFill>
              <a:latin typeface="Poppins"/>
              <a:ea typeface="Poppins"/>
              <a:cs typeface="Poppins"/>
              <a:sym typeface="Poppins"/>
            </a:endParaRPr>
          </a:p>
        </p:txBody>
      </p:sp>
      <p:sp>
        <p:nvSpPr>
          <p:cNvPr id="174" name="Google Shape;174;p30"/>
          <p:cNvSpPr txBox="1"/>
          <p:nvPr>
            <p:ph type="title"/>
          </p:nvPr>
        </p:nvSpPr>
        <p:spPr>
          <a:xfrm>
            <a:off x="5570915" y="3318675"/>
            <a:ext cx="29262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800"/>
              </a:spcAft>
              <a:buNone/>
            </a:pPr>
            <a:r>
              <a:rPr lang="nl" sz="1500">
                <a:solidFill>
                  <a:srgbClr val="2C00B9"/>
                </a:solidFill>
                <a:latin typeface="Poppins"/>
                <a:ea typeface="Poppins"/>
                <a:cs typeface="Poppins"/>
                <a:sym typeface="Poppins"/>
              </a:rPr>
              <a:t>Welke gevolgen van </a:t>
            </a:r>
            <a:br>
              <a:rPr lang="nl" sz="1500">
                <a:solidFill>
                  <a:srgbClr val="2C00B9"/>
                </a:solidFill>
                <a:latin typeface="Poppins"/>
                <a:ea typeface="Poppins"/>
                <a:cs typeface="Poppins"/>
                <a:sym typeface="Poppins"/>
              </a:rPr>
            </a:br>
            <a:r>
              <a:rPr lang="nl" sz="1500">
                <a:solidFill>
                  <a:srgbClr val="2C00B9"/>
                </a:solidFill>
                <a:latin typeface="Poppins"/>
                <a:ea typeface="Poppins"/>
                <a:cs typeface="Poppins"/>
                <a:sym typeface="Poppins"/>
              </a:rPr>
              <a:t>dit gedrag zie ik?</a:t>
            </a:r>
            <a:endParaRPr sz="1500">
              <a:solidFill>
                <a:srgbClr val="2C00B9"/>
              </a:solidFill>
              <a:latin typeface="Poppins"/>
              <a:ea typeface="Poppins"/>
              <a:cs typeface="Poppins"/>
              <a:sym typeface="Poppins"/>
            </a:endParaRPr>
          </a:p>
        </p:txBody>
      </p:sp>
      <p:sp>
        <p:nvSpPr>
          <p:cNvPr id="175" name="Google Shape;175;p30"/>
          <p:cNvSpPr txBox="1"/>
          <p:nvPr>
            <p:ph type="title"/>
          </p:nvPr>
        </p:nvSpPr>
        <p:spPr>
          <a:xfrm>
            <a:off x="5570915" y="4065600"/>
            <a:ext cx="29262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800"/>
              </a:spcAft>
              <a:buNone/>
            </a:pPr>
            <a:r>
              <a:rPr lang="nl" sz="1500">
                <a:solidFill>
                  <a:srgbClr val="2C00B9"/>
                </a:solidFill>
                <a:latin typeface="Poppins"/>
                <a:ea typeface="Poppins"/>
                <a:cs typeface="Poppins"/>
                <a:sym typeface="Poppins"/>
              </a:rPr>
              <a:t>Welk type persoon zie ik </a:t>
            </a:r>
            <a:br>
              <a:rPr lang="nl" sz="1500">
                <a:solidFill>
                  <a:srgbClr val="2C00B9"/>
                </a:solidFill>
                <a:latin typeface="Poppins"/>
                <a:ea typeface="Poppins"/>
                <a:cs typeface="Poppins"/>
                <a:sym typeface="Poppins"/>
              </a:rPr>
            </a:br>
            <a:r>
              <a:rPr lang="nl" sz="1500">
                <a:solidFill>
                  <a:srgbClr val="2C00B9"/>
                </a:solidFill>
                <a:latin typeface="Poppins"/>
                <a:ea typeface="Poppins"/>
                <a:cs typeface="Poppins"/>
                <a:sym typeface="Poppins"/>
              </a:rPr>
              <a:t>dit gedrag stellen?</a:t>
            </a:r>
            <a:endParaRPr sz="1500">
              <a:solidFill>
                <a:srgbClr val="2C00B9"/>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p31"/>
          <p:cNvSpPr txBox="1"/>
          <p:nvPr>
            <p:ph type="title"/>
          </p:nvPr>
        </p:nvSpPr>
        <p:spPr>
          <a:xfrm>
            <a:off x="649858" y="699425"/>
            <a:ext cx="4324200" cy="1149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nl" sz="2500">
                <a:solidFill>
                  <a:srgbClr val="2C00B9"/>
                </a:solidFill>
                <a:latin typeface="Poppins"/>
                <a:ea typeface="Poppins"/>
                <a:cs typeface="Poppins"/>
                <a:sym typeface="Poppins"/>
              </a:rPr>
              <a:t>Pas de vijf elementen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toe op een zelfgekozen gedrag</a:t>
            </a:r>
            <a:endParaRPr b="1" sz="2500">
              <a:latin typeface="Poppins"/>
              <a:ea typeface="Poppins"/>
              <a:cs typeface="Poppins"/>
              <a:sym typeface="Poppins"/>
            </a:endParaRPr>
          </a:p>
          <a:p>
            <a:pPr indent="0" lvl="0" marL="0" rtl="0" algn="l">
              <a:lnSpc>
                <a:spcPct val="115000"/>
              </a:lnSpc>
              <a:spcBef>
                <a:spcPts val="800"/>
              </a:spcBef>
              <a:spcAft>
                <a:spcPts val="800"/>
              </a:spcAft>
              <a:buNone/>
            </a:pPr>
            <a:r>
              <a:t/>
            </a:r>
            <a:endParaRPr b="1" sz="2500">
              <a:solidFill>
                <a:srgbClr val="2C00B9"/>
              </a:solidFill>
              <a:latin typeface="Poppins"/>
              <a:ea typeface="Poppins"/>
              <a:cs typeface="Poppins"/>
              <a:sym typeface="Poppins"/>
            </a:endParaRPr>
          </a:p>
        </p:txBody>
      </p:sp>
      <p:sp>
        <p:nvSpPr>
          <p:cNvPr id="181" name="Google Shape;181;p31"/>
          <p:cNvSpPr txBox="1"/>
          <p:nvPr>
            <p:ph type="title"/>
          </p:nvPr>
        </p:nvSpPr>
        <p:spPr>
          <a:xfrm>
            <a:off x="5577767" y="899675"/>
            <a:ext cx="2926200" cy="5727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0"/>
              </a:spcAft>
              <a:buNone/>
            </a:pPr>
            <a:r>
              <a:rPr lang="nl" sz="1500">
                <a:solidFill>
                  <a:srgbClr val="2C00B9"/>
                </a:solidFill>
                <a:latin typeface="Poppins"/>
                <a:ea typeface="Poppins"/>
                <a:cs typeface="Poppins"/>
                <a:sym typeface="Poppins"/>
              </a:rPr>
              <a:t>Hoe denk ik over dit gedrag?</a:t>
            </a:r>
            <a:endParaRPr sz="1500">
              <a:solidFill>
                <a:srgbClr val="2C00B9"/>
              </a:solidFill>
              <a:latin typeface="Poppins"/>
              <a:ea typeface="Poppins"/>
              <a:cs typeface="Poppins"/>
              <a:sym typeface="Poppins"/>
            </a:endParaRPr>
          </a:p>
        </p:txBody>
      </p:sp>
      <p:sp>
        <p:nvSpPr>
          <p:cNvPr id="182" name="Google Shape;182;p31"/>
          <p:cNvSpPr txBox="1"/>
          <p:nvPr>
            <p:ph type="title"/>
          </p:nvPr>
        </p:nvSpPr>
        <p:spPr>
          <a:xfrm>
            <a:off x="5570915" y="1701400"/>
            <a:ext cx="29262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800"/>
              </a:spcAft>
              <a:buNone/>
            </a:pPr>
            <a:r>
              <a:rPr lang="nl" sz="1500">
                <a:solidFill>
                  <a:srgbClr val="2C00B9"/>
                </a:solidFill>
                <a:latin typeface="Poppins"/>
                <a:ea typeface="Poppins"/>
                <a:cs typeface="Poppins"/>
                <a:sym typeface="Poppins"/>
              </a:rPr>
              <a:t>Wat denk ik dat anderen denken over dit gedrag?</a:t>
            </a:r>
            <a:endParaRPr sz="1500">
              <a:solidFill>
                <a:srgbClr val="2C00B9"/>
              </a:solidFill>
              <a:latin typeface="Poppins"/>
              <a:ea typeface="Poppins"/>
              <a:cs typeface="Poppins"/>
              <a:sym typeface="Poppins"/>
            </a:endParaRPr>
          </a:p>
        </p:txBody>
      </p:sp>
      <p:sp>
        <p:nvSpPr>
          <p:cNvPr id="183" name="Google Shape;183;p31"/>
          <p:cNvSpPr txBox="1"/>
          <p:nvPr>
            <p:ph type="title"/>
          </p:nvPr>
        </p:nvSpPr>
        <p:spPr>
          <a:xfrm>
            <a:off x="5570915" y="2571750"/>
            <a:ext cx="29262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800"/>
              </a:spcAft>
              <a:buNone/>
            </a:pPr>
            <a:r>
              <a:rPr lang="nl" sz="1500">
                <a:solidFill>
                  <a:srgbClr val="2C00B9"/>
                </a:solidFill>
                <a:latin typeface="Poppins"/>
                <a:ea typeface="Poppins"/>
                <a:cs typeface="Poppins"/>
                <a:sym typeface="Poppins"/>
              </a:rPr>
              <a:t>Hoeveel andere mensen zie ik het doen?</a:t>
            </a:r>
            <a:endParaRPr sz="1500">
              <a:solidFill>
                <a:srgbClr val="2C00B9"/>
              </a:solidFill>
              <a:latin typeface="Poppins"/>
              <a:ea typeface="Poppins"/>
              <a:cs typeface="Poppins"/>
              <a:sym typeface="Poppins"/>
            </a:endParaRPr>
          </a:p>
        </p:txBody>
      </p:sp>
      <p:sp>
        <p:nvSpPr>
          <p:cNvPr id="184" name="Google Shape;184;p31"/>
          <p:cNvSpPr txBox="1"/>
          <p:nvPr>
            <p:ph type="title"/>
          </p:nvPr>
        </p:nvSpPr>
        <p:spPr>
          <a:xfrm>
            <a:off x="5570915" y="3318675"/>
            <a:ext cx="29262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800"/>
              </a:spcAft>
              <a:buNone/>
            </a:pPr>
            <a:r>
              <a:rPr lang="nl" sz="1500">
                <a:solidFill>
                  <a:srgbClr val="2C00B9"/>
                </a:solidFill>
                <a:latin typeface="Poppins"/>
                <a:ea typeface="Poppins"/>
                <a:cs typeface="Poppins"/>
                <a:sym typeface="Poppins"/>
              </a:rPr>
              <a:t>Welke gevolgen van </a:t>
            </a:r>
            <a:br>
              <a:rPr lang="nl" sz="1500">
                <a:solidFill>
                  <a:srgbClr val="2C00B9"/>
                </a:solidFill>
                <a:latin typeface="Poppins"/>
                <a:ea typeface="Poppins"/>
                <a:cs typeface="Poppins"/>
                <a:sym typeface="Poppins"/>
              </a:rPr>
            </a:br>
            <a:r>
              <a:rPr lang="nl" sz="1500">
                <a:solidFill>
                  <a:srgbClr val="2C00B9"/>
                </a:solidFill>
                <a:latin typeface="Poppins"/>
                <a:ea typeface="Poppins"/>
                <a:cs typeface="Poppins"/>
                <a:sym typeface="Poppins"/>
              </a:rPr>
              <a:t>dit gedrag zie ik?</a:t>
            </a:r>
            <a:endParaRPr sz="1500">
              <a:solidFill>
                <a:srgbClr val="2C00B9"/>
              </a:solidFill>
              <a:latin typeface="Poppins"/>
              <a:ea typeface="Poppins"/>
              <a:cs typeface="Poppins"/>
              <a:sym typeface="Poppins"/>
            </a:endParaRPr>
          </a:p>
        </p:txBody>
      </p:sp>
      <p:sp>
        <p:nvSpPr>
          <p:cNvPr id="185" name="Google Shape;185;p31"/>
          <p:cNvSpPr txBox="1"/>
          <p:nvPr>
            <p:ph type="title"/>
          </p:nvPr>
        </p:nvSpPr>
        <p:spPr>
          <a:xfrm>
            <a:off x="5570915" y="4065600"/>
            <a:ext cx="2926200" cy="5727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800"/>
              </a:spcAft>
              <a:buNone/>
            </a:pPr>
            <a:r>
              <a:rPr lang="nl" sz="1500">
                <a:solidFill>
                  <a:srgbClr val="2C00B9"/>
                </a:solidFill>
                <a:latin typeface="Poppins"/>
                <a:ea typeface="Poppins"/>
                <a:cs typeface="Poppins"/>
                <a:sym typeface="Poppins"/>
              </a:rPr>
              <a:t>Welk type persoon zie ik </a:t>
            </a:r>
            <a:br>
              <a:rPr lang="nl" sz="1500">
                <a:solidFill>
                  <a:srgbClr val="2C00B9"/>
                </a:solidFill>
                <a:latin typeface="Poppins"/>
                <a:ea typeface="Poppins"/>
                <a:cs typeface="Poppins"/>
                <a:sym typeface="Poppins"/>
              </a:rPr>
            </a:br>
            <a:r>
              <a:rPr lang="nl" sz="1500">
                <a:solidFill>
                  <a:srgbClr val="2C00B9"/>
                </a:solidFill>
                <a:latin typeface="Poppins"/>
                <a:ea typeface="Poppins"/>
                <a:cs typeface="Poppins"/>
                <a:sym typeface="Poppins"/>
              </a:rPr>
              <a:t>dit gedrag stellen?</a:t>
            </a:r>
            <a:endParaRPr sz="1500">
              <a:solidFill>
                <a:srgbClr val="2C00B9"/>
              </a:solidFill>
              <a:latin typeface="Poppins"/>
              <a:ea typeface="Poppins"/>
              <a:cs typeface="Poppins"/>
              <a:sym typeface="Poppins"/>
            </a:endParaRPr>
          </a:p>
        </p:txBody>
      </p:sp>
      <p:sp>
        <p:nvSpPr>
          <p:cNvPr id="186" name="Google Shape;186;p31"/>
          <p:cNvSpPr txBox="1"/>
          <p:nvPr/>
        </p:nvSpPr>
        <p:spPr>
          <a:xfrm>
            <a:off x="539956" y="2221825"/>
            <a:ext cx="3154500" cy="14775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20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joggen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alcohol drinken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fruit eten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TikTok kijken</a:t>
            </a:r>
            <a:endParaRPr sz="1500">
              <a:solidFill>
                <a:srgbClr val="2C00B9"/>
              </a:solidFill>
              <a:latin typeface="Poppins"/>
              <a:ea typeface="Poppins"/>
              <a:cs typeface="Poppins"/>
              <a:sym typeface="Poppins"/>
            </a:endParaRPr>
          </a:p>
          <a:p>
            <a:pPr indent="-323850" lvl="0" marL="457200" rtl="0" algn="l">
              <a:lnSpc>
                <a:spcPct val="115000"/>
              </a:lnSpc>
              <a:spcBef>
                <a:spcPts val="0"/>
              </a:spcBef>
              <a:spcAft>
                <a:spcPts val="0"/>
              </a:spcAft>
              <a:buClr>
                <a:srgbClr val="2C00B9"/>
              </a:buClr>
              <a:buSzPts val="1500"/>
              <a:buFont typeface="Poppins"/>
              <a:buChar char="●"/>
            </a:pPr>
            <a:r>
              <a:rPr lang="nl" sz="1500">
                <a:solidFill>
                  <a:srgbClr val="2C00B9"/>
                </a:solidFill>
                <a:latin typeface="Poppins"/>
                <a:ea typeface="Poppins"/>
                <a:cs typeface="Poppins"/>
                <a:sym typeface="Poppins"/>
              </a:rPr>
              <a:t>…</a:t>
            </a:r>
            <a:endParaRPr sz="1500">
              <a:solidFill>
                <a:srgbClr val="2C00B9"/>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600534" y="662063"/>
            <a:ext cx="8520600" cy="80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4500">
                <a:solidFill>
                  <a:srgbClr val="2C00B9"/>
                </a:solidFill>
                <a:latin typeface="Poppins ExtraBold"/>
                <a:ea typeface="Poppins ExtraBold"/>
                <a:cs typeface="Poppins ExtraBold"/>
                <a:sym typeface="Poppins ExtraBold"/>
              </a:rPr>
              <a:t>Inhoud</a:t>
            </a:r>
            <a:endParaRPr sz="4500">
              <a:latin typeface="Poppins ExtraBold"/>
              <a:ea typeface="Poppins ExtraBold"/>
              <a:cs typeface="Poppins ExtraBold"/>
              <a:sym typeface="Poppins ExtraBold"/>
            </a:endParaRPr>
          </a:p>
        </p:txBody>
      </p:sp>
      <p:sp>
        <p:nvSpPr>
          <p:cNvPr id="63" name="Google Shape;63;p14"/>
          <p:cNvSpPr txBox="1"/>
          <p:nvPr>
            <p:ph idx="1" type="body"/>
          </p:nvPr>
        </p:nvSpPr>
        <p:spPr>
          <a:xfrm>
            <a:off x="627174" y="1842875"/>
            <a:ext cx="5544300" cy="295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nl">
                <a:solidFill>
                  <a:srgbClr val="2C00B9"/>
                </a:solidFill>
                <a:latin typeface="Poppins"/>
                <a:ea typeface="Poppins"/>
                <a:cs typeface="Poppins"/>
                <a:sym typeface="Poppins"/>
              </a:rPr>
              <a:t>Gedragsbeïnvloeding</a:t>
            </a:r>
            <a:br>
              <a:rPr b="1" lang="nl" sz="1350">
                <a:solidFill>
                  <a:srgbClr val="2C00B9"/>
                </a:solidFill>
              </a:rPr>
            </a:br>
            <a:r>
              <a:rPr b="1" lang="nl" sz="1500">
                <a:solidFill>
                  <a:srgbClr val="2C00B9"/>
                </a:solidFill>
                <a:latin typeface="Poppins"/>
                <a:ea typeface="Poppins"/>
                <a:cs typeface="Poppins"/>
                <a:sym typeface="Poppins"/>
              </a:rPr>
              <a:t>     Wat beïnvloedt gedrag?</a:t>
            </a:r>
            <a:endParaRPr b="1" sz="1500">
              <a:solidFill>
                <a:srgbClr val="2C00B9"/>
              </a:solidFill>
              <a:latin typeface="Poppins"/>
              <a:ea typeface="Poppins"/>
              <a:cs typeface="Poppins"/>
              <a:sym typeface="Poppins"/>
            </a:endParaRPr>
          </a:p>
          <a:p>
            <a:pPr indent="0" lvl="0" marL="0" rtl="0" algn="l">
              <a:spcBef>
                <a:spcPts val="800"/>
              </a:spcBef>
              <a:spcAft>
                <a:spcPts val="0"/>
              </a:spcAft>
              <a:buNone/>
            </a:pPr>
            <a:r>
              <a:rPr b="1" lang="nl" sz="1500">
                <a:solidFill>
                  <a:srgbClr val="2C00B9"/>
                </a:solidFill>
                <a:latin typeface="Poppins"/>
                <a:ea typeface="Poppins"/>
                <a:cs typeface="Poppins"/>
                <a:sym typeface="Poppins"/>
              </a:rPr>
              <a:t>     Hoe beïnvloeden media gedrag?</a:t>
            </a:r>
            <a:endParaRPr b="1" sz="1500">
              <a:solidFill>
                <a:srgbClr val="2C00B9"/>
              </a:solidFill>
              <a:latin typeface="Poppins"/>
              <a:ea typeface="Poppins"/>
              <a:cs typeface="Poppins"/>
              <a:sym typeface="Poppins"/>
            </a:endParaRPr>
          </a:p>
          <a:p>
            <a:pPr indent="0" lvl="0" marL="0" rtl="0" algn="l">
              <a:spcBef>
                <a:spcPts val="800"/>
              </a:spcBef>
              <a:spcAft>
                <a:spcPts val="0"/>
              </a:spcAft>
              <a:buNone/>
            </a:pPr>
            <a:br>
              <a:rPr b="1" lang="nl" sz="1500">
                <a:solidFill>
                  <a:srgbClr val="2C00B9"/>
                </a:solidFill>
                <a:latin typeface="Poppins"/>
                <a:ea typeface="Poppins"/>
                <a:cs typeface="Poppins"/>
                <a:sym typeface="Poppins"/>
              </a:rPr>
            </a:br>
            <a:r>
              <a:rPr b="1" lang="nl">
                <a:solidFill>
                  <a:srgbClr val="2C00B9"/>
                </a:solidFill>
                <a:latin typeface="Poppins"/>
                <a:ea typeface="Poppins"/>
                <a:cs typeface="Poppins"/>
                <a:sym typeface="Poppins"/>
              </a:rPr>
              <a:t>Gezondheidscampagnes </a:t>
            </a:r>
            <a:endParaRPr b="1">
              <a:solidFill>
                <a:srgbClr val="2C00B9"/>
              </a:solidFill>
              <a:latin typeface="Poppins"/>
              <a:ea typeface="Poppins"/>
              <a:cs typeface="Poppins"/>
              <a:sym typeface="Poppins"/>
            </a:endParaRPr>
          </a:p>
          <a:p>
            <a:pPr indent="0" lvl="0" marL="0" rtl="0" algn="l">
              <a:spcBef>
                <a:spcPts val="800"/>
              </a:spcBef>
              <a:spcAft>
                <a:spcPts val="0"/>
              </a:spcAft>
              <a:buNone/>
            </a:pPr>
            <a:br>
              <a:rPr b="1" lang="nl">
                <a:solidFill>
                  <a:srgbClr val="2C00B9"/>
                </a:solidFill>
                <a:latin typeface="Poppins"/>
                <a:ea typeface="Poppins"/>
                <a:cs typeface="Poppins"/>
                <a:sym typeface="Poppins"/>
              </a:rPr>
            </a:br>
            <a:r>
              <a:rPr b="1" lang="nl">
                <a:solidFill>
                  <a:srgbClr val="2C00B9"/>
                </a:solidFill>
                <a:latin typeface="Poppins"/>
                <a:ea typeface="Poppins"/>
                <a:cs typeface="Poppins"/>
                <a:sym typeface="Poppins"/>
              </a:rPr>
              <a:t>Maak zelf een campagne </a:t>
            </a:r>
            <a:endParaRPr b="1">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p32"/>
          <p:cNvSpPr txBox="1"/>
          <p:nvPr>
            <p:ph type="title"/>
          </p:nvPr>
        </p:nvSpPr>
        <p:spPr>
          <a:xfrm>
            <a:off x="618828" y="664484"/>
            <a:ext cx="8520600" cy="9648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nl" sz="4500">
                <a:solidFill>
                  <a:srgbClr val="2C00B9"/>
                </a:solidFill>
                <a:latin typeface="Poppins ExtraBold"/>
                <a:ea typeface="Poppins ExtraBold"/>
                <a:cs typeface="Poppins ExtraBold"/>
                <a:sym typeface="Poppins ExtraBold"/>
              </a:rPr>
              <a:t>Gedragsbeïnvloeding</a:t>
            </a:r>
            <a:endParaRPr sz="4500">
              <a:latin typeface="Poppins ExtraBold"/>
              <a:ea typeface="Poppins ExtraBold"/>
              <a:cs typeface="Poppins ExtraBold"/>
              <a:sym typeface="Poppins ExtraBold"/>
            </a:endParaRPr>
          </a:p>
        </p:txBody>
      </p:sp>
      <p:sp>
        <p:nvSpPr>
          <p:cNvPr id="192" name="Google Shape;192;p32"/>
          <p:cNvSpPr txBox="1"/>
          <p:nvPr>
            <p:ph idx="1" type="body"/>
          </p:nvPr>
        </p:nvSpPr>
        <p:spPr>
          <a:xfrm>
            <a:off x="626890" y="1638700"/>
            <a:ext cx="4567500" cy="65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2C00B9"/>
                </a:solidFill>
                <a:latin typeface="Poppins"/>
                <a:ea typeface="Poppins"/>
                <a:cs typeface="Poppins"/>
                <a:sym typeface="Poppins"/>
              </a:rPr>
              <a:t>Hoe beïnvloeden media gedrag?</a:t>
            </a:r>
            <a:endParaRPr b="1">
              <a:solidFill>
                <a:srgbClr val="2C00B9"/>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sp>
        <p:nvSpPr>
          <p:cNvPr id="197" name="Google Shape;197;p33"/>
          <p:cNvSpPr txBox="1"/>
          <p:nvPr>
            <p:ph type="title"/>
          </p:nvPr>
        </p:nvSpPr>
        <p:spPr>
          <a:xfrm>
            <a:off x="311700" y="445025"/>
            <a:ext cx="8067000" cy="1023600"/>
          </a:xfrm>
          <a:prstGeom prst="rect">
            <a:avLst/>
          </a:prstGeom>
        </p:spPr>
        <p:txBody>
          <a:bodyPr anchorCtr="0" anchor="t" bIns="91425" lIns="91425" spcFirstLastPara="1" rIns="91425" wrap="square" tIns="91425">
            <a:noAutofit/>
          </a:bodyPr>
          <a:lstStyle/>
          <a:p>
            <a:pPr indent="0" lvl="0" marL="314999" rtl="0" algn="l">
              <a:lnSpc>
                <a:spcPct val="115000"/>
              </a:lnSpc>
              <a:spcBef>
                <a:spcPts val="0"/>
              </a:spcBef>
              <a:spcAft>
                <a:spcPts val="800"/>
              </a:spcAft>
              <a:buNone/>
            </a:pPr>
            <a:r>
              <a:rPr b="1" lang="nl" sz="2500">
                <a:solidFill>
                  <a:srgbClr val="2C00B9"/>
                </a:solidFill>
                <a:latin typeface="Poppins"/>
                <a:ea typeface="Poppins"/>
                <a:cs typeface="Poppins"/>
                <a:sym typeface="Poppins"/>
              </a:rPr>
              <a:t>Hoe vaak zie je sigaretten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of vapes in series of films?</a:t>
            </a:r>
            <a:endParaRPr b="1" sz="2500">
              <a:latin typeface="Poppins"/>
              <a:ea typeface="Poppins"/>
              <a:cs typeface="Poppins"/>
              <a:sym typeface="Poppins"/>
            </a:endParaRPr>
          </a:p>
        </p:txBody>
      </p:sp>
      <p:sp>
        <p:nvSpPr>
          <p:cNvPr id="198" name="Google Shape;198;p33"/>
          <p:cNvSpPr txBox="1"/>
          <p:nvPr>
            <p:ph idx="1" type="body"/>
          </p:nvPr>
        </p:nvSpPr>
        <p:spPr>
          <a:xfrm>
            <a:off x="623400" y="1393225"/>
            <a:ext cx="8520600" cy="3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2C00B9"/>
                </a:solidFill>
                <a:latin typeface="Poppins"/>
                <a:ea typeface="Poppins"/>
                <a:cs typeface="Poppins"/>
                <a:sym typeface="Poppins"/>
              </a:rPr>
              <a:t>Komen er in deze series sigaretten of vapes in beeld?</a:t>
            </a:r>
            <a:endParaRPr b="1">
              <a:latin typeface="Poppins"/>
              <a:ea typeface="Poppins"/>
              <a:cs typeface="Poppins"/>
              <a:sym typeface="Poppins"/>
            </a:endParaRPr>
          </a:p>
        </p:txBody>
      </p:sp>
      <p:pic>
        <p:nvPicPr>
          <p:cNvPr id="199" name="Google Shape;199;p33" title="MW_Oefening button.png"/>
          <p:cNvPicPr preferRelativeResize="0"/>
          <p:nvPr/>
        </p:nvPicPr>
        <p:blipFill>
          <a:blip r:embed="rId4">
            <a:alphaModFix/>
          </a:blip>
          <a:stretch>
            <a:fillRect/>
          </a:stretch>
        </p:blipFill>
        <p:spPr>
          <a:xfrm>
            <a:off x="725252" y="1927756"/>
            <a:ext cx="934751" cy="293100"/>
          </a:xfrm>
          <a:prstGeom prst="rect">
            <a:avLst/>
          </a:prstGeom>
          <a:noFill/>
          <a:ln>
            <a:noFill/>
          </a:ln>
        </p:spPr>
      </p:pic>
      <p:sp>
        <p:nvSpPr>
          <p:cNvPr id="200" name="Google Shape;200;p33"/>
          <p:cNvSpPr txBox="1"/>
          <p:nvPr>
            <p:ph idx="1" type="body"/>
          </p:nvPr>
        </p:nvSpPr>
        <p:spPr>
          <a:xfrm>
            <a:off x="802219" y="1897206"/>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34"/>
          <p:cNvSpPr txBox="1"/>
          <p:nvPr>
            <p:ph type="title"/>
          </p:nvPr>
        </p:nvSpPr>
        <p:spPr>
          <a:xfrm>
            <a:off x="625075" y="699898"/>
            <a:ext cx="8520600" cy="194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nl" sz="2500">
                <a:solidFill>
                  <a:srgbClr val="2C00B9"/>
                </a:solidFill>
                <a:latin typeface="Poppins"/>
                <a:ea typeface="Poppins"/>
                <a:cs typeface="Poppins"/>
                <a:sym typeface="Poppins"/>
              </a:rPr>
              <a:t>In hoeveel procent van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de populairste Netflix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series wordt er gerookt?</a:t>
            </a:r>
            <a:endParaRPr b="1" sz="2500">
              <a:solidFill>
                <a:srgbClr val="2C00B9"/>
              </a:solidFill>
              <a:latin typeface="Poppins"/>
              <a:ea typeface="Poppins"/>
              <a:cs typeface="Poppins"/>
              <a:sym typeface="Poppins"/>
            </a:endParaRPr>
          </a:p>
          <a:p>
            <a:pPr indent="0" lvl="0" marL="0" rtl="0" algn="l">
              <a:spcBef>
                <a:spcPts val="800"/>
              </a:spcBef>
              <a:spcAft>
                <a:spcPts val="0"/>
              </a:spcAft>
              <a:buNone/>
            </a:pPr>
            <a:r>
              <a:t/>
            </a:r>
            <a:endParaRPr b="1" sz="2500">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 name="Shape 209"/>
        <p:cNvGrpSpPr/>
        <p:nvPr/>
      </p:nvGrpSpPr>
      <p:grpSpPr>
        <a:xfrm>
          <a:off x="0" y="0"/>
          <a:ext cx="0" cy="0"/>
          <a:chOff x="0" y="0"/>
          <a:chExt cx="0" cy="0"/>
        </a:xfrm>
      </p:grpSpPr>
      <p:sp>
        <p:nvSpPr>
          <p:cNvPr id="210" name="Google Shape;210;p35"/>
          <p:cNvSpPr txBox="1"/>
          <p:nvPr>
            <p:ph idx="1" type="body"/>
          </p:nvPr>
        </p:nvSpPr>
        <p:spPr>
          <a:xfrm>
            <a:off x="608875" y="1690650"/>
            <a:ext cx="3660600" cy="176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11000">
                <a:solidFill>
                  <a:srgbClr val="2C00B9"/>
                </a:solidFill>
                <a:latin typeface="Poppins Black"/>
                <a:ea typeface="Poppins Black"/>
                <a:cs typeface="Poppins Black"/>
                <a:sym typeface="Poppins Black"/>
              </a:rPr>
              <a:t>92</a:t>
            </a:r>
            <a:r>
              <a:rPr lang="nl" sz="11000">
                <a:solidFill>
                  <a:srgbClr val="2C00B9"/>
                </a:solidFill>
                <a:latin typeface="Poppins Black"/>
                <a:ea typeface="Poppins Black"/>
                <a:cs typeface="Poppins Black"/>
                <a:sym typeface="Poppins Black"/>
              </a:rPr>
              <a:t>%</a:t>
            </a:r>
            <a:endParaRPr sz="11000">
              <a:latin typeface="Poppins Black"/>
              <a:ea typeface="Poppins Black"/>
              <a:cs typeface="Poppins Black"/>
              <a:sym typeface="Poppins Black"/>
            </a:endParaRPr>
          </a:p>
        </p:txBody>
      </p:sp>
      <p:sp>
        <p:nvSpPr>
          <p:cNvPr id="211" name="Google Shape;211;p35"/>
          <p:cNvSpPr txBox="1"/>
          <p:nvPr>
            <p:ph idx="1" type="body"/>
          </p:nvPr>
        </p:nvSpPr>
        <p:spPr>
          <a:xfrm>
            <a:off x="4127775" y="1690650"/>
            <a:ext cx="4905600" cy="176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l" sz="2500">
                <a:solidFill>
                  <a:srgbClr val="2C00B9"/>
                </a:solidFill>
                <a:latin typeface="Poppins"/>
                <a:ea typeface="Poppins"/>
                <a:cs typeface="Poppins"/>
                <a:sym typeface="Poppins"/>
              </a:rPr>
              <a:t>van de Netflix-series bevat</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een fragment waarin een</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personage rookt</a:t>
            </a:r>
            <a:endParaRPr b="1" sz="2500">
              <a:solidFill>
                <a:srgbClr val="2C00B9"/>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36"/>
          <p:cNvSpPr txBox="1"/>
          <p:nvPr>
            <p:ph idx="1" type="body"/>
          </p:nvPr>
        </p:nvSpPr>
        <p:spPr>
          <a:xfrm>
            <a:off x="725250" y="1428750"/>
            <a:ext cx="7698900" cy="2286000"/>
          </a:xfrm>
          <a:prstGeom prst="rect">
            <a:avLst/>
          </a:prstGeom>
        </p:spPr>
        <p:txBody>
          <a:bodyPr anchorCtr="0" anchor="ctr" bIns="91425" lIns="91425" spcFirstLastPara="1" rIns="91425" wrap="square" tIns="91425">
            <a:noAutofit/>
          </a:bodyPr>
          <a:lstStyle/>
          <a:p>
            <a:pPr indent="-342900" lvl="0" marL="457200" rtl="0" algn="l">
              <a:spcBef>
                <a:spcPts val="1200"/>
              </a:spcBef>
              <a:spcAft>
                <a:spcPts val="0"/>
              </a:spcAft>
              <a:buClr>
                <a:srgbClr val="2C00B9"/>
              </a:buClr>
              <a:buSzPts val="1800"/>
              <a:buChar char="●"/>
            </a:pPr>
            <a:r>
              <a:rPr lang="nl">
                <a:solidFill>
                  <a:srgbClr val="2C00B9"/>
                </a:solidFill>
                <a:latin typeface="Poppins"/>
                <a:ea typeface="Poppins"/>
                <a:cs typeface="Poppins"/>
                <a:sym typeface="Poppins"/>
              </a:rPr>
              <a:t>er </a:t>
            </a:r>
            <a:r>
              <a:rPr b="1" lang="nl">
                <a:solidFill>
                  <a:srgbClr val="2C00B9"/>
                </a:solidFill>
                <a:latin typeface="Outfit"/>
                <a:ea typeface="Outfit"/>
                <a:cs typeface="Outfit"/>
                <a:sym typeface="Outfit"/>
              </a:rPr>
              <a:t>4 miljard video’s</a:t>
            </a:r>
            <a:r>
              <a:rPr lang="nl">
                <a:solidFill>
                  <a:srgbClr val="2C00B9"/>
                </a:solidFill>
                <a:latin typeface="Poppins"/>
                <a:ea typeface="Poppins"/>
                <a:cs typeface="Poppins"/>
                <a:sym typeface="Poppins"/>
              </a:rPr>
              <a:t> op TikTok zijn met de hashtag #vapen?</a:t>
            </a:r>
            <a:endParaRPr>
              <a:solidFill>
                <a:srgbClr val="2C00B9"/>
              </a:solidFill>
              <a:latin typeface="Poppins"/>
              <a:ea typeface="Poppins"/>
              <a:cs typeface="Poppins"/>
              <a:sym typeface="Poppins"/>
            </a:endParaRPr>
          </a:p>
          <a:p>
            <a:pPr indent="-342900" lvl="0" marL="457200" rtl="0" algn="l">
              <a:spcBef>
                <a:spcPts val="0"/>
              </a:spcBef>
              <a:spcAft>
                <a:spcPts val="0"/>
              </a:spcAft>
              <a:buClr>
                <a:srgbClr val="2C00B9"/>
              </a:buClr>
              <a:buSzPts val="1800"/>
              <a:buChar char="●"/>
            </a:pPr>
            <a:r>
              <a:rPr lang="nl">
                <a:solidFill>
                  <a:srgbClr val="2C00B9"/>
                </a:solidFill>
                <a:latin typeface="Poppins"/>
                <a:ea typeface="Poppins"/>
                <a:cs typeface="Poppins"/>
                <a:sym typeface="Poppins"/>
              </a:rPr>
              <a:t>het </a:t>
            </a:r>
            <a:r>
              <a:rPr b="1" lang="nl">
                <a:solidFill>
                  <a:srgbClr val="2C00B9"/>
                </a:solidFill>
                <a:latin typeface="Poppins"/>
                <a:ea typeface="Poppins"/>
                <a:cs typeface="Poppins"/>
                <a:sym typeface="Poppins"/>
              </a:rPr>
              <a:t>verboden is in België</a:t>
            </a:r>
            <a:r>
              <a:rPr lang="nl">
                <a:solidFill>
                  <a:srgbClr val="2C00B9"/>
                </a:solidFill>
                <a:latin typeface="Poppins"/>
                <a:ea typeface="Poppins"/>
                <a:cs typeface="Poppins"/>
                <a:sym typeface="Poppins"/>
              </a:rPr>
              <a:t> en andere landen om </a:t>
            </a:r>
            <a:r>
              <a:rPr b="1" lang="nl">
                <a:solidFill>
                  <a:srgbClr val="2C00B9"/>
                </a:solidFill>
                <a:latin typeface="Poppins"/>
                <a:ea typeface="Poppins"/>
                <a:cs typeface="Poppins"/>
                <a:sym typeface="Poppins"/>
              </a:rPr>
              <a:t>reclame te maken voor tabak?</a:t>
            </a:r>
            <a:r>
              <a:rPr lang="nl">
                <a:solidFill>
                  <a:srgbClr val="2C00B9"/>
                </a:solidFill>
                <a:latin typeface="Poppins"/>
                <a:ea typeface="Poppins"/>
                <a:cs typeface="Poppins"/>
                <a:sym typeface="Poppins"/>
              </a:rPr>
              <a:t> Toch promoten influencers vaak vapes op hun sociale media account.</a:t>
            </a:r>
            <a:endParaRPr>
              <a:solidFill>
                <a:srgbClr val="2C00B9"/>
              </a:solidFill>
              <a:latin typeface="Poppins"/>
              <a:ea typeface="Poppins"/>
              <a:cs typeface="Poppins"/>
              <a:sym typeface="Poppins"/>
            </a:endParaRPr>
          </a:p>
        </p:txBody>
      </p:sp>
      <p:pic>
        <p:nvPicPr>
          <p:cNvPr id="217" name="Google Shape;217;p36" title="MW_Oefening button.png"/>
          <p:cNvPicPr preferRelativeResize="0"/>
          <p:nvPr/>
        </p:nvPicPr>
        <p:blipFill>
          <a:blip r:embed="rId4">
            <a:alphaModFix/>
          </a:blip>
          <a:stretch>
            <a:fillRect/>
          </a:stretch>
        </p:blipFill>
        <p:spPr>
          <a:xfrm>
            <a:off x="725252" y="899506"/>
            <a:ext cx="934751" cy="293100"/>
          </a:xfrm>
          <a:prstGeom prst="rect">
            <a:avLst/>
          </a:prstGeom>
          <a:noFill/>
          <a:ln>
            <a:noFill/>
          </a:ln>
        </p:spPr>
      </p:pic>
      <p:sp>
        <p:nvSpPr>
          <p:cNvPr id="218" name="Google Shape;218;p36"/>
          <p:cNvSpPr txBox="1"/>
          <p:nvPr>
            <p:ph idx="1" type="body"/>
          </p:nvPr>
        </p:nvSpPr>
        <p:spPr>
          <a:xfrm>
            <a:off x="770919" y="886842"/>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900">
                <a:solidFill>
                  <a:schemeClr val="lt1"/>
                </a:solidFill>
                <a:latin typeface="Poppins"/>
                <a:ea typeface="Poppins"/>
                <a:cs typeface="Poppins"/>
                <a:sym typeface="Poppins"/>
              </a:rPr>
              <a:t>Wist je dat?</a:t>
            </a:r>
            <a:endParaRPr sz="900">
              <a:solidFill>
                <a:schemeClr val="lt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37"/>
          <p:cNvSpPr txBox="1"/>
          <p:nvPr>
            <p:ph type="title"/>
          </p:nvPr>
        </p:nvSpPr>
        <p:spPr>
          <a:xfrm>
            <a:off x="620224" y="695422"/>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Roken en vapen in de media</a:t>
            </a:r>
            <a:endParaRPr b="1" sz="2500">
              <a:latin typeface="Poppins"/>
              <a:ea typeface="Poppins"/>
              <a:cs typeface="Poppins"/>
              <a:sym typeface="Poppins"/>
            </a:endParaRPr>
          </a:p>
        </p:txBody>
      </p:sp>
      <p:sp>
        <p:nvSpPr>
          <p:cNvPr id="224" name="Google Shape;224;p37"/>
          <p:cNvSpPr txBox="1"/>
          <p:nvPr/>
        </p:nvSpPr>
        <p:spPr>
          <a:xfrm>
            <a:off x="644579" y="4833200"/>
            <a:ext cx="60000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 Sex Education.         </a:t>
            </a:r>
            <a:r>
              <a:rPr lang="nl" sz="450">
                <a:solidFill>
                  <a:srgbClr val="2B00B9"/>
                </a:solidFill>
                <a:latin typeface="Poppins"/>
                <a:ea typeface="Poppins"/>
                <a:cs typeface="Poppins"/>
                <a:sym typeface="Poppins"/>
              </a:rPr>
              <a:t>© Alberto Pizzoli / AFP via Getty Images.          © Big Mouth, Netflix         © Mauricio Santana / Entertainmant via Getty Images.</a:t>
            </a:r>
            <a:endParaRPr sz="450">
              <a:solidFill>
                <a:srgbClr val="2B00B9"/>
              </a:solidFill>
              <a:latin typeface="Poppins"/>
              <a:ea typeface="Poppins"/>
              <a:cs typeface="Poppins"/>
              <a:sym typeface="Poppins"/>
            </a:endParaRPr>
          </a:p>
        </p:txBody>
      </p:sp>
      <p:pic>
        <p:nvPicPr>
          <p:cNvPr id="225" name="Google Shape;225;p37" title="MW_Oefening button.png"/>
          <p:cNvPicPr preferRelativeResize="0"/>
          <p:nvPr/>
        </p:nvPicPr>
        <p:blipFill>
          <a:blip r:embed="rId4">
            <a:alphaModFix/>
          </a:blip>
          <a:stretch>
            <a:fillRect/>
          </a:stretch>
        </p:blipFill>
        <p:spPr>
          <a:xfrm>
            <a:off x="725252" y="1381327"/>
            <a:ext cx="934751" cy="293100"/>
          </a:xfrm>
          <a:prstGeom prst="rect">
            <a:avLst/>
          </a:prstGeom>
          <a:noFill/>
          <a:ln>
            <a:noFill/>
          </a:ln>
        </p:spPr>
      </p:pic>
      <p:sp>
        <p:nvSpPr>
          <p:cNvPr id="226" name="Google Shape;226;p37"/>
          <p:cNvSpPr txBox="1"/>
          <p:nvPr>
            <p:ph idx="1" type="body"/>
          </p:nvPr>
        </p:nvSpPr>
        <p:spPr>
          <a:xfrm>
            <a:off x="802219" y="1350777"/>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38"/>
          <p:cNvSpPr txBox="1"/>
          <p:nvPr>
            <p:ph type="title"/>
          </p:nvPr>
        </p:nvSpPr>
        <p:spPr>
          <a:xfrm>
            <a:off x="620250" y="695200"/>
            <a:ext cx="4353300" cy="990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Hoe beïnvloeden beelden van roken en vapen mij?</a:t>
            </a:r>
            <a:endParaRPr b="1" sz="2500">
              <a:latin typeface="Poppins"/>
              <a:ea typeface="Poppins"/>
              <a:cs typeface="Poppins"/>
              <a:sym typeface="Poppins"/>
            </a:endParaRPr>
          </a:p>
        </p:txBody>
      </p:sp>
      <p:pic>
        <p:nvPicPr>
          <p:cNvPr id="232" name="Google Shape;232;p38" title="MW_Oefening button.png"/>
          <p:cNvPicPr preferRelativeResize="0"/>
          <p:nvPr/>
        </p:nvPicPr>
        <p:blipFill>
          <a:blip r:embed="rId4">
            <a:alphaModFix/>
          </a:blip>
          <a:stretch>
            <a:fillRect/>
          </a:stretch>
        </p:blipFill>
        <p:spPr>
          <a:xfrm>
            <a:off x="712023" y="1801063"/>
            <a:ext cx="934751" cy="293100"/>
          </a:xfrm>
          <a:prstGeom prst="rect">
            <a:avLst/>
          </a:prstGeom>
          <a:noFill/>
          <a:ln>
            <a:noFill/>
          </a:ln>
        </p:spPr>
      </p:pic>
      <p:sp>
        <p:nvSpPr>
          <p:cNvPr id="233" name="Google Shape;233;p38"/>
          <p:cNvSpPr txBox="1"/>
          <p:nvPr>
            <p:ph idx="1" type="body"/>
          </p:nvPr>
        </p:nvSpPr>
        <p:spPr>
          <a:xfrm>
            <a:off x="788989" y="1770513"/>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
        <p:nvSpPr>
          <p:cNvPr id="234" name="Google Shape;234;p38"/>
          <p:cNvSpPr txBox="1"/>
          <p:nvPr/>
        </p:nvSpPr>
        <p:spPr>
          <a:xfrm>
            <a:off x="630302" y="4833200"/>
            <a:ext cx="42903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Euphoria.  © Stranger Things  </a:t>
            </a:r>
            <a:r>
              <a:rPr lang="nl" sz="450">
                <a:solidFill>
                  <a:srgbClr val="2B00B9"/>
                </a:solidFill>
                <a:latin typeface="Poppins"/>
                <a:ea typeface="Poppins"/>
                <a:cs typeface="Poppins"/>
                <a:sym typeface="Poppins"/>
              </a:rPr>
              <a:t>© Unsplash: door Daumantas Katilius.  © Unsplash: door Claudia Ramirez.</a:t>
            </a:r>
            <a:endParaRPr sz="450">
              <a:solidFill>
                <a:srgbClr val="2B00B9"/>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sp>
        <p:nvSpPr>
          <p:cNvPr id="239" name="Google Shape;239;p39"/>
          <p:cNvSpPr txBox="1"/>
          <p:nvPr>
            <p:ph type="title"/>
          </p:nvPr>
        </p:nvSpPr>
        <p:spPr>
          <a:xfrm>
            <a:off x="620203" y="1214711"/>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Ook media beïnvloeden wat we denken en doen</a:t>
            </a:r>
            <a:endParaRPr b="1" sz="2500">
              <a:latin typeface="Poppins"/>
              <a:ea typeface="Poppins"/>
              <a:cs typeface="Poppins"/>
              <a:sym typeface="Poppins"/>
            </a:endParaRPr>
          </a:p>
        </p:txBody>
      </p:sp>
      <p:sp>
        <p:nvSpPr>
          <p:cNvPr id="240" name="Google Shape;240;p39"/>
          <p:cNvSpPr txBox="1"/>
          <p:nvPr>
            <p:ph idx="1" type="body"/>
          </p:nvPr>
        </p:nvSpPr>
        <p:spPr>
          <a:xfrm>
            <a:off x="631350" y="1751650"/>
            <a:ext cx="4885500" cy="59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l">
                <a:solidFill>
                  <a:srgbClr val="2C00B9"/>
                </a:solidFill>
                <a:latin typeface="Poppins"/>
                <a:ea typeface="Poppins"/>
                <a:cs typeface="Poppins"/>
                <a:sym typeface="Poppins"/>
              </a:rPr>
              <a:t>Bewuste en onbewuste boodschappen</a:t>
            </a:r>
            <a:endParaRPr b="1">
              <a:latin typeface="Poppins"/>
              <a:ea typeface="Poppins"/>
              <a:cs typeface="Poppins"/>
              <a:sym typeface="Poppins"/>
            </a:endParaRPr>
          </a:p>
        </p:txBody>
      </p:sp>
      <p:pic>
        <p:nvPicPr>
          <p:cNvPr id="241" name="Google Shape;241;p39" title="MW_Theorie button.png"/>
          <p:cNvPicPr preferRelativeResize="0"/>
          <p:nvPr/>
        </p:nvPicPr>
        <p:blipFill>
          <a:blip r:embed="rId4">
            <a:alphaModFix/>
          </a:blip>
          <a:stretch>
            <a:fillRect/>
          </a:stretch>
        </p:blipFill>
        <p:spPr>
          <a:xfrm>
            <a:off x="698943" y="863916"/>
            <a:ext cx="817900" cy="293100"/>
          </a:xfrm>
          <a:prstGeom prst="rect">
            <a:avLst/>
          </a:prstGeom>
          <a:noFill/>
          <a:ln>
            <a:noFill/>
          </a:ln>
        </p:spPr>
      </p:pic>
      <p:sp>
        <p:nvSpPr>
          <p:cNvPr id="242" name="Google Shape;242;p39"/>
          <p:cNvSpPr txBox="1"/>
          <p:nvPr>
            <p:ph idx="1" type="body"/>
          </p:nvPr>
        </p:nvSpPr>
        <p:spPr>
          <a:xfrm>
            <a:off x="779844" y="841091"/>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Theorie</a:t>
            </a:r>
            <a:endParaRPr sz="1000">
              <a:solidFill>
                <a:schemeClr val="lt1"/>
              </a:solidFill>
              <a:latin typeface="Poppins"/>
              <a:ea typeface="Poppins"/>
              <a:cs typeface="Poppins"/>
              <a:sym typeface="Poppins"/>
            </a:endParaRPr>
          </a:p>
        </p:txBody>
      </p:sp>
      <p:sp>
        <p:nvSpPr>
          <p:cNvPr id="243" name="Google Shape;243;p39"/>
          <p:cNvSpPr txBox="1"/>
          <p:nvPr>
            <p:ph idx="1" type="body"/>
          </p:nvPr>
        </p:nvSpPr>
        <p:spPr>
          <a:xfrm>
            <a:off x="523850" y="2408950"/>
            <a:ext cx="3108000" cy="2424300"/>
          </a:xfrm>
          <a:prstGeom prst="rect">
            <a:avLst/>
          </a:prstGeom>
        </p:spPr>
        <p:txBody>
          <a:bodyPr anchorCtr="0" anchor="t" bIns="91425" lIns="91425" spcFirstLastPara="1" rIns="91425" wrap="square" tIns="91425">
            <a:normAutofit/>
          </a:bodyPr>
          <a:lstStyle/>
          <a:p>
            <a:pPr indent="0" lvl="0" marL="101600" rtl="0" algn="l">
              <a:spcBef>
                <a:spcPts val="0"/>
              </a:spcBef>
              <a:spcAft>
                <a:spcPts val="0"/>
              </a:spcAft>
              <a:buNone/>
            </a:pPr>
            <a:r>
              <a:rPr b="1" lang="nl" sz="1200">
                <a:solidFill>
                  <a:srgbClr val="3B1FC7"/>
                </a:solidFill>
                <a:latin typeface="Poppins"/>
                <a:ea typeface="Poppins"/>
                <a:cs typeface="Poppins"/>
                <a:sym typeface="Poppins"/>
              </a:rPr>
              <a:t>Bewust</a:t>
            </a:r>
            <a:endParaRPr b="1" sz="1200">
              <a:solidFill>
                <a:srgbClr val="3B1FC7"/>
              </a:solidFill>
              <a:latin typeface="Poppins"/>
              <a:ea typeface="Poppins"/>
              <a:cs typeface="Poppins"/>
              <a:sym typeface="Poppins"/>
            </a:endParaRPr>
          </a:p>
          <a:p>
            <a:pPr indent="0" lvl="0" marL="101600" rtl="0" algn="l">
              <a:spcBef>
                <a:spcPts val="0"/>
              </a:spcBef>
              <a:spcAft>
                <a:spcPts val="0"/>
              </a:spcAft>
              <a:buNone/>
            </a:pPr>
            <a:r>
              <a:rPr lang="nl" sz="1200">
                <a:solidFill>
                  <a:srgbClr val="3B1FC7"/>
                </a:solidFill>
                <a:latin typeface="Poppins"/>
                <a:ea typeface="Poppins"/>
                <a:cs typeface="Poppins"/>
                <a:sym typeface="Poppins"/>
              </a:rPr>
              <a:t>Wat we zien op sociale media of televisie kan bewust een bepaalde boodschap proberen overbrengen. Zo kan ook roken of vapen actief gepromoot worden. Dat kan op verschillende manieren.</a:t>
            </a:r>
            <a:endParaRPr sz="1200">
              <a:solidFill>
                <a:srgbClr val="3B1FC7"/>
              </a:solidFill>
              <a:latin typeface="Poppins"/>
              <a:ea typeface="Poppins"/>
              <a:cs typeface="Poppins"/>
              <a:sym typeface="Poppins"/>
            </a:endParaRPr>
          </a:p>
          <a:p>
            <a:pPr indent="-304800" lvl="0" marL="457200" rtl="0" algn="l">
              <a:spcBef>
                <a:spcPts val="1200"/>
              </a:spcBef>
              <a:spcAft>
                <a:spcPts val="0"/>
              </a:spcAft>
              <a:buClr>
                <a:srgbClr val="3B1FC7"/>
              </a:buClr>
              <a:buSzPts val="1200"/>
              <a:buFont typeface="Poppins"/>
              <a:buChar char="●"/>
            </a:pPr>
            <a:r>
              <a:rPr lang="nl" sz="1200">
                <a:solidFill>
                  <a:srgbClr val="3B1FC7"/>
                </a:solidFill>
                <a:latin typeface="Poppins"/>
                <a:ea typeface="Poppins"/>
                <a:cs typeface="Poppins"/>
                <a:sym typeface="Poppins"/>
              </a:rPr>
              <a:t>Imago</a:t>
            </a:r>
            <a:endParaRPr sz="1200">
              <a:solidFill>
                <a:srgbClr val="3B1FC7"/>
              </a:solidFill>
              <a:latin typeface="Poppins"/>
              <a:ea typeface="Poppins"/>
              <a:cs typeface="Poppins"/>
              <a:sym typeface="Poppins"/>
            </a:endParaRPr>
          </a:p>
          <a:p>
            <a:pPr indent="-304800" lvl="0" marL="457200" rtl="0" algn="l">
              <a:spcBef>
                <a:spcPts val="0"/>
              </a:spcBef>
              <a:spcAft>
                <a:spcPts val="0"/>
              </a:spcAft>
              <a:buClr>
                <a:srgbClr val="3B1FC7"/>
              </a:buClr>
              <a:buSzPts val="1200"/>
              <a:buFont typeface="Poppins"/>
              <a:buChar char="●"/>
            </a:pPr>
            <a:r>
              <a:rPr lang="nl" sz="1200">
                <a:solidFill>
                  <a:srgbClr val="3B1FC7"/>
                </a:solidFill>
                <a:latin typeface="Poppins"/>
                <a:ea typeface="Poppins"/>
                <a:cs typeface="Poppins"/>
                <a:sym typeface="Poppins"/>
              </a:rPr>
              <a:t>Reclame</a:t>
            </a:r>
            <a:endParaRPr sz="1200">
              <a:solidFill>
                <a:srgbClr val="2C00B9"/>
              </a:solidFill>
              <a:latin typeface="Poppins"/>
              <a:ea typeface="Poppins"/>
              <a:cs typeface="Poppins"/>
              <a:sym typeface="Poppins"/>
            </a:endParaRPr>
          </a:p>
        </p:txBody>
      </p:sp>
      <p:sp>
        <p:nvSpPr>
          <p:cNvPr id="244" name="Google Shape;244;p39"/>
          <p:cNvSpPr txBox="1"/>
          <p:nvPr>
            <p:ph idx="1" type="body"/>
          </p:nvPr>
        </p:nvSpPr>
        <p:spPr>
          <a:xfrm>
            <a:off x="3965025" y="2408950"/>
            <a:ext cx="3108000" cy="242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l" sz="1200">
                <a:solidFill>
                  <a:srgbClr val="3B1FC7"/>
                </a:solidFill>
                <a:latin typeface="Poppins"/>
                <a:ea typeface="Poppins"/>
                <a:cs typeface="Poppins"/>
                <a:sym typeface="Poppins"/>
              </a:rPr>
              <a:t>Onb</a:t>
            </a:r>
            <a:r>
              <a:rPr b="1" lang="nl" sz="1200">
                <a:solidFill>
                  <a:srgbClr val="3B1FC7"/>
                </a:solidFill>
                <a:latin typeface="Poppins"/>
                <a:ea typeface="Poppins"/>
                <a:cs typeface="Poppins"/>
                <a:sym typeface="Poppins"/>
              </a:rPr>
              <a:t>ewust</a:t>
            </a:r>
            <a:endParaRPr b="1" sz="1200">
              <a:solidFill>
                <a:srgbClr val="3B1FC7"/>
              </a:solidFill>
              <a:latin typeface="Poppins"/>
              <a:ea typeface="Poppins"/>
              <a:cs typeface="Poppins"/>
              <a:sym typeface="Poppins"/>
            </a:endParaRPr>
          </a:p>
          <a:p>
            <a:pPr indent="0" lvl="0" marL="0" rtl="0" algn="l">
              <a:spcBef>
                <a:spcPts val="0"/>
              </a:spcBef>
              <a:spcAft>
                <a:spcPts val="0"/>
              </a:spcAft>
              <a:buNone/>
            </a:pPr>
            <a:r>
              <a:rPr lang="nl" sz="1200">
                <a:solidFill>
                  <a:srgbClr val="3B1FC7"/>
                </a:solidFill>
                <a:latin typeface="Poppins"/>
                <a:ea typeface="Poppins"/>
                <a:cs typeface="Poppins"/>
                <a:sym typeface="Poppins"/>
              </a:rPr>
              <a:t>Soms delen influencers of vrienden</a:t>
            </a:r>
            <a:endParaRPr sz="1200">
              <a:solidFill>
                <a:srgbClr val="3B1FC7"/>
              </a:solidFill>
              <a:latin typeface="Poppins"/>
              <a:ea typeface="Poppins"/>
              <a:cs typeface="Poppins"/>
              <a:sym typeface="Poppins"/>
            </a:endParaRPr>
          </a:p>
          <a:p>
            <a:pPr indent="0" lvl="0" marL="0" rtl="0" algn="l">
              <a:spcBef>
                <a:spcPts val="0"/>
              </a:spcBef>
              <a:spcAft>
                <a:spcPts val="0"/>
              </a:spcAft>
              <a:buNone/>
            </a:pPr>
            <a:r>
              <a:rPr lang="nl" sz="1200">
                <a:solidFill>
                  <a:srgbClr val="3B1FC7"/>
                </a:solidFill>
                <a:latin typeface="Poppins"/>
                <a:ea typeface="Poppins"/>
                <a:cs typeface="Poppins"/>
                <a:sym typeface="Poppins"/>
              </a:rPr>
              <a:t>een leuk, spontaan moment op</a:t>
            </a:r>
            <a:endParaRPr sz="1200">
              <a:solidFill>
                <a:srgbClr val="3B1FC7"/>
              </a:solidFill>
              <a:latin typeface="Poppins"/>
              <a:ea typeface="Poppins"/>
              <a:cs typeface="Poppins"/>
              <a:sym typeface="Poppins"/>
            </a:endParaRPr>
          </a:p>
          <a:p>
            <a:pPr indent="0" lvl="0" marL="0" rtl="0" algn="l">
              <a:spcBef>
                <a:spcPts val="0"/>
              </a:spcBef>
              <a:spcAft>
                <a:spcPts val="0"/>
              </a:spcAft>
              <a:buNone/>
            </a:pPr>
            <a:r>
              <a:rPr lang="nl" sz="1200">
                <a:solidFill>
                  <a:srgbClr val="3B1FC7"/>
                </a:solidFill>
                <a:latin typeface="Poppins"/>
                <a:ea typeface="Poppins"/>
                <a:cs typeface="Poppins"/>
                <a:sym typeface="Poppins"/>
              </a:rPr>
              <a:t>sociale media. Hebben ze dan een</a:t>
            </a:r>
            <a:endParaRPr sz="1200">
              <a:solidFill>
                <a:srgbClr val="3B1FC7"/>
              </a:solidFill>
              <a:latin typeface="Poppins"/>
              <a:ea typeface="Poppins"/>
              <a:cs typeface="Poppins"/>
              <a:sym typeface="Poppins"/>
            </a:endParaRPr>
          </a:p>
          <a:p>
            <a:pPr indent="0" lvl="0" marL="0" rtl="0" algn="l">
              <a:spcBef>
                <a:spcPts val="0"/>
              </a:spcBef>
              <a:spcAft>
                <a:spcPts val="0"/>
              </a:spcAft>
              <a:buNone/>
            </a:pPr>
            <a:r>
              <a:rPr lang="nl" sz="1200">
                <a:solidFill>
                  <a:srgbClr val="3B1FC7"/>
                </a:solidFill>
                <a:latin typeface="Poppins"/>
                <a:ea typeface="Poppins"/>
                <a:cs typeface="Poppins"/>
                <a:sym typeface="Poppins"/>
              </a:rPr>
              <a:t>sigaret of vape vast, dan hebben ze er niet altijd bewust voor gekozen om dat in beeld te brengen. Iemand kan bijvoorbeeld een selfie nemen met vrienden op een feestje, waarbij een vriend toevallig een sigaret vastheeft.</a:t>
            </a:r>
            <a:endParaRPr sz="1200">
              <a:solidFill>
                <a:srgbClr val="3B1FC7"/>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sp>
        <p:nvSpPr>
          <p:cNvPr id="249" name="Google Shape;249;p40"/>
          <p:cNvSpPr txBox="1"/>
          <p:nvPr>
            <p:ph type="title"/>
          </p:nvPr>
        </p:nvSpPr>
        <p:spPr>
          <a:xfrm>
            <a:off x="623400" y="695443"/>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Wat willen ze dat ik zie?</a:t>
            </a:r>
            <a:endParaRPr b="1" sz="2500">
              <a:latin typeface="Poppins"/>
              <a:ea typeface="Poppins"/>
              <a:cs typeface="Poppins"/>
              <a:sym typeface="Poppins"/>
            </a:endParaRPr>
          </a:p>
        </p:txBody>
      </p:sp>
      <p:pic>
        <p:nvPicPr>
          <p:cNvPr id="250" name="Google Shape;250;p40" title="MW_Oefening button.png"/>
          <p:cNvPicPr preferRelativeResize="0"/>
          <p:nvPr/>
        </p:nvPicPr>
        <p:blipFill>
          <a:blip r:embed="rId4">
            <a:alphaModFix/>
          </a:blip>
          <a:stretch>
            <a:fillRect/>
          </a:stretch>
        </p:blipFill>
        <p:spPr>
          <a:xfrm>
            <a:off x="725252" y="1359881"/>
            <a:ext cx="934751" cy="293100"/>
          </a:xfrm>
          <a:prstGeom prst="rect">
            <a:avLst/>
          </a:prstGeom>
          <a:noFill/>
          <a:ln>
            <a:noFill/>
          </a:ln>
        </p:spPr>
      </p:pic>
      <p:sp>
        <p:nvSpPr>
          <p:cNvPr id="251" name="Google Shape;251;p40"/>
          <p:cNvSpPr txBox="1"/>
          <p:nvPr>
            <p:ph idx="1" type="body"/>
          </p:nvPr>
        </p:nvSpPr>
        <p:spPr>
          <a:xfrm>
            <a:off x="802219" y="1329331"/>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
        <p:nvSpPr>
          <p:cNvPr id="252" name="Google Shape;252;p40"/>
          <p:cNvSpPr txBox="1"/>
          <p:nvPr/>
        </p:nvSpPr>
        <p:spPr>
          <a:xfrm>
            <a:off x="625821" y="4828729"/>
            <a:ext cx="30000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Big Mouth.  © Stranger Things.   © Sensodyne</a:t>
            </a:r>
            <a:endParaRPr sz="450">
              <a:solidFill>
                <a:srgbClr val="2B00B9"/>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Google Shape;257;p41"/>
          <p:cNvSpPr txBox="1"/>
          <p:nvPr>
            <p:ph type="title"/>
          </p:nvPr>
        </p:nvSpPr>
        <p:spPr>
          <a:xfrm>
            <a:off x="625728" y="1289929"/>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Wat overtuigt mij?</a:t>
            </a:r>
            <a:endParaRPr b="1" sz="2500">
              <a:latin typeface="Poppins"/>
              <a:ea typeface="Poppins"/>
              <a:cs typeface="Poppins"/>
              <a:sym typeface="Poppins"/>
            </a:endParaRPr>
          </a:p>
        </p:txBody>
      </p:sp>
      <p:sp>
        <p:nvSpPr>
          <p:cNvPr id="258" name="Google Shape;258;p41"/>
          <p:cNvSpPr txBox="1"/>
          <p:nvPr>
            <p:ph idx="1" type="body"/>
          </p:nvPr>
        </p:nvSpPr>
        <p:spPr>
          <a:xfrm>
            <a:off x="531650" y="1995525"/>
            <a:ext cx="8520600" cy="1010700"/>
          </a:xfrm>
          <a:prstGeom prst="rect">
            <a:avLst/>
          </a:prstGeom>
        </p:spPr>
        <p:txBody>
          <a:bodyPr anchorCtr="0" anchor="t" bIns="91425" lIns="91425" spcFirstLastPara="1" rIns="91425" wrap="square" tIns="91425">
            <a:normAutofit/>
          </a:bodyPr>
          <a:lstStyle/>
          <a:p>
            <a:pPr indent="-342900" lvl="0" marL="457200" rtl="0" algn="l">
              <a:spcBef>
                <a:spcPts val="1200"/>
              </a:spcBef>
              <a:spcAft>
                <a:spcPts val="0"/>
              </a:spcAft>
              <a:buClr>
                <a:srgbClr val="2C00B9"/>
              </a:buClr>
              <a:buSzPts val="1800"/>
              <a:buFont typeface="Poppins"/>
              <a:buChar char="●"/>
            </a:pPr>
            <a:r>
              <a:rPr lang="nl">
                <a:solidFill>
                  <a:srgbClr val="2C00B9"/>
                </a:solidFill>
                <a:latin typeface="Poppins"/>
                <a:ea typeface="Poppins"/>
                <a:cs typeface="Poppins"/>
                <a:sym typeface="Poppins"/>
              </a:rPr>
              <a:t>Wie geeft de boodschap?</a:t>
            </a:r>
            <a:endParaRPr>
              <a:solidFill>
                <a:srgbClr val="2C00B9"/>
              </a:solidFill>
              <a:latin typeface="Poppins"/>
              <a:ea typeface="Poppins"/>
              <a:cs typeface="Poppins"/>
              <a:sym typeface="Poppins"/>
            </a:endParaRPr>
          </a:p>
          <a:p>
            <a:pPr indent="-342900" lvl="0" marL="457200" rtl="0" algn="l">
              <a:spcBef>
                <a:spcPts val="0"/>
              </a:spcBef>
              <a:spcAft>
                <a:spcPts val="0"/>
              </a:spcAft>
              <a:buClr>
                <a:srgbClr val="2C00B9"/>
              </a:buClr>
              <a:buSzPts val="1800"/>
              <a:buFont typeface="Poppins"/>
              <a:buChar char="●"/>
            </a:pPr>
            <a:r>
              <a:rPr lang="nl">
                <a:solidFill>
                  <a:srgbClr val="2C00B9"/>
                </a:solidFill>
                <a:latin typeface="Poppins"/>
                <a:ea typeface="Poppins"/>
                <a:cs typeface="Poppins"/>
                <a:sym typeface="Poppins"/>
              </a:rPr>
              <a:t>Hoe wordt de boodschap gebracht?</a:t>
            </a:r>
            <a:endParaRPr>
              <a:latin typeface="Poppins"/>
              <a:ea typeface="Poppins"/>
              <a:cs typeface="Poppins"/>
              <a:sym typeface="Poppins"/>
            </a:endParaRPr>
          </a:p>
        </p:txBody>
      </p:sp>
      <p:pic>
        <p:nvPicPr>
          <p:cNvPr id="259" name="Google Shape;259;p41" title="MW_Theorie button.png"/>
          <p:cNvPicPr preferRelativeResize="0"/>
          <p:nvPr/>
        </p:nvPicPr>
        <p:blipFill>
          <a:blip r:embed="rId4">
            <a:alphaModFix/>
          </a:blip>
          <a:stretch>
            <a:fillRect/>
          </a:stretch>
        </p:blipFill>
        <p:spPr>
          <a:xfrm>
            <a:off x="698943" y="863916"/>
            <a:ext cx="817900" cy="293100"/>
          </a:xfrm>
          <a:prstGeom prst="rect">
            <a:avLst/>
          </a:prstGeom>
          <a:noFill/>
          <a:ln>
            <a:noFill/>
          </a:ln>
        </p:spPr>
      </p:pic>
      <p:sp>
        <p:nvSpPr>
          <p:cNvPr id="260" name="Google Shape;260;p41"/>
          <p:cNvSpPr txBox="1"/>
          <p:nvPr>
            <p:ph idx="1" type="body"/>
          </p:nvPr>
        </p:nvSpPr>
        <p:spPr>
          <a:xfrm>
            <a:off x="779844" y="841091"/>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Theorie</a:t>
            </a:r>
            <a:endParaRPr sz="10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618828" y="664484"/>
            <a:ext cx="8520600" cy="9648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nl" sz="4500">
                <a:solidFill>
                  <a:srgbClr val="2C00B9"/>
                </a:solidFill>
                <a:latin typeface="Poppins ExtraBold"/>
                <a:ea typeface="Poppins ExtraBold"/>
                <a:cs typeface="Poppins ExtraBold"/>
                <a:sym typeface="Poppins ExtraBold"/>
              </a:rPr>
              <a:t>Gedragsbeïnvloeding</a:t>
            </a:r>
            <a:endParaRPr sz="4500">
              <a:latin typeface="Poppins ExtraBold"/>
              <a:ea typeface="Poppins ExtraBold"/>
              <a:cs typeface="Poppins ExtraBold"/>
              <a:sym typeface="Poppins ExtraBold"/>
            </a:endParaRPr>
          </a:p>
        </p:txBody>
      </p:sp>
      <p:sp>
        <p:nvSpPr>
          <p:cNvPr id="69" name="Google Shape;69;p15"/>
          <p:cNvSpPr txBox="1"/>
          <p:nvPr>
            <p:ph idx="1" type="body"/>
          </p:nvPr>
        </p:nvSpPr>
        <p:spPr>
          <a:xfrm>
            <a:off x="647458" y="1638693"/>
            <a:ext cx="3385500" cy="65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nl">
                <a:solidFill>
                  <a:srgbClr val="2C00B9"/>
                </a:solidFill>
                <a:latin typeface="Poppins"/>
                <a:ea typeface="Poppins"/>
                <a:cs typeface="Poppins"/>
                <a:sym typeface="Poppins"/>
              </a:rPr>
              <a:t>Wat beïnvloedt gedrag? </a:t>
            </a:r>
            <a:endParaRPr b="1">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42"/>
          <p:cNvSpPr txBox="1"/>
          <p:nvPr>
            <p:ph type="title"/>
          </p:nvPr>
        </p:nvSpPr>
        <p:spPr>
          <a:xfrm>
            <a:off x="625728" y="699708"/>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Wie geeft de boodschap?</a:t>
            </a:r>
            <a:endParaRPr b="1" sz="2500">
              <a:latin typeface="Poppins"/>
              <a:ea typeface="Poppins"/>
              <a:cs typeface="Poppins"/>
              <a:sym typeface="Poppins"/>
            </a:endParaRPr>
          </a:p>
        </p:txBody>
      </p:sp>
      <p:sp>
        <p:nvSpPr>
          <p:cNvPr id="266" name="Google Shape;266;p42"/>
          <p:cNvSpPr txBox="1"/>
          <p:nvPr/>
        </p:nvSpPr>
        <p:spPr>
          <a:xfrm>
            <a:off x="630194" y="2582775"/>
            <a:ext cx="1721100" cy="32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900">
                <a:solidFill>
                  <a:srgbClr val="3B1FC7"/>
                </a:solidFill>
                <a:latin typeface="Poppins"/>
                <a:ea typeface="Poppins"/>
                <a:cs typeface="Poppins"/>
                <a:sym typeface="Poppins"/>
              </a:rPr>
              <a:t>Een bekend persoon</a:t>
            </a:r>
            <a:endParaRPr sz="900">
              <a:solidFill>
                <a:srgbClr val="3B1FC7"/>
              </a:solidFill>
              <a:latin typeface="Poppins"/>
              <a:ea typeface="Poppins"/>
              <a:cs typeface="Poppins"/>
              <a:sym typeface="Poppins"/>
            </a:endParaRPr>
          </a:p>
        </p:txBody>
      </p:sp>
      <p:sp>
        <p:nvSpPr>
          <p:cNvPr id="267" name="Google Shape;267;p42"/>
          <p:cNvSpPr txBox="1"/>
          <p:nvPr/>
        </p:nvSpPr>
        <p:spPr>
          <a:xfrm>
            <a:off x="2669144" y="2582775"/>
            <a:ext cx="1721100" cy="32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900">
                <a:solidFill>
                  <a:srgbClr val="3B1FC7"/>
                </a:solidFill>
                <a:latin typeface="Poppins"/>
                <a:ea typeface="Poppins"/>
                <a:cs typeface="Poppins"/>
                <a:sym typeface="Poppins"/>
              </a:rPr>
              <a:t>Een populair iemand</a:t>
            </a:r>
            <a:endParaRPr sz="900">
              <a:solidFill>
                <a:srgbClr val="3B1FC7"/>
              </a:solidFill>
              <a:latin typeface="Poppins"/>
              <a:ea typeface="Poppins"/>
              <a:cs typeface="Poppins"/>
              <a:sym typeface="Poppins"/>
            </a:endParaRPr>
          </a:p>
        </p:txBody>
      </p:sp>
      <p:sp>
        <p:nvSpPr>
          <p:cNvPr id="268" name="Google Shape;268;p42"/>
          <p:cNvSpPr txBox="1"/>
          <p:nvPr/>
        </p:nvSpPr>
        <p:spPr>
          <a:xfrm>
            <a:off x="4600275" y="2582775"/>
            <a:ext cx="1721100" cy="433500"/>
          </a:xfrm>
          <a:prstGeom prst="rect">
            <a:avLst/>
          </a:prstGeom>
          <a:noFill/>
          <a:ln>
            <a:noFill/>
          </a:ln>
        </p:spPr>
        <p:txBody>
          <a:bodyPr anchorCtr="0" anchor="t" bIns="91425" lIns="91425" spcFirstLastPara="1" rIns="91425" wrap="square" tIns="91425">
            <a:noAutofit/>
          </a:bodyPr>
          <a:lstStyle/>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Een jong en </a:t>
            </a:r>
            <a:endParaRPr sz="900">
              <a:solidFill>
                <a:srgbClr val="3B1FC7"/>
              </a:solidFill>
              <a:latin typeface="Poppins"/>
              <a:ea typeface="Poppins"/>
              <a:cs typeface="Poppins"/>
              <a:sym typeface="Poppins"/>
            </a:endParaRPr>
          </a:p>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aantrekkelijk iemand</a:t>
            </a:r>
            <a:endParaRPr sz="900">
              <a:solidFill>
                <a:srgbClr val="3B1FC7"/>
              </a:solidFill>
              <a:latin typeface="Poppins"/>
              <a:ea typeface="Poppins"/>
              <a:cs typeface="Poppins"/>
              <a:sym typeface="Poppins"/>
            </a:endParaRPr>
          </a:p>
        </p:txBody>
      </p:sp>
      <p:sp>
        <p:nvSpPr>
          <p:cNvPr id="269" name="Google Shape;269;p42"/>
          <p:cNvSpPr txBox="1"/>
          <p:nvPr/>
        </p:nvSpPr>
        <p:spPr>
          <a:xfrm>
            <a:off x="6743270" y="2582775"/>
            <a:ext cx="1721100" cy="4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900">
                <a:solidFill>
                  <a:srgbClr val="3B1FC7"/>
                </a:solidFill>
                <a:latin typeface="Poppins"/>
                <a:ea typeface="Poppins"/>
                <a:cs typeface="Poppins"/>
                <a:sym typeface="Poppins"/>
              </a:rPr>
              <a:t>Een cartoon, figuur </a:t>
            </a:r>
            <a:endParaRPr sz="900">
              <a:solidFill>
                <a:srgbClr val="3B1FC7"/>
              </a:solidFill>
              <a:latin typeface="Poppins"/>
              <a:ea typeface="Poppins"/>
              <a:cs typeface="Poppins"/>
              <a:sym typeface="Poppins"/>
            </a:endParaRPr>
          </a:p>
          <a:p>
            <a:pPr indent="0" lvl="0" marL="0" rtl="0" algn="l">
              <a:lnSpc>
                <a:spcPct val="115000"/>
              </a:lnSpc>
              <a:spcBef>
                <a:spcPts val="0"/>
              </a:spcBef>
              <a:spcAft>
                <a:spcPts val="0"/>
              </a:spcAft>
              <a:buNone/>
            </a:pPr>
            <a:r>
              <a:rPr lang="nl" sz="900">
                <a:solidFill>
                  <a:srgbClr val="3B1FC7"/>
                </a:solidFill>
                <a:latin typeface="Poppins"/>
                <a:ea typeface="Poppins"/>
                <a:cs typeface="Poppins"/>
                <a:sym typeface="Poppins"/>
              </a:rPr>
              <a:t>of dier</a:t>
            </a:r>
            <a:endParaRPr sz="900">
              <a:solidFill>
                <a:srgbClr val="3B1FC7"/>
              </a:solidFill>
              <a:latin typeface="Poppins"/>
              <a:ea typeface="Poppins"/>
              <a:cs typeface="Poppins"/>
              <a:sym typeface="Poppins"/>
            </a:endParaRPr>
          </a:p>
        </p:txBody>
      </p:sp>
      <p:sp>
        <p:nvSpPr>
          <p:cNvPr id="270" name="Google Shape;270;p42"/>
          <p:cNvSpPr txBox="1"/>
          <p:nvPr/>
        </p:nvSpPr>
        <p:spPr>
          <a:xfrm>
            <a:off x="628923" y="4832698"/>
            <a:ext cx="43152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Ketnet, foto door Thomas Geuens, 2024.  © Alberto Pizzoli / AFP via Getty Images.  © Juul.  © Sex Education.  © Telenet.  © Camel</a:t>
            </a:r>
            <a:endParaRPr sz="450">
              <a:solidFill>
                <a:srgbClr val="2B00B9"/>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43"/>
          <p:cNvSpPr txBox="1"/>
          <p:nvPr>
            <p:ph type="title"/>
          </p:nvPr>
        </p:nvSpPr>
        <p:spPr>
          <a:xfrm>
            <a:off x="625728" y="1289929"/>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Hoe wordt de boodschap gebracht? </a:t>
            </a:r>
            <a:endParaRPr b="1" sz="2500">
              <a:solidFill>
                <a:srgbClr val="2C00B9"/>
              </a:solidFill>
              <a:latin typeface="Poppins"/>
              <a:ea typeface="Poppins"/>
              <a:cs typeface="Poppins"/>
              <a:sym typeface="Poppins"/>
            </a:endParaRPr>
          </a:p>
        </p:txBody>
      </p:sp>
      <p:sp>
        <p:nvSpPr>
          <p:cNvPr id="276" name="Google Shape;276;p43"/>
          <p:cNvSpPr txBox="1"/>
          <p:nvPr>
            <p:ph idx="1" type="body"/>
          </p:nvPr>
        </p:nvSpPr>
        <p:spPr>
          <a:xfrm>
            <a:off x="531650" y="1995525"/>
            <a:ext cx="6297000" cy="2672700"/>
          </a:xfrm>
          <a:prstGeom prst="rect">
            <a:avLst/>
          </a:prstGeom>
        </p:spPr>
        <p:txBody>
          <a:bodyPr anchorCtr="0" anchor="t" bIns="91425" lIns="91425" spcFirstLastPara="1" rIns="91425" wrap="square" tIns="91425">
            <a:normAutofit/>
          </a:bodyPr>
          <a:lstStyle/>
          <a:p>
            <a:pPr indent="-342900" lvl="0" marL="457200" rtl="0" algn="l">
              <a:spcBef>
                <a:spcPts val="1200"/>
              </a:spcBef>
              <a:spcAft>
                <a:spcPts val="0"/>
              </a:spcAft>
              <a:buClr>
                <a:srgbClr val="2C00B9"/>
              </a:buClr>
              <a:buSzPts val="1800"/>
              <a:buFont typeface="Poppins"/>
              <a:buChar char="●"/>
            </a:pPr>
            <a:r>
              <a:rPr lang="nl">
                <a:solidFill>
                  <a:srgbClr val="2C00B9"/>
                </a:solidFill>
                <a:latin typeface="Poppins"/>
                <a:ea typeface="Poppins"/>
                <a:cs typeface="Poppins"/>
                <a:sym typeface="Poppins"/>
              </a:rPr>
              <a:t>Inspelen op emoties</a:t>
            </a:r>
            <a:endParaRPr>
              <a:solidFill>
                <a:srgbClr val="2C00B9"/>
              </a:solidFill>
              <a:latin typeface="Poppins"/>
              <a:ea typeface="Poppins"/>
              <a:cs typeface="Poppins"/>
              <a:sym typeface="Poppins"/>
            </a:endParaRPr>
          </a:p>
          <a:p>
            <a:pPr indent="-342900" lvl="0" marL="457200" rtl="0" algn="l">
              <a:spcBef>
                <a:spcPts val="0"/>
              </a:spcBef>
              <a:spcAft>
                <a:spcPts val="0"/>
              </a:spcAft>
              <a:buClr>
                <a:srgbClr val="2C00B9"/>
              </a:buClr>
              <a:buSzPts val="1800"/>
              <a:buFont typeface="Poppins"/>
              <a:buChar char="●"/>
            </a:pPr>
            <a:r>
              <a:rPr lang="nl">
                <a:solidFill>
                  <a:srgbClr val="2C00B9"/>
                </a:solidFill>
                <a:latin typeface="Poppins"/>
                <a:ea typeface="Poppins"/>
                <a:cs typeface="Poppins"/>
                <a:sym typeface="Poppins"/>
              </a:rPr>
              <a:t>Iets anders voorstellen dan het in werkelijkheid is</a:t>
            </a:r>
            <a:endParaRPr>
              <a:solidFill>
                <a:srgbClr val="2C00B9"/>
              </a:solidFill>
              <a:latin typeface="Poppins"/>
              <a:ea typeface="Poppins"/>
              <a:cs typeface="Poppins"/>
              <a:sym typeface="Poppins"/>
            </a:endParaRPr>
          </a:p>
          <a:p>
            <a:pPr indent="-342900" lvl="0" marL="457200" rtl="0" algn="l">
              <a:spcBef>
                <a:spcPts val="0"/>
              </a:spcBef>
              <a:spcAft>
                <a:spcPts val="0"/>
              </a:spcAft>
              <a:buClr>
                <a:srgbClr val="2C00B9"/>
              </a:buClr>
              <a:buSzPts val="1800"/>
              <a:buFont typeface="Poppins"/>
              <a:buChar char="●"/>
            </a:pPr>
            <a:r>
              <a:rPr lang="nl">
                <a:solidFill>
                  <a:srgbClr val="2C00B9"/>
                </a:solidFill>
                <a:latin typeface="Poppins"/>
                <a:ea typeface="Poppins"/>
                <a:cs typeface="Poppins"/>
                <a:sym typeface="Poppins"/>
              </a:rPr>
              <a:t>Iets te eenvoudig voorstellen</a:t>
            </a:r>
            <a:endParaRPr>
              <a:solidFill>
                <a:srgbClr val="2C00B9"/>
              </a:solidFill>
              <a:latin typeface="Poppins"/>
              <a:ea typeface="Poppins"/>
              <a:cs typeface="Poppins"/>
              <a:sym typeface="Poppins"/>
            </a:endParaRPr>
          </a:p>
          <a:p>
            <a:pPr indent="-342900" lvl="0" marL="457200" rtl="0" algn="l">
              <a:spcBef>
                <a:spcPts val="0"/>
              </a:spcBef>
              <a:spcAft>
                <a:spcPts val="0"/>
              </a:spcAft>
              <a:buClr>
                <a:srgbClr val="2C00B9"/>
              </a:buClr>
              <a:buSzPts val="1800"/>
              <a:buFont typeface="Poppins"/>
              <a:buChar char="●"/>
            </a:pPr>
            <a:r>
              <a:rPr lang="nl">
                <a:solidFill>
                  <a:srgbClr val="2C00B9"/>
                </a:solidFill>
                <a:latin typeface="Poppins"/>
                <a:ea typeface="Poppins"/>
                <a:cs typeface="Poppins"/>
                <a:sym typeface="Poppins"/>
              </a:rPr>
              <a:t>Inspelen op wat je nodig hebt of wilt horen</a:t>
            </a:r>
            <a:endParaRPr>
              <a:solidFill>
                <a:srgbClr val="2C00B9"/>
              </a:solidFill>
              <a:latin typeface="Poppins"/>
              <a:ea typeface="Poppins"/>
              <a:cs typeface="Poppins"/>
              <a:sym typeface="Poppins"/>
            </a:endParaRPr>
          </a:p>
          <a:p>
            <a:pPr indent="-342900" lvl="0" marL="457200" rtl="0" algn="l">
              <a:spcBef>
                <a:spcPts val="0"/>
              </a:spcBef>
              <a:spcAft>
                <a:spcPts val="0"/>
              </a:spcAft>
              <a:buClr>
                <a:srgbClr val="2C00B9"/>
              </a:buClr>
              <a:buSzPts val="1800"/>
              <a:buFont typeface="Poppins"/>
              <a:buChar char="●"/>
            </a:pPr>
            <a:r>
              <a:rPr lang="nl">
                <a:solidFill>
                  <a:srgbClr val="2C00B9"/>
                </a:solidFill>
                <a:latin typeface="Poppins"/>
                <a:ea typeface="Poppins"/>
                <a:cs typeface="Poppins"/>
                <a:sym typeface="Poppins"/>
              </a:rPr>
              <a:t>Herhaling</a:t>
            </a:r>
            <a:endParaRPr>
              <a:solidFill>
                <a:srgbClr val="2C00B9"/>
              </a:solidFill>
              <a:latin typeface="Poppins"/>
              <a:ea typeface="Poppins"/>
              <a:cs typeface="Poppins"/>
              <a:sym typeface="Poppins"/>
            </a:endParaRPr>
          </a:p>
        </p:txBody>
      </p:sp>
      <p:pic>
        <p:nvPicPr>
          <p:cNvPr id="277" name="Google Shape;277;p43" title="MW_Theorie button.png"/>
          <p:cNvPicPr preferRelativeResize="0"/>
          <p:nvPr/>
        </p:nvPicPr>
        <p:blipFill>
          <a:blip r:embed="rId4">
            <a:alphaModFix/>
          </a:blip>
          <a:stretch>
            <a:fillRect/>
          </a:stretch>
        </p:blipFill>
        <p:spPr>
          <a:xfrm>
            <a:off x="698943" y="863916"/>
            <a:ext cx="817900" cy="293100"/>
          </a:xfrm>
          <a:prstGeom prst="rect">
            <a:avLst/>
          </a:prstGeom>
          <a:noFill/>
          <a:ln>
            <a:noFill/>
          </a:ln>
        </p:spPr>
      </p:pic>
      <p:sp>
        <p:nvSpPr>
          <p:cNvPr id="278" name="Google Shape;278;p43"/>
          <p:cNvSpPr txBox="1"/>
          <p:nvPr>
            <p:ph idx="1" type="body"/>
          </p:nvPr>
        </p:nvSpPr>
        <p:spPr>
          <a:xfrm>
            <a:off x="779844" y="841091"/>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Theorie</a:t>
            </a:r>
            <a:endParaRPr sz="1000">
              <a:solidFill>
                <a:schemeClr val="lt1"/>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sp>
        <p:nvSpPr>
          <p:cNvPr id="283" name="Google Shape;283;p44"/>
          <p:cNvSpPr txBox="1"/>
          <p:nvPr>
            <p:ph type="title"/>
          </p:nvPr>
        </p:nvSpPr>
        <p:spPr>
          <a:xfrm>
            <a:off x="611542" y="696379"/>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Inspelen op emoties</a:t>
            </a:r>
            <a:endParaRPr b="1" sz="2500">
              <a:latin typeface="Poppins"/>
              <a:ea typeface="Poppins"/>
              <a:cs typeface="Poppins"/>
              <a:sym typeface="Poppins"/>
            </a:endParaRPr>
          </a:p>
        </p:txBody>
      </p:sp>
      <p:sp>
        <p:nvSpPr>
          <p:cNvPr id="284" name="Google Shape;284;p44"/>
          <p:cNvSpPr txBox="1"/>
          <p:nvPr/>
        </p:nvSpPr>
        <p:spPr>
          <a:xfrm>
            <a:off x="517543" y="2277975"/>
            <a:ext cx="2436300" cy="540000"/>
          </a:xfrm>
          <a:prstGeom prst="rect">
            <a:avLst/>
          </a:prstGeom>
          <a:noFill/>
          <a:ln>
            <a:noFill/>
          </a:ln>
        </p:spPr>
        <p:txBody>
          <a:bodyPr anchorCtr="0" anchor="t" bIns="91425" lIns="91425" spcFirstLastPara="1" rIns="91425" wrap="square" tIns="91425">
            <a:noAutofit/>
          </a:bodyPr>
          <a:lstStyle/>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De boodschap maakt je boos, </a:t>
            </a:r>
            <a:br>
              <a:rPr lang="nl" sz="900">
                <a:solidFill>
                  <a:srgbClr val="3B1FC7"/>
                </a:solidFill>
                <a:latin typeface="Poppins"/>
                <a:ea typeface="Poppins"/>
                <a:cs typeface="Poppins"/>
                <a:sym typeface="Poppins"/>
              </a:rPr>
            </a:br>
            <a:r>
              <a:rPr lang="nl" sz="900">
                <a:solidFill>
                  <a:srgbClr val="3B1FC7"/>
                </a:solidFill>
                <a:latin typeface="Poppins"/>
                <a:ea typeface="Poppins"/>
                <a:cs typeface="Poppins"/>
                <a:sym typeface="Poppins"/>
              </a:rPr>
              <a:t>bang of verdrietig</a:t>
            </a:r>
            <a:endParaRPr sz="900">
              <a:solidFill>
                <a:srgbClr val="3B1FC7"/>
              </a:solidFill>
              <a:latin typeface="Poppins"/>
              <a:ea typeface="Poppins"/>
              <a:cs typeface="Poppins"/>
              <a:sym typeface="Poppins"/>
            </a:endParaRPr>
          </a:p>
        </p:txBody>
      </p:sp>
      <p:sp>
        <p:nvSpPr>
          <p:cNvPr id="285" name="Google Shape;285;p44"/>
          <p:cNvSpPr txBox="1"/>
          <p:nvPr/>
        </p:nvSpPr>
        <p:spPr>
          <a:xfrm>
            <a:off x="3169968" y="2277975"/>
            <a:ext cx="2436300" cy="540000"/>
          </a:xfrm>
          <a:prstGeom prst="rect">
            <a:avLst/>
          </a:prstGeom>
          <a:noFill/>
          <a:ln>
            <a:noFill/>
          </a:ln>
        </p:spPr>
        <p:txBody>
          <a:bodyPr anchorCtr="0" anchor="t" bIns="91425" lIns="91425" spcFirstLastPara="1" rIns="91425" wrap="square" tIns="91425">
            <a:noAutofit/>
          </a:bodyPr>
          <a:lstStyle/>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De boodschap maakt je</a:t>
            </a:r>
            <a:endParaRPr sz="900">
              <a:solidFill>
                <a:srgbClr val="3B1FC7"/>
              </a:solidFill>
              <a:latin typeface="Poppins"/>
              <a:ea typeface="Poppins"/>
              <a:cs typeface="Poppins"/>
              <a:sym typeface="Poppins"/>
            </a:endParaRPr>
          </a:p>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blij of gelukkig</a:t>
            </a:r>
            <a:endParaRPr sz="900">
              <a:solidFill>
                <a:srgbClr val="3B1FC7"/>
              </a:solidFill>
              <a:latin typeface="Poppins"/>
              <a:ea typeface="Poppins"/>
              <a:cs typeface="Poppins"/>
              <a:sym typeface="Poppins"/>
            </a:endParaRPr>
          </a:p>
        </p:txBody>
      </p:sp>
      <p:sp>
        <p:nvSpPr>
          <p:cNvPr id="286" name="Google Shape;286;p44"/>
          <p:cNvSpPr txBox="1"/>
          <p:nvPr/>
        </p:nvSpPr>
        <p:spPr>
          <a:xfrm>
            <a:off x="5826803" y="2277975"/>
            <a:ext cx="2436300" cy="540000"/>
          </a:xfrm>
          <a:prstGeom prst="rect">
            <a:avLst/>
          </a:prstGeom>
          <a:noFill/>
          <a:ln>
            <a:noFill/>
          </a:ln>
        </p:spPr>
        <p:txBody>
          <a:bodyPr anchorCtr="0" anchor="t" bIns="91425" lIns="91425" spcFirstLastPara="1" rIns="91425" wrap="square" tIns="91425">
            <a:noAutofit/>
          </a:bodyPr>
          <a:lstStyle/>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De boodschap doet </a:t>
            </a:r>
            <a:endParaRPr sz="900">
              <a:solidFill>
                <a:srgbClr val="3B1FC7"/>
              </a:solidFill>
              <a:latin typeface="Poppins"/>
              <a:ea typeface="Poppins"/>
              <a:cs typeface="Poppins"/>
              <a:sym typeface="Poppins"/>
            </a:endParaRPr>
          </a:p>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je lachen</a:t>
            </a:r>
            <a:endParaRPr sz="900">
              <a:solidFill>
                <a:srgbClr val="3B1FC7"/>
              </a:solidFill>
              <a:latin typeface="Poppins"/>
              <a:ea typeface="Poppins"/>
              <a:cs typeface="Poppins"/>
              <a:sym typeface="Poppins"/>
            </a:endParaRPr>
          </a:p>
        </p:txBody>
      </p:sp>
      <p:sp>
        <p:nvSpPr>
          <p:cNvPr id="287" name="Google Shape;287;p44"/>
          <p:cNvSpPr txBox="1"/>
          <p:nvPr/>
        </p:nvSpPr>
        <p:spPr>
          <a:xfrm>
            <a:off x="635006" y="4833200"/>
            <a:ext cx="30000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ANP.  © Coca Cola, 2016.  © VSV</a:t>
            </a:r>
            <a:endParaRPr sz="450">
              <a:solidFill>
                <a:srgbClr val="2B00B9"/>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 name="Shape 291"/>
        <p:cNvGrpSpPr/>
        <p:nvPr/>
      </p:nvGrpSpPr>
      <p:grpSpPr>
        <a:xfrm>
          <a:off x="0" y="0"/>
          <a:ext cx="0" cy="0"/>
          <a:chOff x="0" y="0"/>
          <a:chExt cx="0" cy="0"/>
        </a:xfrm>
      </p:grpSpPr>
      <p:sp>
        <p:nvSpPr>
          <p:cNvPr id="292" name="Google Shape;292;p45"/>
          <p:cNvSpPr txBox="1"/>
          <p:nvPr>
            <p:ph type="title"/>
          </p:nvPr>
        </p:nvSpPr>
        <p:spPr>
          <a:xfrm>
            <a:off x="619000" y="700750"/>
            <a:ext cx="4637400" cy="1056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Iets anders voorstellen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dan het in werkelijkheid is</a:t>
            </a:r>
            <a:endParaRPr b="1" sz="2500">
              <a:latin typeface="Poppins"/>
              <a:ea typeface="Poppins"/>
              <a:cs typeface="Poppins"/>
              <a:sym typeface="Poppins"/>
            </a:endParaRPr>
          </a:p>
        </p:txBody>
      </p:sp>
      <p:sp>
        <p:nvSpPr>
          <p:cNvPr id="293" name="Google Shape;293;p45"/>
          <p:cNvSpPr txBox="1"/>
          <p:nvPr/>
        </p:nvSpPr>
        <p:spPr>
          <a:xfrm>
            <a:off x="633772" y="4833200"/>
            <a:ext cx="30000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rPr>
              <a:t>© Unsplash foto door Jason Briscoe.  © Juul.  © Garnier</a:t>
            </a:r>
            <a:endParaRPr sz="450">
              <a:solidFill>
                <a:srgbClr val="2B00B9"/>
              </a:solidFill>
            </a:endParaRPr>
          </a:p>
        </p:txBody>
      </p:sp>
      <p:sp>
        <p:nvSpPr>
          <p:cNvPr id="294" name="Google Shape;294;p45"/>
          <p:cNvSpPr txBox="1"/>
          <p:nvPr/>
        </p:nvSpPr>
        <p:spPr>
          <a:xfrm>
            <a:off x="633775" y="1670496"/>
            <a:ext cx="3000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900">
                <a:solidFill>
                  <a:srgbClr val="3B1FC7"/>
                </a:solidFill>
                <a:latin typeface="Poppins"/>
                <a:ea typeface="Poppins"/>
                <a:cs typeface="Poppins"/>
                <a:sym typeface="Poppins"/>
              </a:rPr>
              <a:t>Iets of iemand positiever voorstellen</a:t>
            </a:r>
            <a:endParaRPr sz="900">
              <a:solidFill>
                <a:srgbClr val="3B1FC7"/>
              </a:solidFill>
              <a:latin typeface="Poppins"/>
              <a:ea typeface="Poppins"/>
              <a:cs typeface="Poppins"/>
              <a:sym typeface="Poppins"/>
            </a:endParaRPr>
          </a:p>
        </p:txBody>
      </p:sp>
      <p:sp>
        <p:nvSpPr>
          <p:cNvPr id="295" name="Google Shape;295;p45"/>
          <p:cNvSpPr txBox="1"/>
          <p:nvPr/>
        </p:nvSpPr>
        <p:spPr>
          <a:xfrm>
            <a:off x="5933029" y="1670496"/>
            <a:ext cx="3000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900">
                <a:solidFill>
                  <a:srgbClr val="3B1FC7"/>
                </a:solidFill>
                <a:latin typeface="Poppins"/>
                <a:ea typeface="Poppins"/>
                <a:cs typeface="Poppins"/>
                <a:sym typeface="Poppins"/>
              </a:rPr>
              <a:t>Iets of iemand negatiever voorstellen</a:t>
            </a:r>
            <a:endParaRPr sz="900">
              <a:solidFill>
                <a:srgbClr val="3B1FC7"/>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46"/>
          <p:cNvSpPr txBox="1"/>
          <p:nvPr/>
        </p:nvSpPr>
        <p:spPr>
          <a:xfrm>
            <a:off x="626168" y="1680100"/>
            <a:ext cx="3000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900">
                <a:solidFill>
                  <a:srgbClr val="3B1FC7"/>
                </a:solidFill>
                <a:latin typeface="Poppins"/>
                <a:ea typeface="Poppins"/>
                <a:cs typeface="Poppins"/>
                <a:sym typeface="Poppins"/>
              </a:rPr>
              <a:t>Iets te eenvoudig voorstellen</a:t>
            </a:r>
            <a:endParaRPr sz="900">
              <a:solidFill>
                <a:srgbClr val="3B1FC7"/>
              </a:solidFill>
              <a:latin typeface="Poppins"/>
              <a:ea typeface="Poppins"/>
              <a:cs typeface="Poppins"/>
              <a:sym typeface="Poppins"/>
            </a:endParaRPr>
          </a:p>
        </p:txBody>
      </p:sp>
      <p:sp>
        <p:nvSpPr>
          <p:cNvPr id="301" name="Google Shape;301;p46"/>
          <p:cNvSpPr txBox="1"/>
          <p:nvPr/>
        </p:nvSpPr>
        <p:spPr>
          <a:xfrm>
            <a:off x="624925" y="4762492"/>
            <a:ext cx="30000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Pexels foto door Bertelli Fotografia   © Unsplash foto door Vitaliy Rigalovsky</a:t>
            </a:r>
            <a:endParaRPr sz="450">
              <a:solidFill>
                <a:srgbClr val="2B00B9"/>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47"/>
          <p:cNvSpPr txBox="1"/>
          <p:nvPr/>
        </p:nvSpPr>
        <p:spPr>
          <a:xfrm>
            <a:off x="529173" y="1565450"/>
            <a:ext cx="2509200" cy="521100"/>
          </a:xfrm>
          <a:prstGeom prst="rect">
            <a:avLst/>
          </a:prstGeom>
          <a:noFill/>
          <a:ln>
            <a:noFill/>
          </a:ln>
        </p:spPr>
        <p:txBody>
          <a:bodyPr anchorCtr="0" anchor="t" bIns="91425" lIns="91425" spcFirstLastPara="1" rIns="91425" wrap="square" tIns="91425">
            <a:spAutoFit/>
          </a:bodyPr>
          <a:lstStyle/>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Inspelen op wat jij nodig </a:t>
            </a:r>
            <a:endParaRPr sz="900">
              <a:solidFill>
                <a:srgbClr val="3B1FC7"/>
              </a:solidFill>
              <a:latin typeface="Poppins"/>
              <a:ea typeface="Poppins"/>
              <a:cs typeface="Poppins"/>
              <a:sym typeface="Poppins"/>
            </a:endParaRPr>
          </a:p>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hebt</a:t>
            </a:r>
            <a:r>
              <a:rPr lang="nl" sz="1150">
                <a:solidFill>
                  <a:srgbClr val="2C00B9"/>
                </a:solidFill>
                <a:latin typeface="Poppins"/>
                <a:ea typeface="Poppins"/>
                <a:cs typeface="Poppins"/>
                <a:sym typeface="Poppins"/>
              </a:rPr>
              <a:t> </a:t>
            </a:r>
            <a:r>
              <a:rPr lang="nl" sz="900">
                <a:solidFill>
                  <a:srgbClr val="3B1FC7"/>
                </a:solidFill>
                <a:latin typeface="Poppins"/>
                <a:ea typeface="Poppins"/>
                <a:cs typeface="Poppins"/>
                <a:sym typeface="Poppins"/>
              </a:rPr>
              <a:t>of wil horen</a:t>
            </a:r>
            <a:endParaRPr sz="900">
              <a:solidFill>
                <a:srgbClr val="3B1FC7"/>
              </a:solidFill>
              <a:latin typeface="Poppins"/>
              <a:ea typeface="Poppins"/>
              <a:cs typeface="Poppins"/>
              <a:sym typeface="Poppins"/>
            </a:endParaRPr>
          </a:p>
        </p:txBody>
      </p:sp>
      <p:sp>
        <p:nvSpPr>
          <p:cNvPr id="307" name="Google Shape;307;p47"/>
          <p:cNvSpPr txBox="1"/>
          <p:nvPr/>
        </p:nvSpPr>
        <p:spPr>
          <a:xfrm>
            <a:off x="3178205" y="1565450"/>
            <a:ext cx="2509200" cy="323100"/>
          </a:xfrm>
          <a:prstGeom prst="rect">
            <a:avLst/>
          </a:prstGeom>
          <a:noFill/>
          <a:ln>
            <a:noFill/>
          </a:ln>
        </p:spPr>
        <p:txBody>
          <a:bodyPr anchorCtr="0" anchor="t" bIns="91425" lIns="91425" spcFirstLastPara="1" rIns="91425" wrap="square" tIns="91425">
            <a:spAutoFit/>
          </a:bodyPr>
          <a:lstStyle/>
          <a:p>
            <a:pPr indent="0" lvl="0" marL="101600" rtl="0" algn="l">
              <a:lnSpc>
                <a:spcPct val="115000"/>
              </a:lnSpc>
              <a:spcBef>
                <a:spcPts val="0"/>
              </a:spcBef>
              <a:spcAft>
                <a:spcPts val="0"/>
              </a:spcAft>
              <a:buNone/>
            </a:pPr>
            <a:r>
              <a:rPr lang="nl" sz="900">
                <a:solidFill>
                  <a:srgbClr val="3B1FC7"/>
                </a:solidFill>
                <a:latin typeface="Poppins"/>
                <a:ea typeface="Poppins"/>
                <a:cs typeface="Poppins"/>
                <a:sym typeface="Poppins"/>
              </a:rPr>
              <a:t>Herhaling</a:t>
            </a:r>
            <a:endParaRPr sz="900">
              <a:solidFill>
                <a:srgbClr val="3B1FC7"/>
              </a:solidFill>
              <a:latin typeface="Poppins"/>
              <a:ea typeface="Poppins"/>
              <a:cs typeface="Poppins"/>
              <a:sym typeface="Poppins"/>
            </a:endParaRPr>
          </a:p>
        </p:txBody>
      </p:sp>
      <p:sp>
        <p:nvSpPr>
          <p:cNvPr id="308" name="Google Shape;308;p47"/>
          <p:cNvSpPr txBox="1"/>
          <p:nvPr/>
        </p:nvSpPr>
        <p:spPr>
          <a:xfrm>
            <a:off x="631836" y="4815400"/>
            <a:ext cx="30000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Pexels foto door Bertelli Fotografia   © Unsplash foto door Vitaliy Rigalovsky</a:t>
            </a:r>
            <a:endParaRPr sz="450">
              <a:solidFill>
                <a:srgbClr val="2B00B9"/>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 name="Shape 312"/>
        <p:cNvGrpSpPr/>
        <p:nvPr/>
      </p:nvGrpSpPr>
      <p:grpSpPr>
        <a:xfrm>
          <a:off x="0" y="0"/>
          <a:ext cx="0" cy="0"/>
          <a:chOff x="0" y="0"/>
          <a:chExt cx="0" cy="0"/>
        </a:xfrm>
      </p:grpSpPr>
      <p:sp>
        <p:nvSpPr>
          <p:cNvPr id="313" name="Google Shape;313;p48"/>
          <p:cNvSpPr txBox="1"/>
          <p:nvPr>
            <p:ph type="title"/>
          </p:nvPr>
        </p:nvSpPr>
        <p:spPr>
          <a:xfrm>
            <a:off x="624789" y="700776"/>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Overtuigende elementen</a:t>
            </a:r>
            <a:endParaRPr b="1" sz="2500">
              <a:latin typeface="Poppins"/>
              <a:ea typeface="Poppins"/>
              <a:cs typeface="Poppins"/>
              <a:sym typeface="Poppins"/>
            </a:endParaRPr>
          </a:p>
        </p:txBody>
      </p:sp>
      <p:pic>
        <p:nvPicPr>
          <p:cNvPr id="314" name="Google Shape;314;p48" title="MW_Oefening button.png"/>
          <p:cNvPicPr preferRelativeResize="0"/>
          <p:nvPr/>
        </p:nvPicPr>
        <p:blipFill>
          <a:blip r:embed="rId4">
            <a:alphaModFix/>
          </a:blip>
          <a:stretch>
            <a:fillRect/>
          </a:stretch>
        </p:blipFill>
        <p:spPr>
          <a:xfrm>
            <a:off x="720842" y="1468163"/>
            <a:ext cx="934751" cy="293100"/>
          </a:xfrm>
          <a:prstGeom prst="rect">
            <a:avLst/>
          </a:prstGeom>
          <a:noFill/>
          <a:ln>
            <a:noFill/>
          </a:ln>
        </p:spPr>
      </p:pic>
      <p:sp>
        <p:nvSpPr>
          <p:cNvPr id="315" name="Google Shape;315;p48"/>
          <p:cNvSpPr txBox="1"/>
          <p:nvPr>
            <p:ph idx="1" type="body"/>
          </p:nvPr>
        </p:nvSpPr>
        <p:spPr>
          <a:xfrm>
            <a:off x="797809" y="1437613"/>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
        <p:nvSpPr>
          <p:cNvPr id="316" name="Google Shape;316;p48"/>
          <p:cNvSpPr txBox="1"/>
          <p:nvPr/>
        </p:nvSpPr>
        <p:spPr>
          <a:xfrm>
            <a:off x="634981" y="4833200"/>
            <a:ext cx="30000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Unsplash foto door Heleno Kaizer.  © Unsplash foto door Mihai Moisa</a:t>
            </a:r>
            <a:endParaRPr sz="450">
              <a:solidFill>
                <a:srgbClr val="2B00B9"/>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0" name="Shape 320"/>
        <p:cNvGrpSpPr/>
        <p:nvPr/>
      </p:nvGrpSpPr>
      <p:grpSpPr>
        <a:xfrm>
          <a:off x="0" y="0"/>
          <a:ext cx="0" cy="0"/>
          <a:chOff x="0" y="0"/>
          <a:chExt cx="0" cy="0"/>
        </a:xfrm>
      </p:grpSpPr>
      <p:sp>
        <p:nvSpPr>
          <p:cNvPr id="321" name="Google Shape;321;p49"/>
          <p:cNvSpPr txBox="1"/>
          <p:nvPr>
            <p:ph type="title"/>
          </p:nvPr>
        </p:nvSpPr>
        <p:spPr>
          <a:xfrm>
            <a:off x="615973" y="695148"/>
            <a:ext cx="6646200" cy="105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Ben jij al eens beïnvloed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geweest door overtuigingstechnieken?</a:t>
            </a:r>
            <a:endParaRPr b="1" sz="2500">
              <a:latin typeface="Poppins"/>
              <a:ea typeface="Poppins"/>
              <a:cs typeface="Poppins"/>
              <a:sym typeface="Poppins"/>
            </a:endParaRPr>
          </a:p>
        </p:txBody>
      </p:sp>
      <p:pic>
        <p:nvPicPr>
          <p:cNvPr id="322" name="Google Shape;322;p49" title="MW_Gedachtenwolke.png"/>
          <p:cNvPicPr preferRelativeResize="0"/>
          <p:nvPr/>
        </p:nvPicPr>
        <p:blipFill>
          <a:blip r:embed="rId4">
            <a:alphaModFix/>
          </a:blip>
          <a:stretch>
            <a:fillRect/>
          </a:stretch>
        </p:blipFill>
        <p:spPr>
          <a:xfrm>
            <a:off x="6728465" y="3459385"/>
            <a:ext cx="1750350" cy="1400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50"/>
          <p:cNvSpPr txBox="1"/>
          <p:nvPr>
            <p:ph type="title"/>
          </p:nvPr>
        </p:nvSpPr>
        <p:spPr>
          <a:xfrm>
            <a:off x="610915" y="637811"/>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nl" sz="4500">
                <a:solidFill>
                  <a:srgbClr val="2C00B9"/>
                </a:solidFill>
                <a:latin typeface="Poppins"/>
                <a:ea typeface="Poppins"/>
                <a:cs typeface="Poppins"/>
                <a:sym typeface="Poppins"/>
              </a:rPr>
              <a:t>Gezondheidscampagnes</a:t>
            </a:r>
            <a:endParaRPr b="1" sz="4500">
              <a:latin typeface="Poppins"/>
              <a:ea typeface="Poppins"/>
              <a:cs typeface="Poppins"/>
              <a:sym typeface="Poppi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1" name="Shape 331"/>
        <p:cNvGrpSpPr/>
        <p:nvPr/>
      </p:nvGrpSpPr>
      <p:grpSpPr>
        <a:xfrm>
          <a:off x="0" y="0"/>
          <a:ext cx="0" cy="0"/>
          <a:chOff x="0" y="0"/>
          <a:chExt cx="0" cy="0"/>
        </a:xfrm>
      </p:grpSpPr>
      <p:sp>
        <p:nvSpPr>
          <p:cNvPr id="332" name="Google Shape;332;p51"/>
          <p:cNvSpPr txBox="1"/>
          <p:nvPr>
            <p:ph type="title"/>
          </p:nvPr>
        </p:nvSpPr>
        <p:spPr>
          <a:xfrm>
            <a:off x="620393" y="700800"/>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Zo werken gezondheidscampagnes</a:t>
            </a:r>
            <a:endParaRPr b="1" sz="2500">
              <a:latin typeface="Poppins"/>
              <a:ea typeface="Poppins"/>
              <a:cs typeface="Poppins"/>
              <a:sym typeface="Poppins"/>
            </a:endParaRPr>
          </a:p>
        </p:txBody>
      </p:sp>
      <p:sp>
        <p:nvSpPr>
          <p:cNvPr id="333" name="Google Shape;333;p51"/>
          <p:cNvSpPr txBox="1"/>
          <p:nvPr>
            <p:ph idx="1" type="body"/>
          </p:nvPr>
        </p:nvSpPr>
        <p:spPr>
          <a:xfrm>
            <a:off x="623000" y="1669775"/>
            <a:ext cx="2520300" cy="448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nl">
                <a:solidFill>
                  <a:srgbClr val="2C00B9"/>
                </a:solidFill>
                <a:latin typeface="Poppins"/>
                <a:ea typeface="Poppins"/>
                <a:cs typeface="Poppins"/>
                <a:sym typeface="Poppins"/>
              </a:rPr>
              <a:t>Stelling 1</a:t>
            </a:r>
            <a:endParaRPr b="1">
              <a:latin typeface="Poppins"/>
              <a:ea typeface="Poppins"/>
              <a:cs typeface="Poppins"/>
              <a:sym typeface="Poppins"/>
            </a:endParaRPr>
          </a:p>
        </p:txBody>
      </p:sp>
      <p:pic>
        <p:nvPicPr>
          <p:cNvPr id="334" name="Google Shape;334;p51" title="MW_Oefening button.png"/>
          <p:cNvPicPr preferRelativeResize="0"/>
          <p:nvPr/>
        </p:nvPicPr>
        <p:blipFill>
          <a:blip r:embed="rId4">
            <a:alphaModFix/>
          </a:blip>
          <a:stretch>
            <a:fillRect/>
          </a:stretch>
        </p:blipFill>
        <p:spPr>
          <a:xfrm>
            <a:off x="720842" y="1304038"/>
            <a:ext cx="934751" cy="293100"/>
          </a:xfrm>
          <a:prstGeom prst="rect">
            <a:avLst/>
          </a:prstGeom>
          <a:noFill/>
          <a:ln>
            <a:noFill/>
          </a:ln>
        </p:spPr>
      </p:pic>
      <p:sp>
        <p:nvSpPr>
          <p:cNvPr id="335" name="Google Shape;335;p51"/>
          <p:cNvSpPr txBox="1"/>
          <p:nvPr>
            <p:ph idx="1" type="body"/>
          </p:nvPr>
        </p:nvSpPr>
        <p:spPr>
          <a:xfrm>
            <a:off x="797809" y="1273488"/>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
        <p:nvSpPr>
          <p:cNvPr id="336" name="Google Shape;336;p51"/>
          <p:cNvSpPr txBox="1"/>
          <p:nvPr>
            <p:ph idx="1" type="body"/>
          </p:nvPr>
        </p:nvSpPr>
        <p:spPr>
          <a:xfrm>
            <a:off x="623000" y="2256275"/>
            <a:ext cx="4897200" cy="1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2C00B9"/>
                </a:solidFill>
                <a:latin typeface="Poppins"/>
                <a:ea typeface="Poppins"/>
                <a:cs typeface="Poppins"/>
                <a:sym typeface="Poppins"/>
              </a:rPr>
              <a:t>“Ik maak mijn eigen keuzes</a:t>
            </a:r>
            <a:br>
              <a:rPr lang="nl">
                <a:solidFill>
                  <a:srgbClr val="2C00B9"/>
                </a:solidFill>
                <a:latin typeface="Poppins"/>
                <a:ea typeface="Poppins"/>
                <a:cs typeface="Poppins"/>
                <a:sym typeface="Poppins"/>
              </a:rPr>
            </a:br>
            <a:r>
              <a:rPr lang="nl">
                <a:solidFill>
                  <a:srgbClr val="2C00B9"/>
                </a:solidFill>
                <a:latin typeface="Poppins"/>
                <a:ea typeface="Poppins"/>
                <a:cs typeface="Poppins"/>
                <a:sym typeface="Poppins"/>
              </a:rPr>
              <a:t> zonder dat iemand mij beïnvloedt.”</a:t>
            </a:r>
            <a:endParaRPr>
              <a:solidFill>
                <a:srgbClr val="2C00B9"/>
              </a:solidFill>
              <a:latin typeface="Poppins"/>
              <a:ea typeface="Poppins"/>
              <a:cs typeface="Poppins"/>
              <a:sym typeface="Poppins"/>
            </a:endParaRPr>
          </a:p>
        </p:txBody>
      </p:sp>
      <p:pic>
        <p:nvPicPr>
          <p:cNvPr id="337" name="Google Shape;337;p51" title="MW_tekstballon.png"/>
          <p:cNvPicPr preferRelativeResize="0"/>
          <p:nvPr/>
        </p:nvPicPr>
        <p:blipFill>
          <a:blip r:embed="rId5">
            <a:alphaModFix/>
          </a:blip>
          <a:stretch>
            <a:fillRect/>
          </a:stretch>
        </p:blipFill>
        <p:spPr>
          <a:xfrm>
            <a:off x="6806675" y="3416200"/>
            <a:ext cx="1617325" cy="1293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621646" y="725449"/>
            <a:ext cx="6828900" cy="1110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SzPts val="990"/>
              <a:buNone/>
            </a:pPr>
            <a:r>
              <a:rPr b="1" lang="nl" sz="2500">
                <a:solidFill>
                  <a:srgbClr val="2C00B9"/>
                </a:solidFill>
                <a:latin typeface="Poppins"/>
                <a:ea typeface="Poppins"/>
                <a:cs typeface="Poppins"/>
                <a:sym typeface="Poppins"/>
              </a:rPr>
              <a:t>Hoeveel procent van de jongeren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heeft nog nooit gerookt?</a:t>
            </a:r>
            <a:endParaRPr b="1" sz="2500">
              <a:latin typeface="Poppins"/>
              <a:ea typeface="Poppins"/>
              <a:cs typeface="Poppins"/>
              <a:sym typeface="Poppins"/>
            </a:endParaRPr>
          </a:p>
        </p:txBody>
      </p:sp>
      <p:pic>
        <p:nvPicPr>
          <p:cNvPr id="75" name="Google Shape;75;p16" title="MW_Oefening button.png"/>
          <p:cNvPicPr preferRelativeResize="0"/>
          <p:nvPr/>
        </p:nvPicPr>
        <p:blipFill>
          <a:blip r:embed="rId4">
            <a:alphaModFix/>
          </a:blip>
          <a:stretch>
            <a:fillRect/>
          </a:stretch>
        </p:blipFill>
        <p:spPr>
          <a:xfrm>
            <a:off x="725261" y="1866900"/>
            <a:ext cx="934751" cy="293100"/>
          </a:xfrm>
          <a:prstGeom prst="rect">
            <a:avLst/>
          </a:prstGeom>
          <a:noFill/>
          <a:ln>
            <a:noFill/>
          </a:ln>
        </p:spPr>
      </p:pic>
      <p:sp>
        <p:nvSpPr>
          <p:cNvPr id="76" name="Google Shape;76;p16"/>
          <p:cNvSpPr txBox="1"/>
          <p:nvPr>
            <p:ph idx="1" type="body"/>
          </p:nvPr>
        </p:nvSpPr>
        <p:spPr>
          <a:xfrm>
            <a:off x="802228" y="1836350"/>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 name="Shape 341"/>
        <p:cNvGrpSpPr/>
        <p:nvPr/>
      </p:nvGrpSpPr>
      <p:grpSpPr>
        <a:xfrm>
          <a:off x="0" y="0"/>
          <a:ext cx="0" cy="0"/>
          <a:chOff x="0" y="0"/>
          <a:chExt cx="0" cy="0"/>
        </a:xfrm>
      </p:grpSpPr>
      <p:sp>
        <p:nvSpPr>
          <p:cNvPr id="342" name="Google Shape;342;p52"/>
          <p:cNvSpPr txBox="1"/>
          <p:nvPr>
            <p:ph idx="1" type="body"/>
          </p:nvPr>
        </p:nvSpPr>
        <p:spPr>
          <a:xfrm>
            <a:off x="623000" y="743740"/>
            <a:ext cx="2520300" cy="448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nl">
                <a:solidFill>
                  <a:srgbClr val="2C00B9"/>
                </a:solidFill>
                <a:latin typeface="Poppins"/>
                <a:ea typeface="Poppins"/>
                <a:cs typeface="Poppins"/>
                <a:sym typeface="Poppins"/>
              </a:rPr>
              <a:t>Stelling 2</a:t>
            </a:r>
            <a:endParaRPr b="1">
              <a:latin typeface="Poppins"/>
              <a:ea typeface="Poppins"/>
              <a:cs typeface="Poppins"/>
              <a:sym typeface="Poppins"/>
            </a:endParaRPr>
          </a:p>
        </p:txBody>
      </p:sp>
      <p:sp>
        <p:nvSpPr>
          <p:cNvPr id="343" name="Google Shape;343;p52"/>
          <p:cNvSpPr txBox="1"/>
          <p:nvPr>
            <p:ph idx="1" type="body"/>
          </p:nvPr>
        </p:nvSpPr>
        <p:spPr>
          <a:xfrm>
            <a:off x="623000" y="1312600"/>
            <a:ext cx="5514600" cy="1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2C00B9"/>
                </a:solidFill>
                <a:latin typeface="Poppins"/>
                <a:ea typeface="Poppins"/>
                <a:cs typeface="Poppins"/>
                <a:sym typeface="Poppins"/>
              </a:rPr>
              <a:t>“</a:t>
            </a:r>
            <a:r>
              <a:rPr lang="nl">
                <a:solidFill>
                  <a:srgbClr val="2C00B9"/>
                </a:solidFill>
                <a:latin typeface="Poppins"/>
                <a:ea typeface="Poppins"/>
                <a:cs typeface="Poppins"/>
                <a:sym typeface="Poppins"/>
              </a:rPr>
              <a:t>Het is stom dat het in films en series altijd</a:t>
            </a:r>
            <a:br>
              <a:rPr lang="nl">
                <a:solidFill>
                  <a:srgbClr val="2C00B9"/>
                </a:solidFill>
                <a:latin typeface="Poppins"/>
                <a:ea typeface="Poppins"/>
                <a:cs typeface="Poppins"/>
                <a:sym typeface="Poppins"/>
              </a:rPr>
            </a:br>
            <a:r>
              <a:rPr lang="nl">
                <a:solidFill>
                  <a:srgbClr val="2C00B9"/>
                </a:solidFill>
                <a:latin typeface="Poppins"/>
                <a:ea typeface="Poppins"/>
                <a:cs typeface="Poppins"/>
                <a:sym typeface="Poppins"/>
              </a:rPr>
              <a:t> lijkt dat jongeren roken en drinken.”</a:t>
            </a:r>
            <a:endParaRPr>
              <a:solidFill>
                <a:srgbClr val="2C00B9"/>
              </a:solidFill>
              <a:latin typeface="Poppins"/>
              <a:ea typeface="Poppins"/>
              <a:cs typeface="Poppins"/>
              <a:sym typeface="Poppins"/>
            </a:endParaRPr>
          </a:p>
        </p:txBody>
      </p:sp>
      <p:pic>
        <p:nvPicPr>
          <p:cNvPr id="344" name="Google Shape;344;p52" title="MW_tekstballon.png"/>
          <p:cNvPicPr preferRelativeResize="0"/>
          <p:nvPr/>
        </p:nvPicPr>
        <p:blipFill>
          <a:blip r:embed="rId4">
            <a:alphaModFix/>
          </a:blip>
          <a:stretch>
            <a:fillRect/>
          </a:stretch>
        </p:blipFill>
        <p:spPr>
          <a:xfrm>
            <a:off x="6806675" y="3416200"/>
            <a:ext cx="1617325" cy="1293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p53"/>
          <p:cNvSpPr txBox="1"/>
          <p:nvPr>
            <p:ph idx="1" type="body"/>
          </p:nvPr>
        </p:nvSpPr>
        <p:spPr>
          <a:xfrm>
            <a:off x="623000" y="743740"/>
            <a:ext cx="2520300" cy="448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nl">
                <a:solidFill>
                  <a:srgbClr val="2C00B9"/>
                </a:solidFill>
                <a:latin typeface="Poppins"/>
                <a:ea typeface="Poppins"/>
                <a:cs typeface="Poppins"/>
                <a:sym typeface="Poppins"/>
              </a:rPr>
              <a:t>Stelling 3</a:t>
            </a:r>
            <a:endParaRPr b="1">
              <a:latin typeface="Poppins"/>
              <a:ea typeface="Poppins"/>
              <a:cs typeface="Poppins"/>
              <a:sym typeface="Poppins"/>
            </a:endParaRPr>
          </a:p>
        </p:txBody>
      </p:sp>
      <p:sp>
        <p:nvSpPr>
          <p:cNvPr id="350" name="Google Shape;350;p53"/>
          <p:cNvSpPr txBox="1"/>
          <p:nvPr>
            <p:ph idx="1" type="body"/>
          </p:nvPr>
        </p:nvSpPr>
        <p:spPr>
          <a:xfrm>
            <a:off x="623000" y="1312600"/>
            <a:ext cx="6255300" cy="1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rgbClr val="2C00B9"/>
                </a:solidFill>
                <a:latin typeface="Poppins"/>
                <a:ea typeface="Poppins"/>
                <a:cs typeface="Poppins"/>
                <a:sym typeface="Poppins"/>
              </a:rPr>
              <a:t>“</a:t>
            </a:r>
            <a:r>
              <a:rPr lang="nl">
                <a:solidFill>
                  <a:srgbClr val="2C00B9"/>
                </a:solidFill>
                <a:latin typeface="Poppins"/>
                <a:ea typeface="Poppins"/>
                <a:cs typeface="Poppins"/>
                <a:sym typeface="Poppins"/>
              </a:rPr>
              <a:t>Het zou verboden moeten zijn om foto’s of filmpjes</a:t>
            </a:r>
            <a:br>
              <a:rPr lang="nl">
                <a:solidFill>
                  <a:srgbClr val="2C00B9"/>
                </a:solidFill>
                <a:latin typeface="Poppins"/>
                <a:ea typeface="Poppins"/>
                <a:cs typeface="Poppins"/>
                <a:sym typeface="Poppins"/>
              </a:rPr>
            </a:br>
            <a:r>
              <a:rPr lang="nl">
                <a:solidFill>
                  <a:srgbClr val="2C00B9"/>
                </a:solidFill>
                <a:latin typeface="Poppins"/>
                <a:ea typeface="Poppins"/>
                <a:cs typeface="Poppins"/>
                <a:sym typeface="Poppins"/>
              </a:rPr>
              <a:t> te tonen met sigaretten, vapes of alcohol”</a:t>
            </a:r>
            <a:endParaRPr>
              <a:solidFill>
                <a:srgbClr val="2C00B9"/>
              </a:solidFill>
              <a:latin typeface="Poppins"/>
              <a:ea typeface="Poppins"/>
              <a:cs typeface="Poppins"/>
              <a:sym typeface="Poppins"/>
            </a:endParaRPr>
          </a:p>
        </p:txBody>
      </p:sp>
      <p:pic>
        <p:nvPicPr>
          <p:cNvPr id="351" name="Google Shape;351;p53" title="MW_tekstballon.png"/>
          <p:cNvPicPr preferRelativeResize="0"/>
          <p:nvPr/>
        </p:nvPicPr>
        <p:blipFill>
          <a:blip r:embed="rId4">
            <a:alphaModFix/>
          </a:blip>
          <a:stretch>
            <a:fillRect/>
          </a:stretch>
        </p:blipFill>
        <p:spPr>
          <a:xfrm>
            <a:off x="6806675" y="3416200"/>
            <a:ext cx="1617325" cy="1293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pic>
        <p:nvPicPr>
          <p:cNvPr id="356" name="Google Shape;356;p54" title="MW_Theorie button.png"/>
          <p:cNvPicPr preferRelativeResize="0"/>
          <p:nvPr/>
        </p:nvPicPr>
        <p:blipFill>
          <a:blip r:embed="rId4">
            <a:alphaModFix/>
          </a:blip>
          <a:stretch>
            <a:fillRect/>
          </a:stretch>
        </p:blipFill>
        <p:spPr>
          <a:xfrm>
            <a:off x="698943" y="863916"/>
            <a:ext cx="817900" cy="293100"/>
          </a:xfrm>
          <a:prstGeom prst="rect">
            <a:avLst/>
          </a:prstGeom>
          <a:noFill/>
          <a:ln>
            <a:noFill/>
          </a:ln>
        </p:spPr>
      </p:pic>
      <p:sp>
        <p:nvSpPr>
          <p:cNvPr id="357" name="Google Shape;357;p54"/>
          <p:cNvSpPr txBox="1"/>
          <p:nvPr>
            <p:ph idx="1" type="body"/>
          </p:nvPr>
        </p:nvSpPr>
        <p:spPr>
          <a:xfrm>
            <a:off x="779844" y="841091"/>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Theorie</a:t>
            </a:r>
            <a:endParaRPr sz="1000">
              <a:solidFill>
                <a:schemeClr val="lt1"/>
              </a:solidFill>
              <a:latin typeface="Poppins"/>
              <a:ea typeface="Poppins"/>
              <a:cs typeface="Poppins"/>
              <a:sym typeface="Poppins"/>
            </a:endParaRPr>
          </a:p>
        </p:txBody>
      </p:sp>
      <p:sp>
        <p:nvSpPr>
          <p:cNvPr id="358" name="Google Shape;358;p54"/>
          <p:cNvSpPr txBox="1"/>
          <p:nvPr/>
        </p:nvSpPr>
        <p:spPr>
          <a:xfrm>
            <a:off x="632800" y="1261200"/>
            <a:ext cx="4508100" cy="101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Wat zijn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gezondheidscampagnes?</a:t>
            </a:r>
            <a:endParaRPr b="1" sz="2500">
              <a:solidFill>
                <a:srgbClr val="2C00B9"/>
              </a:solidFill>
              <a:latin typeface="Poppins"/>
              <a:ea typeface="Poppins"/>
              <a:cs typeface="Poppins"/>
              <a:sym typeface="Poppins"/>
            </a:endParaRPr>
          </a:p>
        </p:txBody>
      </p:sp>
      <p:sp>
        <p:nvSpPr>
          <p:cNvPr id="359" name="Google Shape;359;p54"/>
          <p:cNvSpPr txBox="1"/>
          <p:nvPr/>
        </p:nvSpPr>
        <p:spPr>
          <a:xfrm>
            <a:off x="524743" y="2325125"/>
            <a:ext cx="7350300" cy="1098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200"/>
              </a:spcBef>
              <a:spcAft>
                <a:spcPts val="0"/>
              </a:spcAft>
              <a:buClr>
                <a:srgbClr val="2C00B9"/>
              </a:buClr>
              <a:buSzPts val="1800"/>
              <a:buFont typeface="Poppins"/>
              <a:buChar char="●"/>
            </a:pPr>
            <a:r>
              <a:rPr lang="nl" sz="1800">
                <a:solidFill>
                  <a:srgbClr val="2C00B9"/>
                </a:solidFill>
                <a:latin typeface="Poppins"/>
                <a:ea typeface="Poppins"/>
                <a:cs typeface="Poppins"/>
                <a:sym typeface="Poppins"/>
              </a:rPr>
              <a:t>Proberen ons te motiveren om gezonde keuzes te maken.</a:t>
            </a:r>
            <a:endParaRPr sz="1800">
              <a:solidFill>
                <a:srgbClr val="2C00B9"/>
              </a:solidFill>
              <a:latin typeface="Poppins"/>
              <a:ea typeface="Poppins"/>
              <a:cs typeface="Poppins"/>
              <a:sym typeface="Poppins"/>
            </a:endParaRPr>
          </a:p>
          <a:p>
            <a:pPr indent="-342900" lvl="0" marL="457200" rtl="0" algn="l">
              <a:lnSpc>
                <a:spcPct val="115000"/>
              </a:lnSpc>
              <a:spcBef>
                <a:spcPts val="0"/>
              </a:spcBef>
              <a:spcAft>
                <a:spcPts val="0"/>
              </a:spcAft>
              <a:buClr>
                <a:srgbClr val="2C00B9"/>
              </a:buClr>
              <a:buSzPts val="1800"/>
              <a:buFont typeface="Poppins"/>
              <a:buChar char="●"/>
            </a:pPr>
            <a:r>
              <a:rPr lang="nl" sz="1800">
                <a:solidFill>
                  <a:srgbClr val="2C00B9"/>
                </a:solidFill>
                <a:latin typeface="Poppins"/>
                <a:ea typeface="Poppins"/>
                <a:cs typeface="Poppins"/>
                <a:sym typeface="Poppins"/>
              </a:rPr>
              <a:t>Via affiches, video’s, websites, spelletjes, liedjes …</a:t>
            </a:r>
            <a:endParaRPr sz="1800">
              <a:solidFill>
                <a:srgbClr val="2C00B9"/>
              </a:solidFill>
              <a:latin typeface="Poppins"/>
              <a:ea typeface="Poppins"/>
              <a:cs typeface="Poppins"/>
              <a:sym typeface="Poppins"/>
            </a:endParaRPr>
          </a:p>
          <a:p>
            <a:pPr indent="-342900" lvl="0" marL="457200" rtl="0" algn="l">
              <a:lnSpc>
                <a:spcPct val="115000"/>
              </a:lnSpc>
              <a:spcBef>
                <a:spcPts val="0"/>
              </a:spcBef>
              <a:spcAft>
                <a:spcPts val="0"/>
              </a:spcAft>
              <a:buClr>
                <a:srgbClr val="2C00B9"/>
              </a:buClr>
              <a:buSzPts val="1800"/>
              <a:buFont typeface="Poppins"/>
              <a:buChar char="●"/>
            </a:pPr>
            <a:r>
              <a:rPr lang="nl" sz="1800">
                <a:solidFill>
                  <a:srgbClr val="2C00B9"/>
                </a:solidFill>
                <a:latin typeface="Poppins"/>
                <a:ea typeface="Poppins"/>
                <a:cs typeface="Poppins"/>
                <a:sym typeface="Poppins"/>
              </a:rPr>
              <a:t>Over bv. roken, vapen, verkeer, mentaal welzijn</a:t>
            </a:r>
            <a:endParaRPr sz="1800">
              <a:solidFill>
                <a:srgbClr val="2C00B9"/>
              </a:solidFill>
              <a:latin typeface="Poppins"/>
              <a:ea typeface="Poppins"/>
              <a:cs typeface="Poppins"/>
              <a:sym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Google Shape;364;p55"/>
          <p:cNvSpPr txBox="1"/>
          <p:nvPr/>
        </p:nvSpPr>
        <p:spPr>
          <a:xfrm>
            <a:off x="631830" y="723175"/>
            <a:ext cx="5175000" cy="101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Voorbeelden van</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gezondheidscampagnes</a:t>
            </a:r>
            <a:endParaRPr b="1" sz="2500">
              <a:solidFill>
                <a:srgbClr val="2C00B9"/>
              </a:solidFill>
              <a:latin typeface="Poppins"/>
              <a:ea typeface="Poppins"/>
              <a:cs typeface="Poppins"/>
              <a:sym typeface="Poppins"/>
            </a:endParaRPr>
          </a:p>
        </p:txBody>
      </p:sp>
      <p:sp>
        <p:nvSpPr>
          <p:cNvPr id="365" name="Google Shape;365;p55"/>
          <p:cNvSpPr txBox="1"/>
          <p:nvPr/>
        </p:nvSpPr>
        <p:spPr>
          <a:xfrm>
            <a:off x="631825" y="4833200"/>
            <a:ext cx="3000000" cy="25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450">
                <a:solidFill>
                  <a:srgbClr val="2B00B9"/>
                </a:solidFill>
                <a:latin typeface="Poppins"/>
                <a:ea typeface="Poppins"/>
                <a:cs typeface="Poppins"/>
                <a:sym typeface="Poppins"/>
              </a:rPr>
              <a:t>© VSV.  © Ketnet.  © Bob</a:t>
            </a:r>
            <a:endParaRPr sz="450">
              <a:solidFill>
                <a:srgbClr val="2B00B9"/>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56"/>
          <p:cNvSpPr txBox="1"/>
          <p:nvPr>
            <p:ph type="title"/>
          </p:nvPr>
        </p:nvSpPr>
        <p:spPr>
          <a:xfrm>
            <a:off x="607154" y="700803"/>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nl" sz="2500">
                <a:solidFill>
                  <a:srgbClr val="2C00B9"/>
                </a:solidFill>
                <a:latin typeface="Poppins"/>
                <a:ea typeface="Poppins"/>
                <a:cs typeface="Poppins"/>
                <a:sym typeface="Poppins"/>
              </a:rPr>
              <a:t>De elementen van een gezondheidscampagne</a:t>
            </a:r>
            <a:endParaRPr b="1" sz="2500">
              <a:latin typeface="Poppins"/>
              <a:ea typeface="Poppins"/>
              <a:cs typeface="Poppins"/>
              <a:sym typeface="Poppins"/>
            </a:endParaRPr>
          </a:p>
        </p:txBody>
      </p:sp>
      <p:sp>
        <p:nvSpPr>
          <p:cNvPr id="371" name="Google Shape;371;p56"/>
          <p:cNvSpPr txBox="1"/>
          <p:nvPr>
            <p:ph idx="1" type="body"/>
          </p:nvPr>
        </p:nvSpPr>
        <p:spPr>
          <a:xfrm>
            <a:off x="499438" y="1327371"/>
            <a:ext cx="8520600" cy="3416400"/>
          </a:xfrm>
          <a:prstGeom prst="rect">
            <a:avLst/>
          </a:prstGeom>
        </p:spPr>
        <p:txBody>
          <a:bodyPr anchorCtr="0" anchor="t" bIns="91425" lIns="91425" spcFirstLastPara="1" rIns="91425" wrap="square" tIns="91425">
            <a:normAutofit/>
          </a:bodyPr>
          <a:lstStyle/>
          <a:p>
            <a:pPr indent="-323850" lvl="0" marL="457200" rtl="0" algn="l">
              <a:spcBef>
                <a:spcPts val="1200"/>
              </a:spcBef>
              <a:spcAft>
                <a:spcPts val="0"/>
              </a:spcAft>
              <a:buClr>
                <a:srgbClr val="2C00B9"/>
              </a:buClr>
              <a:buSzPts val="1500"/>
              <a:buChar char="●"/>
            </a:pPr>
            <a:r>
              <a:rPr b="1" lang="nl" sz="1500">
                <a:solidFill>
                  <a:srgbClr val="2C00B9"/>
                </a:solidFill>
                <a:latin typeface="Poppins"/>
                <a:ea typeface="Poppins"/>
                <a:cs typeface="Poppins"/>
                <a:sym typeface="Poppins"/>
              </a:rPr>
              <a:t>Doelgroep </a:t>
            </a:r>
            <a:r>
              <a:rPr lang="nl" sz="1500">
                <a:solidFill>
                  <a:srgbClr val="2C00B9"/>
                </a:solidFill>
                <a:latin typeface="Poppins"/>
                <a:ea typeface="Poppins"/>
                <a:cs typeface="Poppins"/>
                <a:sym typeface="Poppins"/>
              </a:rPr>
              <a:t>Voor wie is deze campagne gemaakt? </a:t>
            </a:r>
            <a:endParaRPr sz="1500">
              <a:solidFill>
                <a:srgbClr val="2C00B9"/>
              </a:solidFill>
              <a:latin typeface="Poppins"/>
              <a:ea typeface="Poppins"/>
              <a:cs typeface="Poppins"/>
              <a:sym typeface="Poppins"/>
            </a:endParaRPr>
          </a:p>
          <a:p>
            <a:pPr indent="-323850" lvl="0" marL="457200" rtl="0" algn="l">
              <a:spcBef>
                <a:spcPts val="0"/>
              </a:spcBef>
              <a:spcAft>
                <a:spcPts val="0"/>
              </a:spcAft>
              <a:buClr>
                <a:srgbClr val="2C00B9"/>
              </a:buClr>
              <a:buSzPts val="1500"/>
              <a:buChar char="●"/>
            </a:pPr>
            <a:r>
              <a:rPr b="1" lang="nl" sz="1500">
                <a:solidFill>
                  <a:srgbClr val="2C00B9"/>
                </a:solidFill>
                <a:latin typeface="Poppins"/>
                <a:ea typeface="Poppins"/>
                <a:cs typeface="Poppins"/>
                <a:sym typeface="Poppins"/>
              </a:rPr>
              <a:t>Thema </a:t>
            </a:r>
            <a:r>
              <a:rPr lang="nl" sz="1500">
                <a:solidFill>
                  <a:srgbClr val="2C00B9"/>
                </a:solidFill>
                <a:latin typeface="Poppins"/>
                <a:ea typeface="Poppins"/>
                <a:cs typeface="Poppins"/>
                <a:sym typeface="Poppins"/>
              </a:rPr>
              <a:t>Wat is het thema van de campagne? </a:t>
            </a:r>
            <a:endParaRPr sz="1500">
              <a:solidFill>
                <a:srgbClr val="2C00B9"/>
              </a:solidFill>
              <a:latin typeface="Poppins"/>
              <a:ea typeface="Poppins"/>
              <a:cs typeface="Poppins"/>
              <a:sym typeface="Poppins"/>
            </a:endParaRPr>
          </a:p>
          <a:p>
            <a:pPr indent="-323850" lvl="0" marL="457200" rtl="0" algn="l">
              <a:spcBef>
                <a:spcPts val="0"/>
              </a:spcBef>
              <a:spcAft>
                <a:spcPts val="0"/>
              </a:spcAft>
              <a:buClr>
                <a:srgbClr val="2C00B9"/>
              </a:buClr>
              <a:buSzPts val="1500"/>
              <a:buChar char="●"/>
            </a:pPr>
            <a:r>
              <a:rPr b="1" lang="nl" sz="1500">
                <a:solidFill>
                  <a:srgbClr val="2C00B9"/>
                </a:solidFill>
                <a:latin typeface="Poppins"/>
                <a:ea typeface="Poppins"/>
                <a:cs typeface="Poppins"/>
                <a:sym typeface="Poppins"/>
              </a:rPr>
              <a:t>Gedragsbeïnvloeding </a:t>
            </a:r>
            <a:r>
              <a:rPr lang="nl" sz="1500">
                <a:solidFill>
                  <a:srgbClr val="2C00B9"/>
                </a:solidFill>
                <a:latin typeface="Poppins"/>
                <a:ea typeface="Poppins"/>
                <a:cs typeface="Poppins"/>
                <a:sym typeface="Poppins"/>
              </a:rPr>
              <a:t>Welke elementen van gedragsbeïnvloeding </a:t>
            </a:r>
            <a:br>
              <a:rPr lang="nl" sz="1500">
                <a:solidFill>
                  <a:srgbClr val="2C00B9"/>
                </a:solidFill>
                <a:latin typeface="Poppins"/>
                <a:ea typeface="Poppins"/>
                <a:cs typeface="Poppins"/>
                <a:sym typeface="Poppins"/>
              </a:rPr>
            </a:br>
            <a:r>
              <a:rPr lang="nl" sz="1500">
                <a:solidFill>
                  <a:srgbClr val="2C00B9"/>
                </a:solidFill>
                <a:latin typeface="Poppins"/>
                <a:ea typeface="Poppins"/>
                <a:cs typeface="Poppins"/>
                <a:sym typeface="Poppins"/>
              </a:rPr>
              <a:t>komen aan bod?</a:t>
            </a:r>
            <a:endParaRPr sz="1500">
              <a:solidFill>
                <a:srgbClr val="2C00B9"/>
              </a:solidFill>
              <a:latin typeface="Poppins"/>
              <a:ea typeface="Poppins"/>
              <a:cs typeface="Poppins"/>
              <a:sym typeface="Poppins"/>
            </a:endParaRPr>
          </a:p>
          <a:p>
            <a:pPr indent="-323850" lvl="0" marL="457200" rtl="0" algn="l">
              <a:spcBef>
                <a:spcPts val="0"/>
              </a:spcBef>
              <a:spcAft>
                <a:spcPts val="0"/>
              </a:spcAft>
              <a:buClr>
                <a:srgbClr val="2C00B9"/>
              </a:buClr>
              <a:buSzPts val="1500"/>
              <a:buChar char="●"/>
            </a:pPr>
            <a:r>
              <a:rPr b="1" lang="nl" sz="1500">
                <a:solidFill>
                  <a:srgbClr val="2C00B9"/>
                </a:solidFill>
                <a:latin typeface="Poppins"/>
                <a:ea typeface="Poppins"/>
                <a:cs typeface="Poppins"/>
                <a:sym typeface="Poppins"/>
              </a:rPr>
              <a:t>Slogan </a:t>
            </a:r>
            <a:r>
              <a:rPr lang="nl" sz="1500">
                <a:solidFill>
                  <a:srgbClr val="2C00B9"/>
                </a:solidFill>
                <a:latin typeface="Poppins"/>
                <a:ea typeface="Poppins"/>
                <a:cs typeface="Poppins"/>
                <a:sym typeface="Poppins"/>
              </a:rPr>
              <a:t>Wat is de slogan van de campagne?</a:t>
            </a:r>
            <a:r>
              <a:rPr b="1" lang="nl" sz="1500">
                <a:solidFill>
                  <a:srgbClr val="2C00B9"/>
                </a:solidFill>
                <a:latin typeface="Poppins"/>
                <a:ea typeface="Poppins"/>
                <a:cs typeface="Poppins"/>
                <a:sym typeface="Poppins"/>
              </a:rPr>
              <a:t> </a:t>
            </a:r>
            <a:endParaRPr b="1" sz="1500">
              <a:solidFill>
                <a:srgbClr val="2C00B9"/>
              </a:solidFill>
              <a:latin typeface="Poppins"/>
              <a:ea typeface="Poppins"/>
              <a:cs typeface="Poppins"/>
              <a:sym typeface="Poppins"/>
            </a:endParaRPr>
          </a:p>
          <a:p>
            <a:pPr indent="-323850" lvl="0" marL="457200" rtl="0" algn="l">
              <a:spcBef>
                <a:spcPts val="0"/>
              </a:spcBef>
              <a:spcAft>
                <a:spcPts val="0"/>
              </a:spcAft>
              <a:buClr>
                <a:srgbClr val="2C00B9"/>
              </a:buClr>
              <a:buSzPts val="1500"/>
              <a:buChar char="●"/>
            </a:pPr>
            <a:r>
              <a:rPr b="1" lang="nl" sz="1500">
                <a:solidFill>
                  <a:srgbClr val="2C00B9"/>
                </a:solidFill>
                <a:latin typeface="Poppins"/>
                <a:ea typeface="Poppins"/>
                <a:cs typeface="Poppins"/>
                <a:sym typeface="Poppins"/>
              </a:rPr>
              <a:t>Overtuigingstechnieken </a:t>
            </a:r>
            <a:r>
              <a:rPr lang="nl" sz="1500">
                <a:solidFill>
                  <a:srgbClr val="2C00B9"/>
                </a:solidFill>
                <a:latin typeface="Poppins"/>
                <a:ea typeface="Poppins"/>
                <a:cs typeface="Poppins"/>
                <a:sym typeface="Poppins"/>
              </a:rPr>
              <a:t>Welke technieken worden gebruikt om mensen </a:t>
            </a:r>
            <a:br>
              <a:rPr lang="nl" sz="1500">
                <a:solidFill>
                  <a:srgbClr val="2C00B9"/>
                </a:solidFill>
                <a:latin typeface="Poppins"/>
                <a:ea typeface="Poppins"/>
                <a:cs typeface="Poppins"/>
                <a:sym typeface="Poppins"/>
              </a:rPr>
            </a:br>
            <a:r>
              <a:rPr lang="nl" sz="1500">
                <a:solidFill>
                  <a:srgbClr val="2C00B9"/>
                </a:solidFill>
                <a:latin typeface="Poppins"/>
                <a:ea typeface="Poppins"/>
                <a:cs typeface="Poppins"/>
                <a:sym typeface="Poppins"/>
              </a:rPr>
              <a:t>te overtuigen?</a:t>
            </a:r>
            <a:endParaRPr sz="1500">
              <a:solidFill>
                <a:srgbClr val="2C00B9"/>
              </a:solidFill>
              <a:latin typeface="Poppins"/>
              <a:ea typeface="Poppins"/>
              <a:cs typeface="Poppins"/>
              <a:sym typeface="Poppins"/>
            </a:endParaRPr>
          </a:p>
          <a:p>
            <a:pPr indent="-323850" lvl="0" marL="457200" rtl="0" algn="l">
              <a:spcBef>
                <a:spcPts val="0"/>
              </a:spcBef>
              <a:spcAft>
                <a:spcPts val="0"/>
              </a:spcAft>
              <a:buClr>
                <a:srgbClr val="2C00B9"/>
              </a:buClr>
              <a:buSzPts val="1500"/>
              <a:buChar char="●"/>
            </a:pPr>
            <a:r>
              <a:rPr b="1" lang="nl" sz="1500">
                <a:solidFill>
                  <a:srgbClr val="2C00B9"/>
                </a:solidFill>
                <a:latin typeface="Poppins"/>
                <a:ea typeface="Poppins"/>
                <a:cs typeface="Poppins"/>
                <a:sym typeface="Poppins"/>
              </a:rPr>
              <a:t>Kanalen </a:t>
            </a:r>
            <a:r>
              <a:rPr lang="nl" sz="1500">
                <a:solidFill>
                  <a:srgbClr val="2C00B9"/>
                </a:solidFill>
                <a:latin typeface="Poppins"/>
                <a:ea typeface="Poppins"/>
                <a:cs typeface="Poppins"/>
                <a:sym typeface="Poppins"/>
              </a:rPr>
              <a:t>Via welke kanalen werd de boodschap verspreid?</a:t>
            </a:r>
            <a:endParaRPr sz="1500">
              <a:latin typeface="Poppins"/>
              <a:ea typeface="Poppins"/>
              <a:cs typeface="Poppins"/>
              <a:sym typeface="Poppi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 name="Shape 375"/>
        <p:cNvGrpSpPr/>
        <p:nvPr/>
      </p:nvGrpSpPr>
      <p:grpSpPr>
        <a:xfrm>
          <a:off x="0" y="0"/>
          <a:ext cx="0" cy="0"/>
          <a:chOff x="0" y="0"/>
          <a:chExt cx="0" cy="0"/>
        </a:xfrm>
      </p:grpSpPr>
      <p:sp>
        <p:nvSpPr>
          <p:cNvPr id="376" name="Google Shape;376;p57"/>
          <p:cNvSpPr txBox="1"/>
          <p:nvPr>
            <p:ph type="title"/>
          </p:nvPr>
        </p:nvSpPr>
        <p:spPr>
          <a:xfrm>
            <a:off x="629789" y="705200"/>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What the smoke campagne</a:t>
            </a:r>
            <a:endParaRPr b="1" sz="2500">
              <a:latin typeface="Poppins"/>
              <a:ea typeface="Poppins"/>
              <a:cs typeface="Poppins"/>
              <a:sym typeface="Poppins"/>
            </a:endParaRPr>
          </a:p>
        </p:txBody>
      </p:sp>
      <p:pic>
        <p:nvPicPr>
          <p:cNvPr id="377" name="Google Shape;377;p57" title="MW_Oefening button.png"/>
          <p:cNvPicPr preferRelativeResize="0"/>
          <p:nvPr/>
        </p:nvPicPr>
        <p:blipFill>
          <a:blip r:embed="rId4">
            <a:alphaModFix/>
          </a:blip>
          <a:stretch>
            <a:fillRect/>
          </a:stretch>
        </p:blipFill>
        <p:spPr>
          <a:xfrm>
            <a:off x="720842" y="1304038"/>
            <a:ext cx="934751" cy="293100"/>
          </a:xfrm>
          <a:prstGeom prst="rect">
            <a:avLst/>
          </a:prstGeom>
          <a:noFill/>
          <a:ln>
            <a:noFill/>
          </a:ln>
        </p:spPr>
      </p:pic>
      <p:sp>
        <p:nvSpPr>
          <p:cNvPr id="378" name="Google Shape;378;p57"/>
          <p:cNvSpPr txBox="1"/>
          <p:nvPr>
            <p:ph idx="1" type="body"/>
          </p:nvPr>
        </p:nvSpPr>
        <p:spPr>
          <a:xfrm>
            <a:off x="797809" y="1273488"/>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Oefening</a:t>
            </a:r>
            <a:endParaRPr sz="1000">
              <a:solidFill>
                <a:schemeClr val="lt1"/>
              </a:solidFill>
              <a:latin typeface="Poppins"/>
              <a:ea typeface="Poppins"/>
              <a:cs typeface="Poppins"/>
              <a:sym typeface="Poppins"/>
            </a:endParaRPr>
          </a:p>
        </p:txBody>
      </p:sp>
      <p:pic>
        <p:nvPicPr>
          <p:cNvPr descr="Bekijk hier de volledige #WhatTheSmoke Tiktok-estafette&#10;&#10;WEB - https://tagmag.news&#10;INSTA - https://instagram.com/tagmagbe&#10;TIKTOK - https://www.tiktok.com/@tagmagbe&#10;FACEBOOK - https://www.facebook.com/tagmagbe&#10;TWITTER - https://twitter.com/tagmagbe" id="379" name="Google Shape;379;p57" title="Wat als Vlaamse Tiktokkers zouden roken 😨 #WhatTheSmoke">
            <a:hlinkClick r:id="rId5"/>
          </p:cNvPr>
          <p:cNvPicPr preferRelativeResize="0"/>
          <p:nvPr/>
        </p:nvPicPr>
        <p:blipFill>
          <a:blip r:embed="rId6">
            <a:alphaModFix/>
          </a:blip>
          <a:stretch>
            <a:fillRect/>
          </a:stretch>
        </p:blipFill>
        <p:spPr>
          <a:xfrm>
            <a:off x="720850" y="2146413"/>
            <a:ext cx="3048000" cy="1714500"/>
          </a:xfrm>
          <a:prstGeom prst="rect">
            <a:avLst/>
          </a:prstGeom>
          <a:noFill/>
          <a:ln>
            <a:noFill/>
          </a:ln>
        </p:spPr>
      </p:pic>
      <p:sp>
        <p:nvSpPr>
          <p:cNvPr id="380" name="Google Shape;380;p57"/>
          <p:cNvSpPr txBox="1"/>
          <p:nvPr/>
        </p:nvSpPr>
        <p:spPr>
          <a:xfrm>
            <a:off x="636215" y="4833200"/>
            <a:ext cx="3000000" cy="2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550" u="sng">
                <a:solidFill>
                  <a:srgbClr val="2C00B9"/>
                </a:solidFill>
                <a:latin typeface="Poppins"/>
                <a:ea typeface="Poppins"/>
                <a:cs typeface="Poppins"/>
                <a:sym typeface="Poppins"/>
                <a:hlinkClick r:id="rId7">
                  <a:extLst>
                    <a:ext uri="{A12FA001-AC4F-418D-AE19-62706E023703}">
                      <ahyp:hlinkClr val="tx"/>
                    </a:ext>
                  </a:extLst>
                </a:hlinkClick>
              </a:rPr>
              <a:t>https://tinyurl.com/whatthesmokevideo</a:t>
            </a:r>
            <a:endParaRPr sz="550" u="sng">
              <a:solidFill>
                <a:srgbClr val="2C00B9"/>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58"/>
          <p:cNvSpPr txBox="1"/>
          <p:nvPr>
            <p:ph type="title"/>
          </p:nvPr>
        </p:nvSpPr>
        <p:spPr>
          <a:xfrm>
            <a:off x="600124" y="628995"/>
            <a:ext cx="7588800" cy="929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nl" sz="4500">
                <a:solidFill>
                  <a:srgbClr val="2C00B9"/>
                </a:solidFill>
                <a:latin typeface="Poppins"/>
                <a:ea typeface="Poppins"/>
                <a:cs typeface="Poppins"/>
                <a:sym typeface="Poppins"/>
              </a:rPr>
              <a:t>Maak zelf een campagne</a:t>
            </a:r>
            <a:endParaRPr b="1" sz="45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17"/>
          <p:cNvSpPr txBox="1"/>
          <p:nvPr>
            <p:ph idx="1" type="body"/>
          </p:nvPr>
        </p:nvSpPr>
        <p:spPr>
          <a:xfrm>
            <a:off x="608875" y="1690650"/>
            <a:ext cx="3660600" cy="176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11000">
                <a:solidFill>
                  <a:srgbClr val="2C00B9"/>
                </a:solidFill>
                <a:latin typeface="Poppins Black"/>
                <a:ea typeface="Poppins Black"/>
                <a:cs typeface="Poppins Black"/>
                <a:sym typeface="Poppins Black"/>
              </a:rPr>
              <a:t>82%</a:t>
            </a:r>
            <a:endParaRPr sz="11000">
              <a:latin typeface="Poppins Black"/>
              <a:ea typeface="Poppins Black"/>
              <a:cs typeface="Poppins Black"/>
              <a:sym typeface="Poppins Black"/>
            </a:endParaRPr>
          </a:p>
        </p:txBody>
      </p:sp>
      <p:sp>
        <p:nvSpPr>
          <p:cNvPr id="82" name="Google Shape;82;p17"/>
          <p:cNvSpPr txBox="1"/>
          <p:nvPr>
            <p:ph idx="1" type="body"/>
          </p:nvPr>
        </p:nvSpPr>
        <p:spPr>
          <a:xfrm>
            <a:off x="4127775" y="1690650"/>
            <a:ext cx="4905600" cy="176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l" sz="2500">
                <a:solidFill>
                  <a:srgbClr val="2C00B9"/>
                </a:solidFill>
                <a:latin typeface="Poppins"/>
                <a:ea typeface="Poppins"/>
                <a:cs typeface="Poppins"/>
                <a:sym typeface="Poppins"/>
              </a:rPr>
              <a:t>van de jongeren heeft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nog nooit tabak gerookt. </a:t>
            </a:r>
            <a:endParaRPr b="1" sz="2500">
              <a:solidFill>
                <a:srgbClr val="2C00B9"/>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id="87" name="Google Shape;87;p18"/>
          <p:cNvSpPr txBox="1"/>
          <p:nvPr>
            <p:ph type="title"/>
          </p:nvPr>
        </p:nvSpPr>
        <p:spPr>
          <a:xfrm>
            <a:off x="633023" y="731075"/>
            <a:ext cx="8520600" cy="1163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Hoeveel procent van de jongeren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heeft nog nooit gevapet? </a:t>
            </a:r>
            <a:endParaRPr b="1" sz="25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9"/>
          <p:cNvSpPr txBox="1"/>
          <p:nvPr>
            <p:ph idx="1" type="body"/>
          </p:nvPr>
        </p:nvSpPr>
        <p:spPr>
          <a:xfrm>
            <a:off x="608875" y="1690650"/>
            <a:ext cx="3660600" cy="176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11000">
                <a:solidFill>
                  <a:srgbClr val="2C00B9"/>
                </a:solidFill>
                <a:latin typeface="Poppins Black"/>
                <a:ea typeface="Poppins Black"/>
                <a:cs typeface="Poppins Black"/>
                <a:sym typeface="Poppins Black"/>
              </a:rPr>
              <a:t>71</a:t>
            </a:r>
            <a:r>
              <a:rPr lang="nl" sz="11000">
                <a:solidFill>
                  <a:srgbClr val="2C00B9"/>
                </a:solidFill>
                <a:latin typeface="Poppins Black"/>
                <a:ea typeface="Poppins Black"/>
                <a:cs typeface="Poppins Black"/>
                <a:sym typeface="Poppins Black"/>
              </a:rPr>
              <a:t>%</a:t>
            </a:r>
            <a:endParaRPr sz="11000">
              <a:latin typeface="Poppins Black"/>
              <a:ea typeface="Poppins Black"/>
              <a:cs typeface="Poppins Black"/>
              <a:sym typeface="Poppins Black"/>
            </a:endParaRPr>
          </a:p>
        </p:txBody>
      </p:sp>
      <p:sp>
        <p:nvSpPr>
          <p:cNvPr id="93" name="Google Shape;93;p19"/>
          <p:cNvSpPr txBox="1"/>
          <p:nvPr>
            <p:ph idx="1" type="body"/>
          </p:nvPr>
        </p:nvSpPr>
        <p:spPr>
          <a:xfrm>
            <a:off x="4127775" y="1690650"/>
            <a:ext cx="4905600" cy="176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l" sz="2500">
                <a:solidFill>
                  <a:srgbClr val="2C00B9"/>
                </a:solidFill>
                <a:latin typeface="Poppins"/>
                <a:ea typeface="Poppins"/>
                <a:cs typeface="Poppins"/>
                <a:sym typeface="Poppins"/>
              </a:rPr>
              <a:t>van de jongeren heeft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nog nooit gevapet. </a:t>
            </a:r>
            <a:endParaRPr b="1" sz="2500">
              <a:solidFill>
                <a:srgbClr val="2C00B9"/>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pic>
        <p:nvPicPr>
          <p:cNvPr id="98" name="Google Shape;98;p20" title="MW_Theorie button.png"/>
          <p:cNvPicPr preferRelativeResize="0"/>
          <p:nvPr/>
        </p:nvPicPr>
        <p:blipFill>
          <a:blip r:embed="rId4">
            <a:alphaModFix/>
          </a:blip>
          <a:stretch>
            <a:fillRect/>
          </a:stretch>
        </p:blipFill>
        <p:spPr>
          <a:xfrm>
            <a:off x="698943" y="899687"/>
            <a:ext cx="817900" cy="293100"/>
          </a:xfrm>
          <a:prstGeom prst="rect">
            <a:avLst/>
          </a:prstGeom>
          <a:noFill/>
          <a:ln>
            <a:noFill/>
          </a:ln>
        </p:spPr>
      </p:pic>
      <p:sp>
        <p:nvSpPr>
          <p:cNvPr id="99" name="Google Shape;99;p20"/>
          <p:cNvSpPr txBox="1"/>
          <p:nvPr>
            <p:ph idx="1" type="body"/>
          </p:nvPr>
        </p:nvSpPr>
        <p:spPr>
          <a:xfrm>
            <a:off x="779844" y="876862"/>
            <a:ext cx="903000" cy="29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nl" sz="1000">
                <a:solidFill>
                  <a:schemeClr val="lt1"/>
                </a:solidFill>
                <a:latin typeface="Poppins"/>
                <a:ea typeface="Poppins"/>
                <a:cs typeface="Poppins"/>
                <a:sym typeface="Poppins"/>
              </a:rPr>
              <a:t>Theorie</a:t>
            </a:r>
            <a:endParaRPr sz="1000">
              <a:solidFill>
                <a:schemeClr val="lt1"/>
              </a:solidFill>
              <a:latin typeface="Poppins"/>
              <a:ea typeface="Poppins"/>
              <a:cs typeface="Poppins"/>
              <a:sym typeface="Poppins"/>
            </a:endParaRPr>
          </a:p>
        </p:txBody>
      </p:sp>
      <p:sp>
        <p:nvSpPr>
          <p:cNvPr id="100" name="Google Shape;100;p20"/>
          <p:cNvSpPr txBox="1"/>
          <p:nvPr>
            <p:ph type="title"/>
          </p:nvPr>
        </p:nvSpPr>
        <p:spPr>
          <a:xfrm>
            <a:off x="610812" y="1330269"/>
            <a:ext cx="4175100" cy="1163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800"/>
              </a:spcAft>
              <a:buNone/>
            </a:pPr>
            <a:r>
              <a:rPr b="1" lang="nl" sz="2500">
                <a:solidFill>
                  <a:srgbClr val="2C00B9"/>
                </a:solidFill>
                <a:latin typeface="Poppins"/>
                <a:ea typeface="Poppins"/>
                <a:cs typeface="Poppins"/>
                <a:sym typeface="Poppins"/>
              </a:rPr>
              <a:t>Hoe werken </a:t>
            </a:r>
            <a:br>
              <a:rPr b="1" lang="nl" sz="2500">
                <a:solidFill>
                  <a:srgbClr val="2C00B9"/>
                </a:solidFill>
                <a:latin typeface="Poppins"/>
                <a:ea typeface="Poppins"/>
                <a:cs typeface="Poppins"/>
                <a:sym typeface="Poppins"/>
              </a:rPr>
            </a:br>
            <a:r>
              <a:rPr b="1" lang="nl" sz="2500">
                <a:solidFill>
                  <a:srgbClr val="2C00B9"/>
                </a:solidFill>
                <a:latin typeface="Poppins"/>
                <a:ea typeface="Poppins"/>
                <a:cs typeface="Poppins"/>
                <a:sym typeface="Poppins"/>
              </a:rPr>
              <a:t>sociale normen?</a:t>
            </a:r>
            <a:endParaRPr b="1" sz="2500">
              <a:solidFill>
                <a:srgbClr val="2C00B9"/>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p21"/>
          <p:cNvSpPr txBox="1"/>
          <p:nvPr>
            <p:ph type="title"/>
          </p:nvPr>
        </p:nvSpPr>
        <p:spPr>
          <a:xfrm>
            <a:off x="610800" y="1633200"/>
            <a:ext cx="4175100" cy="1877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b="1" lang="nl" sz="3300">
                <a:solidFill>
                  <a:srgbClr val="3416BD"/>
                </a:solidFill>
                <a:latin typeface="Outfit"/>
                <a:ea typeface="Outfit"/>
                <a:cs typeface="Outfit"/>
                <a:sym typeface="Outfit"/>
              </a:rPr>
              <a:t>“Bijna iedereen</a:t>
            </a:r>
            <a:br>
              <a:rPr b="1" lang="nl" sz="3300">
                <a:solidFill>
                  <a:srgbClr val="3416BD"/>
                </a:solidFill>
                <a:latin typeface="Outfit"/>
                <a:ea typeface="Outfit"/>
                <a:cs typeface="Outfit"/>
                <a:sym typeface="Outfit"/>
              </a:rPr>
            </a:br>
            <a:r>
              <a:rPr b="1" lang="nl" sz="3300">
                <a:solidFill>
                  <a:srgbClr val="3416BD"/>
                </a:solidFill>
                <a:latin typeface="Outfit"/>
                <a:ea typeface="Outfit"/>
                <a:cs typeface="Outfit"/>
                <a:sym typeface="Outfit"/>
              </a:rPr>
              <a:t>   vapet toch </a:t>
            </a:r>
            <a:br>
              <a:rPr b="1" lang="nl" sz="3300">
                <a:solidFill>
                  <a:srgbClr val="3416BD"/>
                </a:solidFill>
                <a:latin typeface="Outfit"/>
                <a:ea typeface="Outfit"/>
                <a:cs typeface="Outfit"/>
                <a:sym typeface="Outfit"/>
              </a:rPr>
            </a:br>
            <a:r>
              <a:rPr b="1" lang="nl" sz="3300">
                <a:solidFill>
                  <a:srgbClr val="3416BD"/>
                </a:solidFill>
                <a:latin typeface="Outfit"/>
                <a:ea typeface="Outfit"/>
                <a:cs typeface="Outfit"/>
                <a:sym typeface="Outfit"/>
              </a:rPr>
              <a:t>   na schooltijd?”</a:t>
            </a:r>
            <a:endParaRPr b="1" sz="3300">
              <a:solidFill>
                <a:srgbClr val="2C00B9"/>
              </a:solidFill>
              <a:latin typeface="Outfit"/>
              <a:ea typeface="Outfit"/>
              <a:cs typeface="Outfit"/>
              <a:sym typeface="Outfit"/>
            </a:endParaRPr>
          </a:p>
        </p:txBody>
      </p:sp>
      <p:sp>
        <p:nvSpPr>
          <p:cNvPr id="106" name="Google Shape;106;p21"/>
          <p:cNvSpPr txBox="1"/>
          <p:nvPr/>
        </p:nvSpPr>
        <p:spPr>
          <a:xfrm>
            <a:off x="4237875" y="1323900"/>
            <a:ext cx="4175100" cy="2495700"/>
          </a:xfrm>
          <a:prstGeom prst="rect">
            <a:avLst/>
          </a:prstGeom>
          <a:noFill/>
          <a:ln>
            <a:noFill/>
          </a:ln>
        </p:spPr>
        <p:txBody>
          <a:bodyPr anchorCtr="0" anchor="t" bIns="91425" lIns="91425" spcFirstLastPara="1" rIns="91425" wrap="square" tIns="91425">
            <a:spAutoFit/>
          </a:bodyPr>
          <a:lstStyle/>
          <a:p>
            <a:pPr indent="0" lvl="0" marL="101600" rtl="0" algn="l">
              <a:lnSpc>
                <a:spcPct val="115000"/>
              </a:lnSpc>
              <a:spcBef>
                <a:spcPts val="0"/>
              </a:spcBef>
              <a:spcAft>
                <a:spcPts val="0"/>
              </a:spcAft>
              <a:buNone/>
            </a:pPr>
            <a:r>
              <a:rPr b="1" lang="nl" sz="1100">
                <a:solidFill>
                  <a:srgbClr val="3B1FC7"/>
                </a:solidFill>
                <a:latin typeface="Poppins"/>
                <a:ea typeface="Poppins"/>
                <a:cs typeface="Poppins"/>
                <a:sym typeface="Poppins"/>
              </a:rPr>
              <a:t>Stel je voor</a:t>
            </a:r>
            <a:endParaRPr b="1" sz="1100">
              <a:solidFill>
                <a:srgbClr val="3B1FC7"/>
              </a:solidFill>
              <a:latin typeface="Poppins"/>
              <a:ea typeface="Poppins"/>
              <a:cs typeface="Poppins"/>
              <a:sym typeface="Poppins"/>
            </a:endParaRPr>
          </a:p>
          <a:p>
            <a:pPr indent="0" lvl="0" marL="101600" rtl="0" algn="l">
              <a:lnSpc>
                <a:spcPct val="115000"/>
              </a:lnSpc>
              <a:spcBef>
                <a:spcPts val="0"/>
              </a:spcBef>
              <a:spcAft>
                <a:spcPts val="0"/>
              </a:spcAft>
              <a:buNone/>
            </a:pPr>
            <a:r>
              <a:rPr lang="nl" sz="1100">
                <a:solidFill>
                  <a:srgbClr val="3B1FC7"/>
                </a:solidFill>
                <a:latin typeface="Poppins"/>
                <a:ea typeface="Poppins"/>
                <a:cs typeface="Poppins"/>
                <a:sym typeface="Poppins"/>
              </a:rPr>
              <a:t>Je ziet drie jongeren na schooltijd en je ruikt aardbei. </a:t>
            </a:r>
            <a:br>
              <a:rPr lang="nl" sz="1100">
                <a:solidFill>
                  <a:srgbClr val="3B1FC7"/>
                </a:solidFill>
                <a:latin typeface="Poppins"/>
                <a:ea typeface="Poppins"/>
                <a:cs typeface="Poppins"/>
                <a:sym typeface="Poppins"/>
              </a:rPr>
            </a:br>
            <a:r>
              <a:rPr lang="nl" sz="1100">
                <a:solidFill>
                  <a:srgbClr val="3B1FC7"/>
                </a:solidFill>
                <a:latin typeface="Poppins"/>
                <a:ea typeface="Poppins"/>
                <a:cs typeface="Poppins"/>
                <a:sym typeface="Poppins"/>
              </a:rPr>
              <a:t>Ze zijn aan het vapen. Tegelijkertijd zijn er vijf andere personen die voorbijlopen. Zij doen niks speciaals, dus je onthoudt enkel dat je drie jongeren zag vapen. Dan ga je naar de bushalte, en je ruikt deze keer mango. </a:t>
            </a:r>
            <a:br>
              <a:rPr lang="nl" sz="1100">
                <a:solidFill>
                  <a:srgbClr val="3B1FC7"/>
                </a:solidFill>
                <a:latin typeface="Poppins"/>
                <a:ea typeface="Poppins"/>
                <a:cs typeface="Poppins"/>
                <a:sym typeface="Poppins"/>
              </a:rPr>
            </a:br>
            <a:r>
              <a:rPr lang="nl" sz="1100">
                <a:solidFill>
                  <a:srgbClr val="3B1FC7"/>
                </a:solidFill>
                <a:latin typeface="Poppins"/>
                <a:ea typeface="Poppins"/>
                <a:cs typeface="Poppins"/>
                <a:sym typeface="Poppins"/>
              </a:rPr>
              <a:t>Je ziet daar twee jongeren die aan het vapen zijn. Tegelijkertijd stappen er tien mensen van de bus die niks speciaals doen. Je denkt daar niet verder over na. Op het einde van de dag onthoud je dus enkel de vijf mensen die vapen. Je brein maakt daarvan dat iedereen vapet. Maar dat is dus niet het geval. </a:t>
            </a:r>
            <a:endParaRPr sz="1100">
              <a:solidFill>
                <a:srgbClr val="3B1FC7"/>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