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eltekst"/>
          <p:cNvSpPr txBox="1"/>
          <p:nvPr>
            <p:ph type="title"/>
          </p:nvPr>
        </p:nvSpPr>
        <p:spPr>
          <a:xfrm>
            <a:off x="311708" y="744573"/>
            <a:ext cx="8520601" cy="2052604"/>
          </a:xfrm>
          <a:prstGeom prst="rect">
            <a:avLst/>
          </a:prstGeom>
        </p:spPr>
        <p:txBody>
          <a:bodyPr anchor="b"/>
          <a:lstStyle>
            <a:lvl1pPr algn="ctr">
              <a:defRPr b="1" sz="5200">
                <a:latin typeface="Poppins Bold"/>
                <a:ea typeface="Poppins Bold"/>
                <a:cs typeface="Poppins Bold"/>
                <a:sym typeface="Poppins Bold"/>
              </a:defRPr>
            </a:lvl1pPr>
          </a:lstStyle>
          <a:p>
            <a:pPr/>
            <a:r>
              <a:t>Titeltekst</a:t>
            </a:r>
          </a:p>
        </p:txBody>
      </p:sp>
      <p:sp>
        <p:nvSpPr>
          <p:cNvPr id="12" name="Hoofdtekst - niveau één…"/>
          <p:cNvSpPr txBox="1"/>
          <p:nvPr>
            <p:ph type="body" sz="quarter" idx="1"/>
          </p:nvPr>
        </p:nvSpPr>
        <p:spPr>
          <a:xfrm>
            <a:off x="311698" y="2834125"/>
            <a:ext cx="8520604" cy="792604"/>
          </a:xfrm>
          <a:prstGeom prst="rect">
            <a:avLst/>
          </a:prstGeom>
        </p:spPr>
        <p:txBody>
          <a:bodyPr/>
          <a:lstStyle>
            <a:lvl1pPr marL="0" indent="114300" algn="ctr">
              <a:lnSpc>
                <a:spcPct val="100000"/>
              </a:lnSpc>
              <a:buClrTx/>
              <a:buSzTx/>
              <a:buFontTx/>
              <a:buNone/>
              <a:defRPr sz="2800"/>
            </a:lvl1pPr>
            <a:lvl2pPr marL="0" indent="114300" algn="ctr">
              <a:lnSpc>
                <a:spcPct val="100000"/>
              </a:lnSpc>
              <a:buClrTx/>
              <a:buSzTx/>
              <a:buFontTx/>
              <a:buNone/>
              <a:defRPr sz="2800"/>
            </a:lvl2pPr>
            <a:lvl3pPr marL="0" indent="114300" algn="ctr">
              <a:lnSpc>
                <a:spcPct val="100000"/>
              </a:lnSpc>
              <a:buClrTx/>
              <a:buSzTx/>
              <a:buFontTx/>
              <a:buNone/>
              <a:defRPr sz="2800"/>
            </a:lvl3pPr>
            <a:lvl4pPr marL="0" indent="114300" algn="ctr">
              <a:lnSpc>
                <a:spcPct val="100000"/>
              </a:lnSpc>
              <a:buClrTx/>
              <a:buSzTx/>
              <a:buFontTx/>
              <a:buNone/>
              <a:defRPr sz="2800"/>
            </a:lvl4pPr>
            <a:lvl5pPr marL="0" indent="114300" algn="ctr">
              <a:lnSpc>
                <a:spcPct val="100000"/>
              </a:lnSpc>
              <a:buClrTx/>
              <a:buSzTx/>
              <a:buFontTx/>
              <a:buNone/>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8" y="1106125"/>
            <a:ext cx="8520604" cy="1963500"/>
          </a:xfrm>
          <a:prstGeom prst="rect">
            <a:avLst/>
          </a:prstGeom>
        </p:spPr>
        <p:txBody>
          <a:bodyPr anchor="b"/>
          <a:lstStyle>
            <a:lvl1pPr algn="ctr">
              <a:defRPr sz="12000">
                <a:latin typeface="+mj-lt"/>
                <a:ea typeface="+mj-ea"/>
                <a:cs typeface="+mj-cs"/>
                <a:sym typeface="Arial"/>
              </a:defRPr>
            </a:lvl1pPr>
          </a:lstStyle>
          <a:p>
            <a:pPr/>
            <a:r>
              <a:t>xx%</a:t>
            </a:r>
          </a:p>
        </p:txBody>
      </p:sp>
      <p:sp>
        <p:nvSpPr>
          <p:cNvPr id="92" name="Hoofdtekst - niveau één…"/>
          <p:cNvSpPr txBox="1"/>
          <p:nvPr>
            <p:ph type="body" sz="half" idx="1"/>
          </p:nvPr>
        </p:nvSpPr>
        <p:spPr>
          <a:xfrm>
            <a:off x="311698" y="3152225"/>
            <a:ext cx="8520604" cy="1300800"/>
          </a:xfrm>
          <a:prstGeom prst="rect">
            <a:avLst/>
          </a:prstGeom>
        </p:spPr>
        <p:txBody>
          <a:bodyPr/>
          <a:lstStyle>
            <a:lvl1pPr algn="ctr">
              <a:buFont typeface="Arial"/>
              <a:defRPr>
                <a:latin typeface="+mj-lt"/>
                <a:ea typeface="+mj-ea"/>
                <a:cs typeface="+mj-cs"/>
                <a:sym typeface="Arial"/>
              </a:defRPr>
            </a:lvl1pPr>
            <a:lvl2pPr algn="ctr">
              <a:buFont typeface="Arial"/>
              <a:defRPr>
                <a:latin typeface="+mj-lt"/>
                <a:ea typeface="+mj-ea"/>
                <a:cs typeface="+mj-cs"/>
                <a:sym typeface="Arial"/>
              </a:defRPr>
            </a:lvl2pPr>
            <a:lvl3pPr algn="ctr">
              <a:buFont typeface="Arial"/>
              <a:defRPr>
                <a:latin typeface="+mj-lt"/>
                <a:ea typeface="+mj-ea"/>
                <a:cs typeface="+mj-cs"/>
                <a:sym typeface="Arial"/>
              </a:defRPr>
            </a:lvl3pPr>
            <a:lvl4pPr algn="ctr">
              <a:buFont typeface="Arial"/>
              <a:defRPr>
                <a:latin typeface="+mj-lt"/>
                <a:ea typeface="+mj-ea"/>
                <a:cs typeface="+mj-cs"/>
                <a:sym typeface="Arial"/>
              </a:defRPr>
            </a:lvl4pPr>
            <a:lvl5pPr algn="ctr">
              <a:buFont typeface="Arial"/>
              <a:defRPr>
                <a:latin typeface="+mj-lt"/>
                <a:ea typeface="+mj-ea"/>
                <a:cs typeface="+mj-cs"/>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107" name="Titeltekst"/>
          <p:cNvSpPr txBox="1"/>
          <p:nvPr>
            <p:ph type="title"/>
          </p:nvPr>
        </p:nvSpPr>
        <p:spPr>
          <a:xfrm>
            <a:off x="628650" y="273842"/>
            <a:ext cx="7886700" cy="994175"/>
          </a:xfrm>
          <a:prstGeom prst="rect">
            <a:avLst/>
          </a:prstGeom>
        </p:spPr>
        <p:txBody>
          <a:bodyPr lIns="34275" tIns="34275" rIns="34275" bIns="34275" anchor="ctr"/>
          <a:lstStyle>
            <a:lvl1pPr>
              <a:lnSpc>
                <a:spcPct val="90000"/>
              </a:lnSpc>
              <a:defRPr sz="1100">
                <a:latin typeface="+mj-lt"/>
                <a:ea typeface="+mj-ea"/>
                <a:cs typeface="+mj-cs"/>
                <a:sym typeface="Arial"/>
              </a:defRPr>
            </a:lvl1pPr>
          </a:lstStyle>
          <a:p>
            <a:pPr/>
            <a:r>
              <a:t>Titeltekst</a:t>
            </a:r>
          </a:p>
        </p:txBody>
      </p:sp>
      <p:sp>
        <p:nvSpPr>
          <p:cNvPr id="108" name="Hoofdtekst - niveau één…"/>
          <p:cNvSpPr txBox="1"/>
          <p:nvPr>
            <p:ph type="body" idx="1"/>
          </p:nvPr>
        </p:nvSpPr>
        <p:spPr>
          <a:xfrm>
            <a:off x="628650" y="1369219"/>
            <a:ext cx="7886700" cy="3263504"/>
          </a:xfrm>
          <a:prstGeom prst="rect">
            <a:avLst/>
          </a:prstGeom>
        </p:spPr>
        <p:txBody>
          <a:bodyPr lIns="34275" tIns="34275" rIns="34275" bIns="34275"/>
          <a:lstStyle>
            <a:lvl1pPr indent="-317500">
              <a:lnSpc>
                <a:spcPct val="90000"/>
              </a:lnSpc>
              <a:spcBef>
                <a:spcPts val="800"/>
              </a:spcBef>
              <a:buClr>
                <a:srgbClr val="000000"/>
              </a:buClr>
              <a:buSzPts val="1100"/>
              <a:buFont typeface="Arial"/>
              <a:defRPr sz="1100">
                <a:latin typeface="+mj-lt"/>
                <a:ea typeface="+mj-ea"/>
                <a:cs typeface="+mj-cs"/>
                <a:sym typeface="Arial"/>
              </a:defRPr>
            </a:lvl1pPr>
            <a:lvl2pPr marL="914400" indent="-317500">
              <a:lnSpc>
                <a:spcPct val="90000"/>
              </a:lnSpc>
              <a:spcBef>
                <a:spcPts val="800"/>
              </a:spcBef>
              <a:buClr>
                <a:srgbClr val="000000"/>
              </a:buClr>
              <a:buSzPts val="1100"/>
              <a:buFont typeface="Arial"/>
              <a:defRPr sz="1100">
                <a:latin typeface="+mj-lt"/>
                <a:ea typeface="+mj-ea"/>
                <a:cs typeface="+mj-cs"/>
                <a:sym typeface="Arial"/>
              </a:defRPr>
            </a:lvl2pPr>
            <a:lvl3pPr marL="1371600" indent="-317500">
              <a:lnSpc>
                <a:spcPct val="90000"/>
              </a:lnSpc>
              <a:spcBef>
                <a:spcPts val="800"/>
              </a:spcBef>
              <a:buClr>
                <a:srgbClr val="000000"/>
              </a:buClr>
              <a:buSzPts val="1100"/>
              <a:buFont typeface="Arial"/>
              <a:defRPr sz="1100">
                <a:latin typeface="+mj-lt"/>
                <a:ea typeface="+mj-ea"/>
                <a:cs typeface="+mj-cs"/>
                <a:sym typeface="Arial"/>
              </a:defRPr>
            </a:lvl3pPr>
            <a:lvl4pPr marL="1828800" indent="-317500">
              <a:lnSpc>
                <a:spcPct val="90000"/>
              </a:lnSpc>
              <a:spcBef>
                <a:spcPts val="800"/>
              </a:spcBef>
              <a:buClr>
                <a:srgbClr val="000000"/>
              </a:buClr>
              <a:buSzPts val="1100"/>
              <a:buFont typeface="Arial"/>
              <a:defRPr sz="1100">
                <a:latin typeface="+mj-lt"/>
                <a:ea typeface="+mj-ea"/>
                <a:cs typeface="+mj-cs"/>
                <a:sym typeface="Arial"/>
              </a:defRPr>
            </a:lvl4pPr>
            <a:lvl5pPr marL="2286000" indent="-317500">
              <a:lnSpc>
                <a:spcPct val="90000"/>
              </a:lnSpc>
              <a:spcBef>
                <a:spcPts val="800"/>
              </a:spcBef>
              <a:buClr>
                <a:srgbClr val="000000"/>
              </a:buClr>
              <a:buSzPts val="1100"/>
              <a:buFont typeface="Arial"/>
              <a:defRPr sz="1100">
                <a:latin typeface="+mj-lt"/>
                <a:ea typeface="+mj-ea"/>
                <a:cs typeface="+mj-cs"/>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9" name="Dianummer"/>
          <p:cNvSpPr txBox="1"/>
          <p:nvPr>
            <p:ph type="sldNum" sz="quarter" idx="2"/>
          </p:nvPr>
        </p:nvSpPr>
        <p:spPr>
          <a:xfrm>
            <a:off x="8278711" y="4795994"/>
            <a:ext cx="236639" cy="216381"/>
          </a:xfrm>
          <a:prstGeom prst="rect">
            <a:avLst/>
          </a:prstGeom>
        </p:spPr>
        <p:txBody>
          <a:bodyPr lIns="34275" tIns="34275" rIns="34275" bIns="34275"/>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eltekst"/>
          <p:cNvSpPr txBox="1"/>
          <p:nvPr>
            <p:ph type="title"/>
          </p:nvPr>
        </p:nvSpPr>
        <p:spPr>
          <a:xfrm>
            <a:off x="311698" y="2150847"/>
            <a:ext cx="8520604" cy="841803"/>
          </a:xfrm>
          <a:prstGeom prst="rect">
            <a:avLst/>
          </a:prstGeom>
        </p:spPr>
        <p:txBody>
          <a:bodyPr anchor="ctr"/>
          <a:lstStyle>
            <a:lvl1pPr algn="ctr">
              <a:defRPr sz="3600"/>
            </a:lvl1pPr>
          </a:lstStyle>
          <a:p>
            <a:pPr/>
            <a:r>
              <a:t>Titeltekst</a:t>
            </a:r>
          </a:p>
        </p:txBody>
      </p:sp>
      <p:sp>
        <p:nvSpPr>
          <p:cNvPr id="2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eltekst"/>
          <p:cNvSpPr txBox="1"/>
          <p:nvPr>
            <p:ph type="title"/>
          </p:nvPr>
        </p:nvSpPr>
        <p:spPr>
          <a:prstGeom prst="rect">
            <a:avLst/>
          </a:prstGeom>
        </p:spPr>
        <p:txBody>
          <a:bodyPr/>
          <a:lstStyle/>
          <a:p>
            <a:pPr/>
            <a:r>
              <a:t>Titeltekst</a:t>
            </a:r>
          </a:p>
        </p:txBody>
      </p:sp>
      <p:sp>
        <p:nvSpPr>
          <p:cNvPr id="29"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eltekst"/>
          <p:cNvSpPr txBox="1"/>
          <p:nvPr>
            <p:ph type="title"/>
          </p:nvPr>
        </p:nvSpPr>
        <p:spPr>
          <a:prstGeom prst="rect">
            <a:avLst/>
          </a:prstGeom>
        </p:spPr>
        <p:txBody>
          <a:bodyPr/>
          <a:lstStyle/>
          <a:p>
            <a:pPr/>
            <a:r>
              <a:t>Titeltekst</a:t>
            </a:r>
          </a:p>
        </p:txBody>
      </p:sp>
      <p:sp>
        <p:nvSpPr>
          <p:cNvPr id="38" name="Hoofdtekst - niveau één…"/>
          <p:cNvSpPr txBox="1"/>
          <p:nvPr>
            <p:ph type="body" sz="half" idx="1"/>
          </p:nvPr>
        </p:nvSpPr>
        <p:spPr>
          <a:xfrm>
            <a:off x="311698" y="1152475"/>
            <a:ext cx="3999904"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9" name="Google Shape;23;p5"/>
          <p:cNvSpPr txBox="1"/>
          <p:nvPr>
            <p:ph type="body" sz="half" idx="21"/>
          </p:nvPr>
        </p:nvSpPr>
        <p:spPr>
          <a:xfrm>
            <a:off x="4832398" y="1152475"/>
            <a:ext cx="3999904" cy="3416400"/>
          </a:xfrm>
          <a:prstGeom prst="rect">
            <a:avLst/>
          </a:prstGeom>
        </p:spPr>
        <p:txBody>
          <a:bodyPr/>
          <a:lstStyle/>
          <a:p>
            <a:pP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eltekst"/>
          <p:cNvSpPr txBox="1"/>
          <p:nvPr>
            <p:ph type="title"/>
          </p:nvPr>
        </p:nvSpPr>
        <p:spPr>
          <a:prstGeom prst="rect">
            <a:avLst/>
          </a:prstGeom>
        </p:spPr>
        <p:txBody>
          <a:bodyPr/>
          <a:lstStyle>
            <a:lvl1pPr>
              <a:defRPr>
                <a:latin typeface="+mj-lt"/>
                <a:ea typeface="+mj-ea"/>
                <a:cs typeface="+mj-cs"/>
                <a:sym typeface="Arial"/>
              </a:defRPr>
            </a:lvl1pPr>
          </a:lstStyle>
          <a:p>
            <a:pPr/>
            <a:r>
              <a:t>Titeltekst</a:t>
            </a:r>
          </a:p>
        </p:txBody>
      </p:sp>
      <p:sp>
        <p:nvSpPr>
          <p:cNvPr id="4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eltekst"/>
          <p:cNvSpPr txBox="1"/>
          <p:nvPr>
            <p:ph type="title"/>
          </p:nvPr>
        </p:nvSpPr>
        <p:spPr>
          <a:xfrm>
            <a:off x="311698" y="555600"/>
            <a:ext cx="2808004" cy="755700"/>
          </a:xfrm>
          <a:prstGeom prst="rect">
            <a:avLst/>
          </a:prstGeom>
        </p:spPr>
        <p:txBody>
          <a:bodyPr anchor="b"/>
          <a:lstStyle>
            <a:lvl1pPr>
              <a:defRPr sz="2400">
                <a:latin typeface="+mj-lt"/>
                <a:ea typeface="+mj-ea"/>
                <a:cs typeface="+mj-cs"/>
                <a:sym typeface="Arial"/>
              </a:defRPr>
            </a:lvl1pPr>
          </a:lstStyle>
          <a:p>
            <a:pPr/>
            <a:r>
              <a:t>Titeltekst</a:t>
            </a:r>
          </a:p>
        </p:txBody>
      </p:sp>
      <p:sp>
        <p:nvSpPr>
          <p:cNvPr id="56" name="Hoofdtekst - niveau één…"/>
          <p:cNvSpPr txBox="1"/>
          <p:nvPr>
            <p:ph type="body" sz="quarter" idx="1"/>
          </p:nvPr>
        </p:nvSpPr>
        <p:spPr>
          <a:xfrm>
            <a:off x="311698" y="1389598"/>
            <a:ext cx="2808004" cy="3179405"/>
          </a:xfrm>
          <a:prstGeom prst="rect">
            <a:avLst/>
          </a:prstGeom>
        </p:spPr>
        <p:txBody>
          <a:bodyPr/>
          <a:lstStyle>
            <a:lvl1pPr indent="-304800">
              <a:buSzPts val="1200"/>
              <a:buFont typeface="Arial"/>
              <a:defRPr sz="1200">
                <a:latin typeface="+mj-lt"/>
                <a:ea typeface="+mj-ea"/>
                <a:cs typeface="+mj-cs"/>
                <a:sym typeface="Arial"/>
              </a:defRPr>
            </a:lvl1pPr>
            <a:lvl2pPr marL="914400" indent="-304800">
              <a:buSzPts val="1200"/>
              <a:buFont typeface="Arial"/>
              <a:defRPr sz="1200">
                <a:latin typeface="+mj-lt"/>
                <a:ea typeface="+mj-ea"/>
                <a:cs typeface="+mj-cs"/>
                <a:sym typeface="Arial"/>
              </a:defRPr>
            </a:lvl2pPr>
            <a:lvl3pPr marL="1371600" indent="-304800">
              <a:buSzPts val="1200"/>
              <a:buFont typeface="Arial"/>
              <a:defRPr sz="1200">
                <a:latin typeface="+mj-lt"/>
                <a:ea typeface="+mj-ea"/>
                <a:cs typeface="+mj-cs"/>
                <a:sym typeface="Arial"/>
              </a:defRPr>
            </a:lvl3pPr>
            <a:lvl4pPr marL="1828800" indent="-304800">
              <a:buSzPts val="1200"/>
              <a:buFont typeface="Arial"/>
              <a:defRPr sz="1200">
                <a:latin typeface="+mj-lt"/>
                <a:ea typeface="+mj-ea"/>
                <a:cs typeface="+mj-cs"/>
                <a:sym typeface="Arial"/>
              </a:defRPr>
            </a:lvl4pPr>
            <a:lvl5pPr marL="2286000" indent="-304800">
              <a:buSzPts val="1200"/>
              <a:buFont typeface="Arial"/>
              <a:defRPr sz="1200">
                <a:latin typeface="+mj-lt"/>
                <a:ea typeface="+mj-ea"/>
                <a:cs typeface="+mj-cs"/>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eltekst"/>
          <p:cNvSpPr txBox="1"/>
          <p:nvPr>
            <p:ph type="title"/>
          </p:nvPr>
        </p:nvSpPr>
        <p:spPr>
          <a:xfrm>
            <a:off x="490250" y="450148"/>
            <a:ext cx="6367801" cy="4090805"/>
          </a:xfrm>
          <a:prstGeom prst="rect">
            <a:avLst/>
          </a:prstGeom>
        </p:spPr>
        <p:txBody>
          <a:bodyPr anchor="ctr"/>
          <a:lstStyle>
            <a:lvl1pPr>
              <a:defRPr sz="4800">
                <a:latin typeface="+mj-lt"/>
                <a:ea typeface="+mj-ea"/>
                <a:cs typeface="+mj-cs"/>
                <a:sym typeface="Arial"/>
              </a:defRPr>
            </a:lvl1pPr>
          </a:lstStyle>
          <a:p>
            <a:pPr/>
            <a:r>
              <a:t>Titeltekst</a:t>
            </a:r>
          </a:p>
        </p:txBody>
      </p:sp>
      <p:sp>
        <p:nvSpPr>
          <p:cNvPr id="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8"/>
            <a:ext cx="4572000" cy="5143507"/>
          </a:xfrm>
          <a:prstGeom prst="rect">
            <a:avLst/>
          </a:prstGeom>
          <a:solidFill>
            <a:srgbClr val="EEEEEE"/>
          </a:solidFill>
          <a:ln w="12700">
            <a:miter lim="400000"/>
          </a:ln>
        </p:spPr>
        <p:txBody>
          <a:bodyPr lIns="0" tIns="0" rIns="0" bIns="0" anchor="ctr"/>
          <a:lstStyle/>
          <a:p>
            <a:pPr>
              <a:defRPr>
                <a:latin typeface="+mj-lt"/>
                <a:ea typeface="+mj-ea"/>
                <a:cs typeface="+mj-cs"/>
                <a:sym typeface="Arial"/>
              </a:defRPr>
            </a:pPr>
          </a:p>
        </p:txBody>
      </p:sp>
      <p:sp>
        <p:nvSpPr>
          <p:cNvPr id="73" name="Titeltekst"/>
          <p:cNvSpPr txBox="1"/>
          <p:nvPr>
            <p:ph type="title"/>
          </p:nvPr>
        </p:nvSpPr>
        <p:spPr>
          <a:xfrm>
            <a:off x="265500" y="1233175"/>
            <a:ext cx="4045200" cy="1482302"/>
          </a:xfrm>
          <a:prstGeom prst="rect">
            <a:avLst/>
          </a:prstGeom>
        </p:spPr>
        <p:txBody>
          <a:bodyPr anchor="b"/>
          <a:lstStyle>
            <a:lvl1pPr algn="ctr">
              <a:defRPr sz="4200">
                <a:latin typeface="+mj-lt"/>
                <a:ea typeface="+mj-ea"/>
                <a:cs typeface="+mj-cs"/>
                <a:sym typeface="Arial"/>
              </a:defRPr>
            </a:lvl1pPr>
          </a:lstStyle>
          <a:p>
            <a:pPr/>
            <a:r>
              <a:t>Titeltekst</a:t>
            </a:r>
          </a:p>
        </p:txBody>
      </p:sp>
      <p:sp>
        <p:nvSpPr>
          <p:cNvPr id="74" name="Hoofdtekst - niveau één…"/>
          <p:cNvSpPr txBox="1"/>
          <p:nvPr>
            <p:ph type="body" sz="quarter" idx="1"/>
          </p:nvPr>
        </p:nvSpPr>
        <p:spPr>
          <a:xfrm>
            <a:off x="265500" y="2803075"/>
            <a:ext cx="4045200" cy="1235101"/>
          </a:xfrm>
          <a:prstGeom prst="rect">
            <a:avLst/>
          </a:prstGeom>
        </p:spPr>
        <p:txBody>
          <a:bodyPr/>
          <a:lstStyle>
            <a:lvl1pPr marL="0" indent="114300" algn="ctr">
              <a:lnSpc>
                <a:spcPct val="100000"/>
              </a:lnSpc>
              <a:buClrTx/>
              <a:buSzTx/>
              <a:buFontTx/>
              <a:buNone/>
              <a:defRPr sz="2100">
                <a:latin typeface="+mj-lt"/>
                <a:ea typeface="+mj-ea"/>
                <a:cs typeface="+mj-cs"/>
                <a:sym typeface="Arial"/>
              </a:defRPr>
            </a:lvl1pPr>
            <a:lvl2pPr marL="0" indent="114300" algn="ctr">
              <a:lnSpc>
                <a:spcPct val="100000"/>
              </a:lnSpc>
              <a:buClrTx/>
              <a:buSzTx/>
              <a:buFontTx/>
              <a:buNone/>
              <a:defRPr sz="2100">
                <a:latin typeface="+mj-lt"/>
                <a:ea typeface="+mj-ea"/>
                <a:cs typeface="+mj-cs"/>
                <a:sym typeface="Arial"/>
              </a:defRPr>
            </a:lvl2pPr>
            <a:lvl3pPr marL="0" indent="114300" algn="ctr">
              <a:lnSpc>
                <a:spcPct val="100000"/>
              </a:lnSpc>
              <a:buClrTx/>
              <a:buSzTx/>
              <a:buFontTx/>
              <a:buNone/>
              <a:defRPr sz="2100">
                <a:latin typeface="+mj-lt"/>
                <a:ea typeface="+mj-ea"/>
                <a:cs typeface="+mj-cs"/>
                <a:sym typeface="Arial"/>
              </a:defRPr>
            </a:lvl3pPr>
            <a:lvl4pPr marL="0" indent="114300" algn="ctr">
              <a:lnSpc>
                <a:spcPct val="100000"/>
              </a:lnSpc>
              <a:buClrTx/>
              <a:buSzTx/>
              <a:buFontTx/>
              <a:buNone/>
              <a:defRPr sz="2100">
                <a:latin typeface="+mj-lt"/>
                <a:ea typeface="+mj-ea"/>
                <a:cs typeface="+mj-cs"/>
                <a:sym typeface="Arial"/>
              </a:defRPr>
            </a:lvl4pPr>
            <a:lvl5pPr marL="0" indent="114300" algn="ctr">
              <a:lnSpc>
                <a:spcPct val="100000"/>
              </a:lnSpc>
              <a:buClrTx/>
              <a:buSzTx/>
              <a:buFontTx/>
              <a:buNone/>
              <a:defRPr sz="2100">
                <a:latin typeface="+mj-lt"/>
                <a:ea typeface="+mj-ea"/>
                <a:cs typeface="+mj-cs"/>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Hoofdtekst - niveau één…"/>
          <p:cNvSpPr txBox="1"/>
          <p:nvPr>
            <p:ph type="body" sz="quarter" idx="1"/>
          </p:nvPr>
        </p:nvSpPr>
        <p:spPr>
          <a:xfrm>
            <a:off x="311698" y="4230575"/>
            <a:ext cx="5998804" cy="605104"/>
          </a:xfrm>
          <a:prstGeom prst="rect">
            <a:avLst/>
          </a:prstGeom>
        </p:spPr>
        <p:txBody>
          <a:bodyPr anchor="ctr"/>
          <a:lstStyle>
            <a:lvl1pPr marL="0" indent="228600">
              <a:lnSpc>
                <a:spcPct val="100000"/>
              </a:lnSpc>
              <a:buClrTx/>
              <a:buSzTx/>
              <a:buFontTx/>
              <a:buNone/>
              <a:defRPr>
                <a:latin typeface="+mj-lt"/>
                <a:ea typeface="+mj-ea"/>
                <a:cs typeface="+mj-cs"/>
                <a:sym typeface="Arial"/>
              </a:defRPr>
            </a:lvl1pPr>
            <a:lvl2pPr marL="1462314" indent="-408213">
              <a:lnSpc>
                <a:spcPct val="100000"/>
              </a:lnSpc>
              <a:buClrTx/>
              <a:buFontTx/>
              <a:defRPr>
                <a:latin typeface="+mj-lt"/>
                <a:ea typeface="+mj-ea"/>
                <a:cs typeface="+mj-cs"/>
                <a:sym typeface="Arial"/>
              </a:defRPr>
            </a:lvl2pPr>
            <a:lvl3pPr marL="1919514">
              <a:lnSpc>
                <a:spcPct val="100000"/>
              </a:lnSpc>
              <a:buClrTx/>
              <a:buFontTx/>
              <a:defRPr>
                <a:latin typeface="+mj-lt"/>
                <a:ea typeface="+mj-ea"/>
                <a:cs typeface="+mj-cs"/>
                <a:sym typeface="Arial"/>
              </a:defRPr>
            </a:lvl3pPr>
            <a:lvl4pPr marL="2376714">
              <a:lnSpc>
                <a:spcPct val="100000"/>
              </a:lnSpc>
              <a:buClrTx/>
              <a:buFontTx/>
              <a:defRPr>
                <a:latin typeface="+mj-lt"/>
                <a:ea typeface="+mj-ea"/>
                <a:cs typeface="+mj-cs"/>
                <a:sym typeface="Arial"/>
              </a:defRPr>
            </a:lvl4pPr>
            <a:lvl5pPr marL="2833914">
              <a:lnSpc>
                <a:spcPct val="100000"/>
              </a:lnSpc>
              <a:buClrTx/>
              <a:buFontTx/>
              <a:defRPr>
                <a:latin typeface="+mj-lt"/>
                <a:ea typeface="+mj-ea"/>
                <a:cs typeface="+mj-cs"/>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kst"/>
          <p:cNvSpPr txBox="1"/>
          <p:nvPr>
            <p:ph type="title"/>
          </p:nvPr>
        </p:nvSpPr>
        <p:spPr>
          <a:xfrm>
            <a:off x="311698" y="445025"/>
            <a:ext cx="8520604" cy="572703"/>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Titeltekst</a:t>
            </a:r>
          </a:p>
        </p:txBody>
      </p:sp>
      <p:sp>
        <p:nvSpPr>
          <p:cNvPr id="3" name="Hoofdtekst - niveau één…"/>
          <p:cNvSpPr txBox="1"/>
          <p:nvPr>
            <p:ph type="body" idx="1"/>
          </p:nvPr>
        </p:nvSpPr>
        <p:spPr>
          <a:xfrm>
            <a:off x="311698" y="1152475"/>
            <a:ext cx="8520604" cy="34164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8684351" y="4700822"/>
            <a:ext cx="336807" cy="318390"/>
          </a:xfrm>
          <a:prstGeom prst="rect">
            <a:avLst/>
          </a:prstGeom>
          <a:ln w="12700">
            <a:miter lim="400000"/>
          </a:ln>
        </p:spPr>
        <p:txBody>
          <a:bodyPr wrap="none" lIns="91421" tIns="91421" rIns="91421" bIns="91421" anchor="ctr">
            <a:normAutofit fontScale="100000" lnSpcReduction="0"/>
          </a:bodyPr>
          <a:lstStyle>
            <a:lvl1pPr algn="r">
              <a:defRPr sz="1000">
                <a:solidFill>
                  <a:srgbClr val="585858"/>
                </a:solidFill>
                <a:latin typeface="+mj-lt"/>
                <a:ea typeface="+mj-ea"/>
                <a:cs typeface="+mj-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Poppins Regular"/>
          <a:ea typeface="Poppins Regular"/>
          <a:cs typeface="Poppins Regular"/>
          <a:sym typeface="Poppins Regular"/>
        </a:defRPr>
      </a:lvl9pPr>
    </p:titleStyle>
    <p:bodyStyle>
      <a:lvl1pPr marL="457200" marR="0" indent="-342900"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1pPr>
      <a:lvl2pPr marL="1005114" marR="0" indent="-408213"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2pPr>
      <a:lvl3pPr marL="1462314" marR="0" indent="-408214"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3pPr>
      <a:lvl4pPr marL="1919514" marR="0" indent="-408214"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4pPr>
      <a:lvl5pPr marL="2376714" marR="0" indent="-408214"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5pPr>
      <a:lvl6pPr marL="2833914" marR="0" indent="-408214"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6pPr>
      <a:lvl7pPr marL="3291113" marR="0" indent="-408214"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7pPr>
      <a:lvl8pPr marL="3748313" marR="0" indent="-408213"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8pPr>
      <a:lvl9pPr marL="4205513" marR="0" indent="-408213" algn="l" defTabSz="914400" rtl="0" latinLnBrk="0">
        <a:lnSpc>
          <a:spcPct val="115000"/>
        </a:lnSpc>
        <a:spcBef>
          <a:spcPts val="0"/>
        </a:spcBef>
        <a:spcAft>
          <a:spcPts val="0"/>
        </a:spcAft>
        <a:buClr>
          <a:srgbClr val="585858"/>
        </a:buClr>
        <a:buSzPts val="1800"/>
        <a:buFont typeface="Poppins Medium"/>
        <a:buChar char="■"/>
        <a:tabLst/>
        <a:defRPr b="0" baseline="0" cap="none" i="0" spc="0" strike="noStrike" sz="1800" u="none">
          <a:solidFill>
            <a:srgbClr val="585858"/>
          </a:solidFill>
          <a:uFillTx/>
          <a:latin typeface="Poppins Regular"/>
          <a:ea typeface="Poppins Regular"/>
          <a:cs typeface="Poppins Regular"/>
          <a:sym typeface="Poppins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7.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7.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7.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40.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7.png"/></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0.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42.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43.png"/><Relationship Id="rId4" Type="http://schemas.openxmlformats.org/officeDocument/2006/relationships/image" Target="../media/image7.png"/></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7.png"/></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7.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7.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1.png"/></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7.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7.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7.png"/><Relationship Id="rId4" Type="http://schemas.openxmlformats.org/officeDocument/2006/relationships/image" Target="../media/image2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0.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7.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3.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6.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7.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3.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9.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7.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0.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7.png"/><Relationship Id="rId4" Type="http://schemas.openxmlformats.org/officeDocument/2006/relationships/image" Target="../media/image21.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2.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35.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5.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A9CC"/>
        </a:solidFill>
      </p:bgPr>
    </p:bg>
    <p:spTree>
      <p:nvGrpSpPr>
        <p:cNvPr id="1" name=""/>
        <p:cNvGrpSpPr/>
        <p:nvPr/>
      </p:nvGrpSpPr>
      <p:grpSpPr>
        <a:xfrm>
          <a:off x="0" y="0"/>
          <a:ext cx="0" cy="0"/>
          <a:chOff x="0" y="0"/>
          <a:chExt cx="0" cy="0"/>
        </a:xfrm>
      </p:grpSpPr>
      <p:pic>
        <p:nvPicPr>
          <p:cNvPr id="118" name="Google Shape;60;p14" descr="Google Shape;60;p14"/>
          <p:cNvPicPr>
            <a:picLocks noChangeAspect="1"/>
          </p:cNvPicPr>
          <p:nvPr/>
        </p:nvPicPr>
        <p:blipFill>
          <a:blip r:embed="rId2">
            <a:extLst/>
          </a:blip>
          <a:stretch>
            <a:fillRect/>
          </a:stretch>
        </p:blipFill>
        <p:spPr>
          <a:xfrm>
            <a:off x="520299" y="519600"/>
            <a:ext cx="1377230" cy="250829"/>
          </a:xfrm>
          <a:prstGeom prst="rect">
            <a:avLst/>
          </a:prstGeom>
          <a:ln w="12700">
            <a:miter lim="400000"/>
          </a:ln>
        </p:spPr>
      </p:pic>
      <p:pic>
        <p:nvPicPr>
          <p:cNvPr id="119" name="Google Shape;61;p14" descr="Google Shape;61;p14"/>
          <p:cNvPicPr>
            <a:picLocks noChangeAspect="1"/>
          </p:cNvPicPr>
          <p:nvPr/>
        </p:nvPicPr>
        <p:blipFill>
          <a:blip r:embed="rId3">
            <a:extLst/>
          </a:blip>
          <a:srcRect l="0" t="67008" r="0" b="0"/>
          <a:stretch>
            <a:fillRect/>
          </a:stretch>
        </p:blipFill>
        <p:spPr>
          <a:xfrm>
            <a:off x="1855085" y="3166856"/>
            <a:ext cx="3613231" cy="525022"/>
          </a:xfrm>
          <a:prstGeom prst="rect">
            <a:avLst/>
          </a:prstGeom>
          <a:ln w="12700">
            <a:miter lim="400000"/>
          </a:ln>
        </p:spPr>
      </p:pic>
      <p:pic>
        <p:nvPicPr>
          <p:cNvPr id="120" name="Google Shape;63;p14" descr="Google Shape;63;p14"/>
          <p:cNvPicPr>
            <a:picLocks noChangeAspect="1"/>
          </p:cNvPicPr>
          <p:nvPr/>
        </p:nvPicPr>
        <p:blipFill>
          <a:blip r:embed="rId4">
            <a:extLst/>
          </a:blip>
          <a:stretch>
            <a:fillRect/>
          </a:stretch>
        </p:blipFill>
        <p:spPr>
          <a:xfrm>
            <a:off x="6816721" y="4347002"/>
            <a:ext cx="1655536" cy="337104"/>
          </a:xfrm>
          <a:prstGeom prst="rect">
            <a:avLst/>
          </a:prstGeom>
          <a:ln w="12700">
            <a:miter lim="400000"/>
          </a:ln>
        </p:spPr>
      </p:pic>
      <p:sp>
        <p:nvSpPr>
          <p:cNvPr id="121" name="Google Shape;64;p14"/>
          <p:cNvSpPr/>
          <p:nvPr/>
        </p:nvSpPr>
        <p:spPr>
          <a:xfrm>
            <a:off x="786375" y="4347050"/>
            <a:ext cx="1548001" cy="402604"/>
          </a:xfrm>
          <a:prstGeom prst="roundRect">
            <a:avLst>
              <a:gd name="adj" fmla="val 50000"/>
            </a:avLst>
          </a:prstGeom>
          <a:solidFill>
            <a:srgbClr val="0218BD"/>
          </a:solidFill>
          <a:ln w="12700">
            <a:miter lim="400000"/>
          </a:ln>
        </p:spPr>
        <p:txBody>
          <a:bodyPr lIns="0" tIns="0" rIns="0" bIns="0" anchor="ctr"/>
          <a:lstStyle/>
          <a:p>
            <a:pPr>
              <a:defRPr>
                <a:latin typeface="+mj-lt"/>
                <a:ea typeface="+mj-ea"/>
                <a:cs typeface="+mj-cs"/>
                <a:sym typeface="Arial"/>
              </a:defRPr>
            </a:pPr>
          </a:p>
        </p:txBody>
      </p:sp>
      <p:sp>
        <p:nvSpPr>
          <p:cNvPr id="122" name="Google Shape;65;p14"/>
          <p:cNvSpPr txBox="1"/>
          <p:nvPr/>
        </p:nvSpPr>
        <p:spPr>
          <a:xfrm>
            <a:off x="966070" y="4418824"/>
            <a:ext cx="1188611" cy="25905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20000"/>
              </a:lnSpc>
              <a:defRPr sz="1000">
                <a:solidFill>
                  <a:srgbClr val="FFFFFF"/>
                </a:solidFill>
                <a:latin typeface="Poppins Regular"/>
                <a:ea typeface="Poppins Regular"/>
                <a:cs typeface="Poppins Regular"/>
                <a:sym typeface="Poppins Regular"/>
              </a:defRPr>
            </a:lvl1pPr>
          </a:lstStyle>
          <a:p>
            <a:pPr/>
            <a:r>
              <a:t>presentatie fase 1</a:t>
            </a:r>
          </a:p>
        </p:txBody>
      </p:sp>
      <p:pic>
        <p:nvPicPr>
          <p:cNvPr id="123" name="Afbeelding" descr="Afbeelding"/>
          <p:cNvPicPr>
            <a:picLocks noChangeAspect="1"/>
          </p:cNvPicPr>
          <p:nvPr/>
        </p:nvPicPr>
        <p:blipFill>
          <a:blip r:embed="rId5">
            <a:extLst/>
          </a:blip>
          <a:stretch>
            <a:fillRect/>
          </a:stretch>
        </p:blipFill>
        <p:spPr>
          <a:xfrm>
            <a:off x="5265587" y="964382"/>
            <a:ext cx="2880027" cy="3214736"/>
          </a:xfrm>
          <a:prstGeom prst="rect">
            <a:avLst/>
          </a:prstGeom>
          <a:ln w="12700">
            <a:miter lim="400000"/>
          </a:ln>
        </p:spPr>
      </p:pic>
      <p:pic>
        <p:nvPicPr>
          <p:cNvPr id="124" name="Afbeelding" descr="Afbeelding"/>
          <p:cNvPicPr>
            <a:picLocks noChangeAspect="1"/>
          </p:cNvPicPr>
          <p:nvPr/>
        </p:nvPicPr>
        <p:blipFill>
          <a:blip r:embed="rId6">
            <a:extLst/>
          </a:blip>
          <a:stretch>
            <a:fillRect/>
          </a:stretch>
        </p:blipFill>
        <p:spPr>
          <a:xfrm>
            <a:off x="194372" y="1660813"/>
            <a:ext cx="6258844" cy="140566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pic>
        <p:nvPicPr>
          <p:cNvPr id="189" name="Google Shape;114;p20" descr="Google Shape;114;p20"/>
          <p:cNvPicPr>
            <a:picLocks noChangeAspect="1"/>
          </p:cNvPicPr>
          <p:nvPr/>
        </p:nvPicPr>
        <p:blipFill>
          <a:blip r:embed="rId2">
            <a:extLst/>
          </a:blip>
          <a:stretch>
            <a:fillRect/>
          </a:stretch>
        </p:blipFill>
        <p:spPr>
          <a:xfrm>
            <a:off x="5202025" y="1744547"/>
            <a:ext cx="1929102" cy="1733177"/>
          </a:xfrm>
          <a:prstGeom prst="rect">
            <a:avLst/>
          </a:prstGeom>
          <a:ln w="12700">
            <a:miter lim="400000"/>
          </a:ln>
        </p:spPr>
      </p:pic>
      <p:sp>
        <p:nvSpPr>
          <p:cNvPr id="190" name="Google Shape;117;p20"/>
          <p:cNvSpPr txBox="1"/>
          <p:nvPr/>
        </p:nvSpPr>
        <p:spPr>
          <a:xfrm>
            <a:off x="1103699" y="1832492"/>
            <a:ext cx="3144703" cy="175638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1</a:t>
            </a:r>
          </a:p>
          <a:p>
            <a:pPr>
              <a:lnSpc>
                <a:spcPct val="115000"/>
              </a:lnSpc>
              <a:defRPr sz="2400">
                <a:solidFill>
                  <a:srgbClr val="0218BD"/>
                </a:solidFill>
                <a:latin typeface="Poppins SemiBold"/>
                <a:ea typeface="Poppins SemiBold"/>
                <a:cs typeface="Poppins SemiBold"/>
                <a:sym typeface="Poppins SemiBold"/>
              </a:defRPr>
            </a:pPr>
            <a:r>
              <a:t>Verkennen van de mediawijze thema’s</a:t>
            </a:r>
          </a:p>
        </p:txBody>
      </p:sp>
      <p:pic>
        <p:nvPicPr>
          <p:cNvPr id="191"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4"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Meneer Degryse, leerkracht Engels uit de tweede graad, staat toe dat zijn leerlingen smartphones gebruiken tijdens zijn les voor relevante oefeningen. Sommige leerlingen raken echter snel afgeleid door andere apps en sociale media, wat hun focus op de les verstoort. Mats wil de afleiding minimaliseren zonder smartphones volledig te verbieden.</a:t>
            </a:r>
          </a:p>
        </p:txBody>
      </p:sp>
      <p:sp>
        <p:nvSpPr>
          <p:cNvPr id="111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16"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digitale balans en smartphones</a:t>
            </a:r>
          </a:p>
        </p:txBody>
      </p:sp>
      <p:sp>
        <p:nvSpPr>
          <p:cNvPr id="1117" name="Google Shape;126;p21"/>
          <p:cNvSpPr txBox="1"/>
          <p:nvPr/>
        </p:nvSpPr>
        <p:spPr>
          <a:xfrm>
            <a:off x="4918573" y="1452774"/>
            <a:ext cx="3413801"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Om het probleem aan te pakken, voert Mats een open discussie in het Engels met zijn leerlingen over het gebruik en stelt samen duidelijke richtlijnen op, zoals het gebruik van andere apps tijdens de lesuren, wanneer ze hun smartphone mogen bovenhalen … </a:t>
            </a:r>
          </a:p>
          <a:p>
            <a:pPr defTabSz="457200">
              <a:defRPr sz="900">
                <a:solidFill>
                  <a:srgbClr val="0718BD"/>
                </a:solidFill>
                <a:latin typeface="Poppins Regular"/>
                <a:ea typeface="Poppins Regular"/>
                <a:cs typeface="Poppins Regular"/>
                <a:sym typeface="Poppins Regular"/>
              </a:defRPr>
            </a:pPr>
          </a:p>
        </p:txBody>
      </p:sp>
      <p:pic>
        <p:nvPicPr>
          <p:cNvPr id="111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1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2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2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2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23"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Meneer Tahiri, leerkracht Nederlands uit de eerste graad, is gefrustreerd door de overvloed aan communicatie-kanalen van ouders en leerlingen. Ondanks de schoolrichtlijnen om enkel Smartschool te gebruiken, blijven berichten via WhatsApp, sms en e-mail binnenstromen, wat voor onduidelijkheid en inefficiëntie zorgt.</a:t>
            </a:r>
          </a:p>
        </p:txBody>
      </p:sp>
      <p:sp>
        <p:nvSpPr>
          <p:cNvPr id="112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27"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digitale balans en smartphones</a:t>
            </a:r>
          </a:p>
        </p:txBody>
      </p:sp>
      <p:sp>
        <p:nvSpPr>
          <p:cNvPr id="1128" name="Google Shape;126;p21"/>
          <p:cNvSpPr txBox="1"/>
          <p:nvPr/>
        </p:nvSpPr>
        <p:spPr>
          <a:xfrm>
            <a:off x="4918573" y="1452774"/>
            <a:ext cx="3413801"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Meneer Tahiri is geëngageerd in de school en besluit een klasgesprek te organiseren in zijn les over de richtlijnen en digitale balans in het 2e middelbaar. Hij probeert dit als startpunt te nemen</a:t>
            </a:r>
          </a:p>
        </p:txBody>
      </p:sp>
      <p:pic>
        <p:nvPicPr>
          <p:cNvPr id="112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3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3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3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3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34"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6" name="Google Shape;123;p21"/>
          <p:cNvSpPr txBox="1"/>
          <p:nvPr/>
        </p:nvSpPr>
        <p:spPr>
          <a:xfrm>
            <a:off x="1123896" y="1452774"/>
            <a:ext cx="3413806"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Na een drukke schooldag ontvangt Jayden een bericht van de leerkracht in de klasgroep op Smartschool, net voor de afgesproken tijd van 18:30 uur. Het bericht bevat een last-minute herinnering om de volgende dag een vertaalwoordenboek mee te nemen voor de geplande leestoets Frans. Jayden ziet het bericht echter pas de volgende ochtend tijdens de rit naar school, waardoor het te laat is om het vertaalwoordenboek nog mee te nemen.</a:t>
            </a:r>
          </a:p>
          <a:p>
            <a:pPr defTabSz="457200">
              <a:defRPr sz="900">
                <a:solidFill>
                  <a:srgbClr val="0718BD"/>
                </a:solidFill>
                <a:latin typeface="Poppins Regular"/>
                <a:ea typeface="Poppins Regular"/>
                <a:cs typeface="Poppins Regular"/>
                <a:sym typeface="Poppins Regular"/>
              </a:defRPr>
            </a:pPr>
          </a:p>
        </p:txBody>
      </p:sp>
      <p:sp>
        <p:nvSpPr>
          <p:cNvPr id="113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38"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digitale balans en smartphones</a:t>
            </a:r>
          </a:p>
        </p:txBody>
      </p:sp>
      <p:sp>
        <p:nvSpPr>
          <p:cNvPr id="1139" name="Google Shape;126;p21"/>
          <p:cNvSpPr txBox="1"/>
          <p:nvPr/>
        </p:nvSpPr>
        <p:spPr>
          <a:xfrm>
            <a:off x="4918573" y="1452774"/>
            <a:ext cx="3413801" cy="13779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Bij aankomst op school merkt de leerkracht verontwaardigd op dat meerdere leerlingen het vertaalwoordenboek niet bij zich hebben. Ze herinnert de leerlingen eraan dat het bericht op tijd is verzonden en dat de leerlingen hun verantwoordelijkheid moeten nemen om de berichten en smartschool dagelijks te lezen. De leerlingen die het vertaalwoordenboek vergaten, moeten de toets dan maar maken zonder.</a:t>
            </a:r>
          </a:p>
        </p:txBody>
      </p:sp>
      <p:pic>
        <p:nvPicPr>
          <p:cNvPr id="114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4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4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4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4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45"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7" name="Google Shape;123;p21"/>
          <p:cNvSpPr txBox="1"/>
          <p:nvPr/>
        </p:nvSpPr>
        <p:spPr>
          <a:xfrm>
            <a:off x="1123896" y="1452774"/>
            <a:ext cx="3413806" cy="2203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Op een ochtend komt Pommelien, een leerling uit het 4e middelbaar, vermoeid aan op school. Ook tijdens de lessen toont ze duidelijk tekenen van oververmoeidheid. Haar klastitularis besluit met haar te praten om te achterhalen wat er aan de hand is. Na wat vragen en doorvragen, komt naar voren dat de leerling 's avonds veel tijd besteedt aan gamen, wat resulteert in een gebrek aan slaap en vermoeidheid tijdens de schooldagen. Het blijkt dat er thuis geen duidelijke afspraken zijn rondom het gamen, waardoor de leerling vrij is om haar eigen gang te gaan.</a:t>
            </a:r>
          </a:p>
          <a:p>
            <a:pPr defTabSz="457200">
              <a:defRPr sz="900">
                <a:solidFill>
                  <a:srgbClr val="0718BD"/>
                </a:solidFill>
                <a:latin typeface="Poppins Regular"/>
                <a:ea typeface="Poppins Regular"/>
                <a:cs typeface="Poppins Regular"/>
                <a:sym typeface="Poppins Regular"/>
              </a:defRPr>
            </a:pPr>
          </a:p>
        </p:txBody>
      </p:sp>
      <p:sp>
        <p:nvSpPr>
          <p:cNvPr id="114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49"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digitale balans en smartphones</a:t>
            </a:r>
          </a:p>
        </p:txBody>
      </p:sp>
      <p:sp>
        <p:nvSpPr>
          <p:cNvPr id="1150" name="Google Shape;126;p21"/>
          <p:cNvSpPr txBox="1"/>
          <p:nvPr/>
        </p:nvSpPr>
        <p:spPr>
          <a:xfrm>
            <a:off x="4918573" y="1452774"/>
            <a:ext cx="3413801" cy="20383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leerkracht begrijpt dat het gebrek aan regels en beperkingen thuis met betrekking tot gamen een negatieve invloed heeft op de leerling. Ze beseft dat dit niet alleen haar schoolprestaties beïnvloedt, maar ook haar algemene gezondheid. Om het probleem op te lossen, neemt de leerkracht contact op met de ouders van de leerling en plant een oudergesprek. Tijdens het gesprek bespreekt de leerkracht de bevindingen en zorgen over het excessieve gamen van de leerling en de impact ervan op haar vermoeidheid en schoolprestaties. Ze benadrukt het belang van een goede nachtrust en balans tussen schoolwerk en ontspanning.</a:t>
            </a:r>
          </a:p>
        </p:txBody>
      </p:sp>
      <p:pic>
        <p:nvPicPr>
          <p:cNvPr id="115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5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5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5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5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56"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8"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Jesse blijft vaak tot diep in de </a:t>
            </a:r>
            <a:r>
              <a:rPr>
                <a:latin typeface="Poppins Bold"/>
                <a:ea typeface="Poppins Bold"/>
                <a:cs typeface="Poppins Bold"/>
                <a:sym typeface="Poppins Bold"/>
              </a:rPr>
              <a:t>nacht chatten met MyAI</a:t>
            </a:r>
            <a:r>
              <a:t>. Daardoor gaat hij te laat slapen en kan zich ook </a:t>
            </a:r>
            <a:r>
              <a:rPr>
                <a:latin typeface="Poppins Bold"/>
                <a:ea typeface="Poppins Bold"/>
                <a:cs typeface="Poppins Bold"/>
                <a:sym typeface="Poppins Bold"/>
              </a:rPr>
              <a:t>moeilijker concentreren</a:t>
            </a:r>
            <a:r>
              <a:t>. Jesses klastitularis, meneer Willaert, merkt dat zijn schoolresultaten achteruitgaan en dat hij er vaak moe uitziet. Meneer Willaert praat na de les met Jesse om samen te begrijpen wat er aan de hand is.</a:t>
            </a:r>
          </a:p>
          <a:p>
            <a:pPr defTabSz="457200">
              <a:defRPr sz="900">
                <a:solidFill>
                  <a:srgbClr val="0718BD"/>
                </a:solidFill>
                <a:latin typeface="Poppins Regular"/>
                <a:ea typeface="Poppins Regular"/>
                <a:cs typeface="Poppins Regular"/>
                <a:sym typeface="Poppins Regular"/>
              </a:defRPr>
            </a:pPr>
          </a:p>
          <a:p>
            <a:pPr defTabSz="457200">
              <a:defRPr sz="900">
                <a:solidFill>
                  <a:srgbClr val="0718BD"/>
                </a:solidFill>
                <a:latin typeface="Poppins Regular"/>
                <a:ea typeface="Poppins Regular"/>
                <a:cs typeface="Poppins Regular"/>
                <a:sym typeface="Poppins Regular"/>
              </a:defRPr>
            </a:pPr>
          </a:p>
        </p:txBody>
      </p:sp>
      <p:sp>
        <p:nvSpPr>
          <p:cNvPr id="115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60"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6 digitale balans en smartphones</a:t>
            </a:r>
          </a:p>
        </p:txBody>
      </p:sp>
      <p:pic>
        <p:nvPicPr>
          <p:cNvPr id="116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6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6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6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6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66"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8"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Tim, een getalenteerde leerling met bovengemiddelde ICT-skills, voelt zich al een tijdje gefrustreerd door de hoge verwachtingen die zijn ouders en leraren op hem leggen. In een poging om aandacht te krijgen en zijn frustraties te uiten, besluit Tim om een DDoS-aanval* uit te voeren op de schoolwebsite.  Al snel begint het schoolpersoneel te merken dat er iets mis is. De website is onbruikbaar, en ze begrijpen niet wat er aan de hand is. Ze nemen contact op met de technische afdeling en starten een onderzoek.</a:t>
            </a:r>
          </a:p>
        </p:txBody>
      </p:sp>
      <p:sp>
        <p:nvSpPr>
          <p:cNvPr id="116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70"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cybersecurity</a:t>
            </a:r>
          </a:p>
        </p:txBody>
      </p:sp>
      <p:sp>
        <p:nvSpPr>
          <p:cNvPr id="1171"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Terwijl het schoolpersoneel het netwerkprobleem onderzoekt, ontdekken ze al snel ongewone patronen in het dataverkeer en verdachte IP-adressen die de aanval lijken uit te voeren. De technische afdeling traceert uiteindelijk de aanval terug naar Tims persoonlijke laptop, die hij gebruikt heeft tijdens de schooluren. De schoolleiding neemt onmiddellijk contact op met de politie en informeert Tims ouders over zijn betrokkenheid bij de DDoS-aanval. </a:t>
            </a:r>
          </a:p>
        </p:txBody>
      </p:sp>
      <p:pic>
        <p:nvPicPr>
          <p:cNvPr id="117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7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7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7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7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
        <p:nvSpPr>
          <p:cNvPr id="1177" name="*Tijdens een DDoS-aanval overspoelt een reeks bots, of een botnet, een website en proberen ze die allemaal tegelijkertijd te bezoeken.…"/>
          <p:cNvSpPr txBox="1"/>
          <p:nvPr/>
        </p:nvSpPr>
        <p:spPr>
          <a:xfrm>
            <a:off x="5315934" y="233922"/>
            <a:ext cx="3593034" cy="1854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r" defTabSz="457200">
              <a:defRPr sz="400">
                <a:solidFill>
                  <a:srgbClr val="0718BD"/>
                </a:solidFill>
                <a:latin typeface="Poppins Light"/>
                <a:ea typeface="Poppins Light"/>
                <a:cs typeface="Poppins Light"/>
                <a:sym typeface="Poppins Light"/>
              </a:defRPr>
            </a:pPr>
            <a:r>
              <a:t>*Tijdens een DDoS-aanval overspoelt een reeks bots, of een botnet, een website en proberen ze die allemaal tegelijkertijd te bezoeken.</a:t>
            </a:r>
          </a:p>
          <a:p>
            <a:pPr algn="r" defTabSz="457200">
              <a:defRPr sz="400">
                <a:solidFill>
                  <a:srgbClr val="0718BD"/>
                </a:solidFill>
                <a:latin typeface="Poppins Light"/>
                <a:ea typeface="Poppins Light"/>
                <a:cs typeface="Poppins Light"/>
                <a:sym typeface="Poppins Light"/>
              </a:defRPr>
            </a:pPr>
            <a:r>
              <a:t>Dit zorgt ervoor dat de website overbelast raakt en niet meer goed werkt. Hierdoor kunnen gewone gebruikers de website niet meer gebruiken. </a:t>
            </a:r>
          </a:p>
          <a:p>
            <a:pPr algn="r" defTabSz="457200">
              <a:defRPr sz="400">
                <a:solidFill>
                  <a:srgbClr val="0718BD"/>
                </a:solidFill>
                <a:latin typeface="Poppins Light"/>
                <a:ea typeface="Poppins Light"/>
                <a:cs typeface="Poppins Light"/>
                <a:sym typeface="Poppins Light"/>
              </a:defRPr>
            </a:pPr>
            <a:r>
              <a:t>Het gevolg is dat de dienst voor een tijdje langzamer wordt of zelfs helemaal niet meer werkt.</a:t>
            </a:r>
          </a:p>
        </p:txBody>
      </p:sp>
      <p:pic>
        <p:nvPicPr>
          <p:cNvPr id="1178"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0"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Meneer De Graef, leerkracht aardrijkskunde in de derde graad, maakt regelmatig gebruik van zijn laptop als digitaal bordboek tijdens de lessen. Hij staat ook standaard altijd ingelogd op Smartschool.</a:t>
            </a:r>
          </a:p>
          <a:p>
            <a:pPr defTabSz="457200">
              <a:defRPr sz="900">
                <a:solidFill>
                  <a:srgbClr val="0718BD"/>
                </a:solidFill>
                <a:latin typeface="Poppins Regular"/>
                <a:ea typeface="Poppins Regular"/>
                <a:cs typeface="Poppins Regular"/>
                <a:sym typeface="Poppins Regular"/>
              </a:defRPr>
            </a:pPr>
            <a:r>
              <a:t>Tijdens de pauze blijven enkele leerlingen binnen om nog iets af te werken terwijl de rest van de klas en meneer De Graef al weg zijn. De laptop van de leerkracht staat nog open omdat hij het inloggen in zijn laptop zo lastig vindt.Een van de leerlingen heeft een idee:</a:t>
            </a:r>
          </a:p>
        </p:txBody>
      </p:sp>
      <p:sp>
        <p:nvSpPr>
          <p:cNvPr id="118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82"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cybersecurity</a:t>
            </a:r>
          </a:p>
        </p:txBody>
      </p:sp>
      <p:sp>
        <p:nvSpPr>
          <p:cNvPr id="1183" name="Google Shape;126;p21"/>
          <p:cNvSpPr txBox="1"/>
          <p:nvPr/>
        </p:nvSpPr>
        <p:spPr>
          <a:xfrm>
            <a:off x="4918573" y="1452774"/>
            <a:ext cx="3413801"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“Hoe grappig zou het zijn, als we een bericht zouden sturen naar de andere leerlingen waarin staat dat het examen Aardrijkskunde dit semester wordt afgeschaft”. De leerlingen sturen dit bericht naar alle leerlingen van meneer De Graef. </a:t>
            </a:r>
          </a:p>
          <a:p>
            <a:pPr defTabSz="457200">
              <a:defRPr sz="900">
                <a:solidFill>
                  <a:srgbClr val="0718BD"/>
                </a:solidFill>
                <a:latin typeface="Poppins Regular"/>
                <a:ea typeface="Poppins Regular"/>
                <a:cs typeface="Poppins Regular"/>
                <a:sym typeface="Poppins Regular"/>
              </a:defRPr>
            </a:pPr>
          </a:p>
          <a:p>
            <a:pPr defTabSz="457200">
              <a:defRPr sz="900">
                <a:solidFill>
                  <a:srgbClr val="0718BD"/>
                </a:solidFill>
                <a:latin typeface="Poppins Regular"/>
                <a:ea typeface="Poppins Regular"/>
                <a:cs typeface="Poppins Regular"/>
                <a:sym typeface="Poppins Regular"/>
              </a:defRPr>
            </a:pPr>
            <a:r>
              <a:t>Al snel wordt duidelijk wie de schuldigen van deze flauwe grap zijn. De leerlingen worden gestraft en voor de leerkrachten wordt een reeks trainingen en workshops georganiseerd over cybersecurity, met als doel gelijkaardige situaties in de toekomst te vermijden.</a:t>
            </a:r>
          </a:p>
        </p:txBody>
      </p:sp>
      <p:pic>
        <p:nvPicPr>
          <p:cNvPr id="118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8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8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8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8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89"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1"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In de klas van mevrouw De Bolle, leerkracht economie in de 2e graad, heeft iedereen een laptop die verbonden is met het schoolnetwerk. De leerlingen gebruiken de laptop voor allerlei opdrachten. Ze krijgen een zoekopdracht over de actualiteit en moeten een poster maken over een artikel naar keuze. Medhi is het internet aan het verkennen voor een leuk artikel, maar komt plots op een webpagina waar hij een smartphone kan winnen door op een knop te klikken. Nadat hij op de knop klikt, begint een rad te draaien. Helaas heeft hij niets gewonnen. Hij gaat verder met zijn zoektocht.</a:t>
            </a:r>
          </a:p>
        </p:txBody>
      </p:sp>
      <p:sp>
        <p:nvSpPr>
          <p:cNvPr id="119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93"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cybersecurity</a:t>
            </a:r>
          </a:p>
        </p:txBody>
      </p:sp>
      <p:sp>
        <p:nvSpPr>
          <p:cNvPr id="1194" name="Google Shape;126;p21"/>
          <p:cNvSpPr txBox="1"/>
          <p:nvPr/>
        </p:nvSpPr>
        <p:spPr>
          <a:xfrm>
            <a:off x="4918573" y="1452774"/>
            <a:ext cx="3413801"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Wanneer Medhi de volgende dag zijn laptop opnieuw probeert op te starten, krijgt hij een foutmelding. Na 3 foutmeldingen krijgt hij een blauw scherm te zien met de boodschap dat de laptop geblokkeerd is door een hacker. Medhi weet niet wat te doen en stapt naar de ICT-coördinator. Samen contacteren ze een IT-expert die de toegang tot de laptop van Mehdi kan herstellen. Niet veel later krijgen de ouders van Mehdi een factuur in de bus voor de herstelkosten. Het is namelijk Mehdi zijn schuld dat zijn laptop werd gehackt.</a:t>
            </a:r>
          </a:p>
        </p:txBody>
      </p:sp>
      <p:pic>
        <p:nvPicPr>
          <p:cNvPr id="119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9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9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9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9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00"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2"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Tussen de lessen door praten Sarah en Marit over Seba, die in een phishing is getrapt. Volgens hen had een influencer Seba iets aangeraden, </a:t>
            </a:r>
            <a:r>
              <a:rPr>
                <a:latin typeface="Poppins Bold"/>
                <a:ea typeface="Poppins Bold"/>
                <a:cs typeface="Poppins Bold"/>
                <a:sym typeface="Poppins Bold"/>
              </a:rPr>
              <a:t>waardoor hij het product via een website heeft gekocht</a:t>
            </a:r>
            <a:r>
              <a:t>. Meneer Herman merkt tijdens het gesprek dat veel leerlingen al soortgelijke berichten hebben gezien,</a:t>
            </a:r>
          </a:p>
        </p:txBody>
      </p:sp>
      <p:sp>
        <p:nvSpPr>
          <p:cNvPr id="120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04"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cybersecurity</a:t>
            </a:r>
          </a:p>
        </p:txBody>
      </p:sp>
      <p:sp>
        <p:nvSpPr>
          <p:cNvPr id="1205" name="Google Shape;126;p21"/>
          <p:cNvSpPr txBox="1"/>
          <p:nvPr/>
        </p:nvSpPr>
        <p:spPr>
          <a:xfrm>
            <a:off x="4918573" y="1452774"/>
            <a:ext cx="3413801"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Bold"/>
                <a:ea typeface="Poppins Bold"/>
                <a:cs typeface="Poppins Bold"/>
                <a:sym typeface="Poppins Bold"/>
              </a:defRPr>
            </a:pPr>
            <a:r>
              <a:t>maar niet altijd weten wat echt of nep is</a:t>
            </a:r>
            <a:r>
              <a:rPr>
                <a:latin typeface="Poppins Regular"/>
                <a:ea typeface="Poppins Regular"/>
                <a:cs typeface="Poppins Regular"/>
                <a:sym typeface="Poppins Regular"/>
              </a:rPr>
              <a:t>. Hij besluit het gesprek te gebruiken om de hele klas erbij te betrekken en vraagt of </a:t>
            </a:r>
            <a:r>
              <a:t>anderen al eens iets hebben gekocht dat een influencer had aangeraden</a:t>
            </a:r>
            <a:r>
              <a:rPr>
                <a:latin typeface="Poppins Regular"/>
                <a:ea typeface="Poppins Regular"/>
                <a:cs typeface="Poppins Regular"/>
                <a:sym typeface="Poppins Regular"/>
              </a:rPr>
              <a:t>.</a:t>
            </a:r>
          </a:p>
        </p:txBody>
      </p:sp>
      <p:pic>
        <p:nvPicPr>
          <p:cNvPr id="120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0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0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0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1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11"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3" name="Google Shape;123;p21"/>
          <p:cNvSpPr txBox="1"/>
          <p:nvPr/>
        </p:nvSpPr>
        <p:spPr>
          <a:xfrm>
            <a:off x="1123896" y="1452774"/>
            <a:ext cx="3413806"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Na jarenlang onderwijs te hebben gevolgd op School A, besluit Elena om van school te veranderen en zich in te schrijven bij School B. School A draagt het leerlingendossier van Emma over aan School B, zodat haar nieuwe docenten en schooladministratie inzicht hebben in haar academische geschiedenis, vorderingen en eventuele speciale behoeften. Emma komt  er echter achter dat haar huidige school niet alleen het noodzakelijke leerlingendossier heeft doorgegeven aan School B, maar ook haar tuchtdossier!</a:t>
            </a:r>
          </a:p>
        </p:txBody>
      </p:sp>
      <p:sp>
        <p:nvSpPr>
          <p:cNvPr id="121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15"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privacy</a:t>
            </a:r>
          </a:p>
        </p:txBody>
      </p:sp>
      <p:sp>
        <p:nvSpPr>
          <p:cNvPr id="1216" name="Google Shape;126;p21"/>
          <p:cNvSpPr txBox="1"/>
          <p:nvPr/>
        </p:nvSpPr>
        <p:spPr>
          <a:xfrm>
            <a:off x="4918573" y="1452774"/>
            <a:ext cx="3413801" cy="13779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Emma voelt zich diep gekwetst en heeft het gevoel dat haar privacy ernstig is geschonden. Ze gelooft dat deze informatie niet relevant is voor haar nieuwe school en dat het haar reputatie en kansen op School B kan schaden. Ze besluit hierover een klacht in te dienen bij de schooladministratie van School A. Die verklaren dat het doorgeven van het tuchtdossier een onbedoelde fout was en dat dit niet volgens het protocol is gebeurd.</a:t>
            </a:r>
          </a:p>
        </p:txBody>
      </p:sp>
      <p:pic>
        <p:nvPicPr>
          <p:cNvPr id="121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1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1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2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2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22"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Google Shape;82;p16"/>
          <p:cNvSpPr txBox="1"/>
          <p:nvPr/>
        </p:nvSpPr>
        <p:spPr>
          <a:xfrm>
            <a:off x="3878150" y="1179453"/>
            <a:ext cx="3288401" cy="105536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1</a:t>
            </a:r>
          </a:p>
          <a:p>
            <a:pPr>
              <a:defRPr b="1" sz="2500">
                <a:solidFill>
                  <a:srgbClr val="0518BD"/>
                </a:solidFill>
                <a:latin typeface="+mj-lt"/>
                <a:ea typeface="+mj-ea"/>
                <a:cs typeface="+mj-cs"/>
                <a:sym typeface="Arial"/>
              </a:defRPr>
            </a:pPr>
            <a:r>
              <a:t>Verkenning van de mediawijze thema’s</a:t>
            </a:r>
          </a:p>
        </p:txBody>
      </p:sp>
      <p:sp>
        <p:nvSpPr>
          <p:cNvPr id="194" name="Google Shape;124;p21"/>
          <p:cNvSpPr txBox="1"/>
          <p:nvPr/>
        </p:nvSpPr>
        <p:spPr>
          <a:xfrm>
            <a:off x="3883836" y="2240745"/>
            <a:ext cx="2077731"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klankbordgroep…</a:t>
            </a:r>
          </a:p>
        </p:txBody>
      </p:sp>
      <p:sp>
        <p:nvSpPr>
          <p:cNvPr id="195" name="Google Shape;124;p21"/>
          <p:cNvSpPr txBox="1"/>
          <p:nvPr/>
        </p:nvSpPr>
        <p:spPr>
          <a:xfrm>
            <a:off x="3905794" y="2569926"/>
            <a:ext cx="3880816" cy="167198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lvl="1" indent="457200" algn="just">
              <a:lnSpc>
                <a:spcPct val="115000"/>
              </a:lnSpc>
              <a:defRPr sz="1200">
                <a:solidFill>
                  <a:srgbClr val="0718BD"/>
                </a:solidFill>
                <a:latin typeface="Poppins Regular"/>
                <a:ea typeface="Poppins Regular"/>
                <a:cs typeface="Poppins Regular"/>
                <a:sym typeface="Poppins Regular"/>
              </a:defRPr>
            </a:pPr>
            <a:r>
              <a:t>maakt kennis met wat mediawijsheid is. </a:t>
            </a:r>
          </a:p>
          <a:p>
            <a:pPr lvl="1" indent="457200" algn="just">
              <a:lnSpc>
                <a:spcPct val="115000"/>
              </a:lnSpc>
              <a:defRPr sz="500">
                <a:solidFill>
                  <a:srgbClr val="0718BD"/>
                </a:solidFill>
                <a:latin typeface="Poppins Regular"/>
                <a:ea typeface="Poppins Regular"/>
                <a:cs typeface="Poppins Regular"/>
                <a:sym typeface="Poppins Regular"/>
              </a:defRPr>
            </a:pPr>
          </a:p>
          <a:p>
            <a:pPr lvl="1" indent="457200" algn="just">
              <a:lnSpc>
                <a:spcPct val="115000"/>
              </a:lnSpc>
              <a:defRPr sz="1200">
                <a:solidFill>
                  <a:srgbClr val="0718BD"/>
                </a:solidFill>
                <a:latin typeface="Poppins Regular"/>
                <a:ea typeface="Poppins Regular"/>
                <a:cs typeface="Poppins Regular"/>
                <a:sym typeface="Poppins Regular"/>
              </a:defRPr>
            </a:pPr>
            <a:r>
              <a:t>maakt kennis met de mediawijze thema’s. </a:t>
            </a:r>
          </a:p>
          <a:p>
            <a:pPr lvl="1" indent="457200" algn="just">
              <a:lnSpc>
                <a:spcPct val="115000"/>
              </a:lnSpc>
              <a:defRPr sz="500">
                <a:solidFill>
                  <a:srgbClr val="0718BD"/>
                </a:solidFill>
                <a:latin typeface="Poppins Regular"/>
                <a:ea typeface="Poppins Regular"/>
                <a:cs typeface="Poppins Regular"/>
                <a:sym typeface="Poppins Regular"/>
              </a:defRPr>
            </a:pPr>
          </a:p>
          <a:p>
            <a:pPr lvl="1" indent="457200" algn="just">
              <a:lnSpc>
                <a:spcPct val="115000"/>
              </a:lnSpc>
              <a:defRPr sz="1200">
                <a:solidFill>
                  <a:srgbClr val="0718BD"/>
                </a:solidFill>
                <a:latin typeface="Poppins Regular"/>
                <a:ea typeface="Poppins Regular"/>
                <a:cs typeface="Poppins Regular"/>
                <a:sym typeface="Poppins Regular"/>
              </a:defRPr>
            </a:pPr>
            <a:r>
              <a:t>frist de kernwaarden van de school op. </a:t>
            </a:r>
          </a:p>
          <a:p>
            <a:pPr lvl="1" indent="457200" algn="just">
              <a:lnSpc>
                <a:spcPct val="115000"/>
              </a:lnSpc>
              <a:defRPr sz="500">
                <a:solidFill>
                  <a:srgbClr val="0718BD"/>
                </a:solidFill>
                <a:latin typeface="Poppins Regular"/>
                <a:ea typeface="Poppins Regular"/>
                <a:cs typeface="Poppins Regular"/>
                <a:sym typeface="Poppins Regular"/>
              </a:defRPr>
            </a:pPr>
          </a:p>
          <a:p>
            <a:pPr lvl="8" indent="457200" algn="just">
              <a:lnSpc>
                <a:spcPct val="115000"/>
              </a:lnSpc>
              <a:defRPr sz="1200">
                <a:solidFill>
                  <a:srgbClr val="0718BD"/>
                </a:solidFill>
                <a:latin typeface="Poppins Regular"/>
                <a:ea typeface="Poppins Regular"/>
                <a:cs typeface="Poppins Regular"/>
                <a:sym typeface="Poppins Regular"/>
              </a:defRPr>
            </a:pPr>
            <a:r>
              <a:t>denkt na over casussen en toetst ze af </a:t>
            </a:r>
          </a:p>
          <a:p>
            <a:pPr lvl="8" indent="457200" algn="just">
              <a:lnSpc>
                <a:spcPct val="115000"/>
              </a:lnSpc>
              <a:defRPr sz="1200">
                <a:solidFill>
                  <a:srgbClr val="0718BD"/>
                </a:solidFill>
                <a:latin typeface="Poppins Regular"/>
                <a:ea typeface="Poppins Regular"/>
                <a:cs typeface="Poppins Regular"/>
                <a:sym typeface="Poppins Regular"/>
              </a:defRPr>
            </a:pPr>
            <a:r>
              <a:t>aan de kernwaarden van de school.</a:t>
            </a:r>
          </a:p>
        </p:txBody>
      </p:sp>
      <p:pic>
        <p:nvPicPr>
          <p:cNvPr id="196" name="Google Shape;114;p20" descr="Google Shape;114;p20"/>
          <p:cNvPicPr>
            <a:picLocks noChangeAspect="1"/>
          </p:cNvPicPr>
          <p:nvPr/>
        </p:nvPicPr>
        <p:blipFill>
          <a:blip r:embed="rId2">
            <a:extLst/>
          </a:blip>
          <a:stretch>
            <a:fillRect/>
          </a:stretch>
        </p:blipFill>
        <p:spPr>
          <a:xfrm>
            <a:off x="991975" y="1744547"/>
            <a:ext cx="1929099" cy="1733177"/>
          </a:xfrm>
          <a:prstGeom prst="rect">
            <a:avLst/>
          </a:prstGeom>
          <a:ln w="12700">
            <a:miter lim="400000"/>
          </a:ln>
        </p:spPr>
      </p:pic>
      <p:pic>
        <p:nvPicPr>
          <p:cNvPr id="197"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een drukke maandagochtend besluit meneer Perneel om een e-mail te sturen naar alle ouders van de derde graad met belangrijke informatie over het komende oudercontact. In zijn haast om de e-mail te verzenden, maakt hij per ongeluk de fout om de adressen niet in BCC te plaatsen,maar in CC. Hierdoor zijn alle e-mailadressen zichtbaar voor alle ouders.</a:t>
            </a:r>
          </a:p>
        </p:txBody>
      </p:sp>
      <p:sp>
        <p:nvSpPr>
          <p:cNvPr id="122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26"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privacy</a:t>
            </a:r>
          </a:p>
        </p:txBody>
      </p:sp>
      <p:sp>
        <p:nvSpPr>
          <p:cNvPr id="1227" name="Google Shape;126;p21"/>
          <p:cNvSpPr txBox="1"/>
          <p:nvPr/>
        </p:nvSpPr>
        <p:spPr>
          <a:xfrm>
            <a:off x="4918573" y="1452774"/>
            <a:ext cx="3413801"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Na het versturen krijgt meneer Perneel enkele mails van bezorgde ouders, omdat hun e-mailadressen nu zichtbaar zijn voor alle anderen die de mail hebben ontvangen. Sommige ouders zijn bezorgd over hun privacy en de mogelijke gevolgen van het delen van hun persoonlijke gegevens met anderen. Meneer Perneel is aanvankelijk verward en vindt dat de ouders overdreven reageren. Hij erkent weliswaar zijn fout, maar geeft in een reactie aan de ouders weer dat de impact van dit ‘kleine’ incident wel zal meevallen.</a:t>
            </a:r>
          </a:p>
        </p:txBody>
      </p:sp>
      <p:pic>
        <p:nvPicPr>
          <p:cNvPr id="122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2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3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3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3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33"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5"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Emma is op woensdagnamiddag haar huiswerk voor chemie aan het maken op de laptop van de school. Ze is even afgeleid en besluit een korte pauze te nemen door een serie te bekijken. Plots verschijnt op haar scherm een bericht van de leerkracht die thuis zit: “Heb jij niets beter te doen dan een serie te kijken?” Emma schrikt en voelt zich betrapt, ze is namelijk niet op de hoogte van het feit dat de leerkracht haar activiteiten op de schoollaptop kan volgen via een monitoringssoftware.</a:t>
            </a:r>
          </a:p>
        </p:txBody>
      </p:sp>
      <p:sp>
        <p:nvSpPr>
          <p:cNvPr id="123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37"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privacy</a:t>
            </a:r>
          </a:p>
        </p:txBody>
      </p:sp>
      <p:sp>
        <p:nvSpPr>
          <p:cNvPr id="1238"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Emma meldt het incident aan haar ouders, die verontwaardigd zijn over de inbreuk op hun dochters privacy en de ongepaste reactie van de leerkracht. De ouders van Emma bellen woedend naar de school. De directie begrijpt de frustraties van de ouders en beslist dat de software enkel nog tijdens de schooluren gebruikt mag worden. Bovendien stellen ze gedragsregels voor de leerkrachten op. Die geven duidelijk aan op welke manier de software concreet mag gebruikt worden.</a:t>
            </a:r>
          </a:p>
        </p:txBody>
      </p:sp>
      <p:pic>
        <p:nvPicPr>
          <p:cNvPr id="123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4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4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4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4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44"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een vroege ochtend arriveert ICT-coördinator Tom op school om zijn dagelijkse taken uit te voeren. Geschrokken ontdekt hij dat het schoolsysteem gehackt is en dat alle persoonsgegevens van leerlingen, ouders en medewerkers gestolen zijn en online werden gepubliceerd. Tom neemt onmiddellijk contact op met de directie van de school om het voorval te melden. Samen beseffen ze dat dit een situatie is die onmiddellijke aandacht vereist. Ze besluiten om het datalek nog even stil te houden om paniek en onnodige onrust onder de schoolgemeenschap te voorkomen. </a:t>
            </a:r>
          </a:p>
        </p:txBody>
      </p:sp>
      <p:sp>
        <p:nvSpPr>
          <p:cNvPr id="124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48"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privacy</a:t>
            </a:r>
          </a:p>
        </p:txBody>
      </p:sp>
      <p:sp>
        <p:nvSpPr>
          <p:cNvPr id="1249" name="Google Shape;126;p21"/>
          <p:cNvSpPr txBox="1"/>
          <p:nvPr/>
        </p:nvSpPr>
        <p:spPr>
          <a:xfrm>
            <a:off x="4918573" y="1452774"/>
            <a:ext cx="3413801"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Na kort overleg met de DPO, is de eerste stap die ze nemen, om aangifte te doen bij de politie. Ze werken nauw samen met de politie om alle beschikbare informatie te verstrekken en eventuele aanwijzingen </a:t>
            </a:r>
            <a:br/>
            <a:r>
              <a:t>te delen die kunnen leiden tot de identificatie van de hackers.</a:t>
            </a:r>
          </a:p>
        </p:txBody>
      </p:sp>
      <p:pic>
        <p:nvPicPr>
          <p:cNvPr id="125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5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5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5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5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55"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7"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Mevrouw François gebruikt in een AI-tool de </a:t>
            </a:r>
            <a:r>
              <a:rPr>
                <a:latin typeface="Poppins Bold"/>
                <a:ea typeface="Poppins Bold"/>
                <a:cs typeface="Poppins Bold"/>
                <a:sym typeface="Poppins Bold"/>
              </a:rPr>
              <a:t>toetsresultaten en persoonlijke informatie van de leerlingen om rapporten te schrijven</a:t>
            </a:r>
            <a:r>
              <a:t>, zonder dat iemand daarvan weet. Later blijkt dat deze AI-tool mogelijk </a:t>
            </a:r>
            <a:r>
              <a:rPr>
                <a:latin typeface="Poppins Bold"/>
                <a:ea typeface="Poppins Bold"/>
                <a:cs typeface="Poppins Bold"/>
                <a:sym typeface="Poppins Bold"/>
              </a:rPr>
              <a:t>niet voldoet aan de privacynormen</a:t>
            </a:r>
            <a:r>
              <a:t>. De directie komt hier achter en stelt regels op: </a:t>
            </a:r>
            <a:r>
              <a:rPr>
                <a:latin typeface="Poppins Bold"/>
                <a:ea typeface="Poppins Bold"/>
                <a:cs typeface="Poppins Bold"/>
                <a:sym typeface="Poppins Bold"/>
              </a:rPr>
              <a:t>leraren mogen geen persoonlijke gegevens ingeven in AI-systemen</a:t>
            </a:r>
            <a:r>
              <a:t>. </a:t>
            </a:r>
          </a:p>
        </p:txBody>
      </p:sp>
      <p:sp>
        <p:nvSpPr>
          <p:cNvPr id="125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59"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privacy</a:t>
            </a:r>
          </a:p>
        </p:txBody>
      </p:sp>
      <p:pic>
        <p:nvPicPr>
          <p:cNvPr id="126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6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6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6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6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65"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7" name="Google Shape;123;p21"/>
          <p:cNvSpPr txBox="1"/>
          <p:nvPr/>
        </p:nvSpPr>
        <p:spPr>
          <a:xfrm>
            <a:off x="1123896" y="1452774"/>
            <a:ext cx="3413806"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Mevrouw González gebruikt </a:t>
            </a:r>
            <a:r>
              <a:rPr>
                <a:latin typeface="Poppins Bold"/>
                <a:ea typeface="Poppins Bold"/>
                <a:cs typeface="Poppins Bold"/>
                <a:sym typeface="Poppins Bold"/>
              </a:rPr>
              <a:t>AI voor haar rapportcommentaren</a:t>
            </a:r>
            <a:r>
              <a:t> om tijd te besparen. Thomas, een leerling uit haar klas, </a:t>
            </a:r>
            <a:r>
              <a:rPr>
                <a:latin typeface="Poppins Bold"/>
                <a:ea typeface="Poppins Bold"/>
                <a:cs typeface="Poppins Bold"/>
                <a:sym typeface="Poppins Bold"/>
              </a:rPr>
              <a:t>begreep zijn feedback niet</a:t>
            </a:r>
            <a:r>
              <a:t>. Ook zijn ouders herkennen Thomas niet in de feedback van de leerkracht.</a:t>
            </a:r>
          </a:p>
        </p:txBody>
      </p:sp>
      <p:sp>
        <p:nvSpPr>
          <p:cNvPr id="126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69"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AI</a:t>
            </a:r>
          </a:p>
        </p:txBody>
      </p:sp>
      <p:sp>
        <p:nvSpPr>
          <p:cNvPr id="1270"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Na een gesprek met mevrouw González bleek dat de </a:t>
            </a:r>
            <a:r>
              <a:rPr>
                <a:latin typeface="Poppins Bold"/>
                <a:ea typeface="Poppins Bold"/>
                <a:cs typeface="Poppins Bold"/>
                <a:sym typeface="Poppins Bold"/>
              </a:rPr>
              <a:t>commentaren met AI werden geschreven</a:t>
            </a:r>
            <a:r>
              <a:t>. De ouders vinden dit niet oké en stappen naar de directie. De school erkent de fout en gaat nadenken over </a:t>
            </a:r>
            <a:r>
              <a:rPr>
                <a:latin typeface="Poppins Bold"/>
                <a:ea typeface="Poppins Bold"/>
                <a:cs typeface="Poppins Bold"/>
                <a:sym typeface="Poppins Bold"/>
              </a:rPr>
              <a:t>richtlijnen over het gebruik van AI</a:t>
            </a:r>
            <a:r>
              <a:t>.</a:t>
            </a:r>
          </a:p>
        </p:txBody>
      </p:sp>
      <p:pic>
        <p:nvPicPr>
          <p:cNvPr id="127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7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7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7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7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76"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8" name="Google Shape;123;p21"/>
          <p:cNvSpPr txBox="1"/>
          <p:nvPr/>
        </p:nvSpPr>
        <p:spPr>
          <a:xfrm>
            <a:off x="1123896" y="1452774"/>
            <a:ext cx="3413806"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Meneer Bakkal gebruikte een </a:t>
            </a:r>
            <a:r>
              <a:rPr>
                <a:latin typeface="Poppins Bold"/>
                <a:ea typeface="Poppins Bold"/>
                <a:cs typeface="Poppins Bold"/>
                <a:sym typeface="Poppins Bold"/>
              </a:rPr>
              <a:t>AI-tool om zijn examen aardrijkskunde op te stellen</a:t>
            </a:r>
            <a:r>
              <a:t>. Hij voerde de leerdoelen in, waarna de AI-tool het examen genereerde. Hoewel de leerkracht ervan overtuigd was dat de toets inhoudelijk klopte,</a:t>
            </a:r>
          </a:p>
        </p:txBody>
      </p:sp>
      <p:sp>
        <p:nvSpPr>
          <p:cNvPr id="127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80"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AI</a:t>
            </a:r>
          </a:p>
        </p:txBody>
      </p:sp>
      <p:sp>
        <p:nvSpPr>
          <p:cNvPr id="1281"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hadden enkele collega’s </a:t>
            </a:r>
            <a:r>
              <a:rPr>
                <a:latin typeface="Poppins Bold"/>
                <a:ea typeface="Poppins Bold"/>
                <a:cs typeface="Poppins Bold"/>
                <a:sym typeface="Poppins Bold"/>
              </a:rPr>
              <a:t>twijfel over zijn verantwoordelijkheid en de kwaliteit van het examen</a:t>
            </a:r>
            <a:r>
              <a:t>. De schooldirectie vindt dit niet zo erg. AI is een </a:t>
            </a:r>
            <a:r>
              <a:rPr>
                <a:latin typeface="Poppins Bold"/>
                <a:ea typeface="Poppins Bold"/>
                <a:cs typeface="Poppins Bold"/>
                <a:sym typeface="Poppins Bold"/>
              </a:rPr>
              <a:t>hulpmiddel</a:t>
            </a:r>
            <a:r>
              <a:t> en als leerkracht blijf je uiteindelijk verantwoordelijk voor het leerproces van je leerlingen.</a:t>
            </a:r>
          </a:p>
        </p:txBody>
      </p:sp>
      <p:pic>
        <p:nvPicPr>
          <p:cNvPr id="128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8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8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8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8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87"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9" name="Google Shape;123;p21"/>
          <p:cNvSpPr txBox="1"/>
          <p:nvPr/>
        </p:nvSpPr>
        <p:spPr>
          <a:xfrm>
            <a:off x="1123896" y="1452774"/>
            <a:ext cx="3413806"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De leerkracht Nederlands geeft de opdracht om een reeks </a:t>
            </a:r>
            <a:r>
              <a:rPr>
                <a:latin typeface="Poppins Bold"/>
                <a:ea typeface="Poppins Bold"/>
                <a:cs typeface="Poppins Bold"/>
                <a:sym typeface="Poppins Bold"/>
              </a:rPr>
              <a:t>gedichten te genereren met AI</a:t>
            </a:r>
            <a:r>
              <a:t>. De leerlingen moeten hun </a:t>
            </a:r>
            <a:r>
              <a:rPr>
                <a:latin typeface="Poppins Bold"/>
                <a:ea typeface="Poppins Bold"/>
                <a:cs typeface="Poppins Bold"/>
                <a:sym typeface="Poppins Bold"/>
              </a:rPr>
              <a:t>prompts mee inleveren</a:t>
            </a:r>
            <a:r>
              <a:t>, zodat de leerkracht weet hoe ze tot een bepaald resultaat zijn gekomen.</a:t>
            </a:r>
          </a:p>
        </p:txBody>
      </p:sp>
      <p:sp>
        <p:nvSpPr>
          <p:cNvPr id="129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291"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AI</a:t>
            </a:r>
          </a:p>
        </p:txBody>
      </p:sp>
      <p:sp>
        <p:nvSpPr>
          <p:cNvPr id="1292" name="Google Shape;126;p21"/>
          <p:cNvSpPr txBox="1"/>
          <p:nvPr/>
        </p:nvSpPr>
        <p:spPr>
          <a:xfrm>
            <a:off x="4918573" y="1452774"/>
            <a:ext cx="3413801"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Enkele ouders zien hier het </a:t>
            </a:r>
            <a:r>
              <a:rPr>
                <a:latin typeface="Poppins Bold"/>
                <a:ea typeface="Poppins Bold"/>
                <a:cs typeface="Poppins Bold"/>
                <a:sym typeface="Poppins Bold"/>
              </a:rPr>
              <a:t>nut niet van in</a:t>
            </a:r>
            <a:r>
              <a:t> en laten dit ook weten aan de leerkracht. De leerkracht weet niet meteen hoe te reageren, </a:t>
            </a:r>
            <a:r>
              <a:rPr>
                <a:latin typeface="Poppins Bold"/>
                <a:ea typeface="Poppins Bold"/>
                <a:cs typeface="Poppins Bold"/>
                <a:sym typeface="Poppins Bold"/>
              </a:rPr>
              <a:t>want de school heeft geen visie/beleid om op terug te vallen</a:t>
            </a:r>
            <a:r>
              <a:t>.</a:t>
            </a:r>
          </a:p>
        </p:txBody>
      </p:sp>
      <p:pic>
        <p:nvPicPr>
          <p:cNvPr id="129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29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29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29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29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298"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0"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Mevrouw Desmet gebruikt in haar lessen </a:t>
            </a:r>
            <a:r>
              <a:rPr>
                <a:latin typeface="Poppins Bold"/>
                <a:ea typeface="Poppins Bold"/>
                <a:cs typeface="Poppins Bold"/>
                <a:sym typeface="Poppins Bold"/>
              </a:rPr>
              <a:t>Frans AI-afbeeldingen in haar cursus als rode draad in de lessen</a:t>
            </a:r>
            <a:r>
              <a:t>. Haar parallelcollega maakt zich zorgen dat leerlingen zo vaak AI-afbeeldingen zien dat ze later misschien het </a:t>
            </a:r>
            <a:r>
              <a:rPr>
                <a:latin typeface="Poppins Bold"/>
                <a:ea typeface="Poppins Bold"/>
                <a:cs typeface="Poppins Bold"/>
                <a:sym typeface="Poppins Bold"/>
              </a:rPr>
              <a:t>verschil niet meer merken tussen echt en gegenereerd</a:t>
            </a:r>
            <a:r>
              <a:t>. </a:t>
            </a:r>
            <a:br/>
            <a:r>
              <a:t>Ze twijfelt of ze mevrouw Desmet hierop moet aanspreken.</a:t>
            </a:r>
          </a:p>
        </p:txBody>
      </p:sp>
      <p:sp>
        <p:nvSpPr>
          <p:cNvPr id="130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302"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AI</a:t>
            </a:r>
          </a:p>
        </p:txBody>
      </p:sp>
      <p:pic>
        <p:nvPicPr>
          <p:cNvPr id="130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0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30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30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30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308"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0" name="Google Shape;74;p15"/>
          <p:cNvSpPr txBox="1"/>
          <p:nvPr/>
        </p:nvSpPr>
        <p:spPr>
          <a:xfrm>
            <a:off x="3878150" y="1111577"/>
            <a:ext cx="3288401"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718BD"/>
                </a:solidFill>
                <a:latin typeface="Poppins SemiBold"/>
                <a:ea typeface="Poppins SemiBold"/>
                <a:cs typeface="Poppins SemiBold"/>
                <a:sym typeface="Poppins SemiBold"/>
              </a:defRPr>
            </a:lvl1pPr>
          </a:lstStyle>
          <a:p>
            <a:pPr/>
            <a:r>
              <a:t>Afronding </a:t>
            </a:r>
          </a:p>
        </p:txBody>
      </p:sp>
      <p:sp>
        <p:nvSpPr>
          <p:cNvPr id="1311" name="Google Shape;79;p16"/>
          <p:cNvSpPr txBox="1"/>
          <p:nvPr/>
        </p:nvSpPr>
        <p:spPr>
          <a:xfrm>
            <a:off x="3815450" y="1614730"/>
            <a:ext cx="3413801" cy="190954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Hoe ging het eraan toe bij het doorlopen van de casussen? </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Waarover zijn we het eens als groep?</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Waarover zijn we het nog niet eens?</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We hebben nog werk aan de winkel op het vlak van …?</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a:t>
            </a:r>
          </a:p>
        </p:txBody>
      </p:sp>
      <p:pic>
        <p:nvPicPr>
          <p:cNvPr id="131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13" name="Afbeelding" descr="Afbeelding"/>
          <p:cNvPicPr>
            <a:picLocks noChangeAspect="1"/>
          </p:cNvPicPr>
          <p:nvPr/>
        </p:nvPicPr>
        <p:blipFill>
          <a:blip r:embed="rId3">
            <a:extLst/>
          </a:blip>
          <a:stretch>
            <a:fillRect/>
          </a:stretch>
        </p:blipFill>
        <p:spPr>
          <a:xfrm>
            <a:off x="539940" y="1319552"/>
            <a:ext cx="2357037" cy="22249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sp>
        <p:nvSpPr>
          <p:cNvPr id="1315" name="Google Shape;117;p20"/>
          <p:cNvSpPr txBox="1"/>
          <p:nvPr/>
        </p:nvSpPr>
        <p:spPr>
          <a:xfrm>
            <a:off x="1103699" y="1832492"/>
            <a:ext cx="3144703" cy="124977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2</a:t>
            </a:r>
          </a:p>
          <a:p>
            <a:pPr>
              <a:lnSpc>
                <a:spcPct val="115000"/>
              </a:lnSpc>
              <a:defRPr sz="2400">
                <a:solidFill>
                  <a:srgbClr val="0218BD"/>
                </a:solidFill>
                <a:latin typeface="Poppins SemiBold"/>
                <a:ea typeface="Poppins SemiBold"/>
                <a:cs typeface="Poppins SemiBold"/>
                <a:sym typeface="Poppins SemiBold"/>
              </a:defRPr>
            </a:pPr>
            <a:r>
              <a:t>Selectie van </a:t>
            </a:r>
            <a:br/>
            <a:r>
              <a:t>de bouwstenen</a:t>
            </a:r>
          </a:p>
        </p:txBody>
      </p:sp>
      <p:pic>
        <p:nvPicPr>
          <p:cNvPr id="131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17" name="Afbeelding" descr="Afbeelding"/>
          <p:cNvPicPr>
            <a:picLocks noChangeAspect="1"/>
          </p:cNvPicPr>
          <p:nvPr/>
        </p:nvPicPr>
        <p:blipFill>
          <a:blip r:embed="rId3">
            <a:extLst/>
          </a:blip>
          <a:stretch>
            <a:fillRect/>
          </a:stretch>
        </p:blipFill>
        <p:spPr>
          <a:xfrm>
            <a:off x="4647265" y="1476169"/>
            <a:ext cx="3265066" cy="21962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ogle Shape;82;p16"/>
          <p:cNvSpPr txBox="1"/>
          <p:nvPr/>
        </p:nvSpPr>
        <p:spPr>
          <a:xfrm>
            <a:off x="1031850" y="1205214"/>
            <a:ext cx="6828191" cy="9891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2400">
                <a:solidFill>
                  <a:srgbClr val="0718BC"/>
                </a:solidFill>
                <a:latin typeface="Poppins SemiBold"/>
                <a:ea typeface="Poppins SemiBold"/>
                <a:cs typeface="Poppins SemiBold"/>
                <a:sym typeface="Poppins SemiBold"/>
              </a:defRPr>
            </a:pPr>
            <a:r>
              <a:t>Verkenning van de mediawijze thema’s:</a:t>
            </a:r>
          </a:p>
          <a:p>
            <a:pPr>
              <a:lnSpc>
                <a:spcPct val="115000"/>
              </a:lnSpc>
              <a:defRPr sz="2400">
                <a:solidFill>
                  <a:srgbClr val="0718BC"/>
                </a:solidFill>
                <a:latin typeface="Poppins SemiBold"/>
                <a:ea typeface="Poppins SemiBold"/>
                <a:cs typeface="Poppins SemiBold"/>
                <a:sym typeface="Poppins SemiBold"/>
              </a:defRPr>
            </a:pPr>
            <a:r>
              <a:t>Jigsawmethode</a:t>
            </a:r>
          </a:p>
        </p:txBody>
      </p:sp>
      <p:pic>
        <p:nvPicPr>
          <p:cNvPr id="200" name="Afbeelding" descr="Afbeelding"/>
          <p:cNvPicPr>
            <a:picLocks noChangeAspect="1"/>
          </p:cNvPicPr>
          <p:nvPr/>
        </p:nvPicPr>
        <p:blipFill>
          <a:blip r:embed="rId2">
            <a:extLst/>
          </a:blip>
          <a:stretch>
            <a:fillRect/>
          </a:stretch>
        </p:blipFill>
        <p:spPr>
          <a:xfrm>
            <a:off x="969790" y="2591223"/>
            <a:ext cx="909271" cy="664590"/>
          </a:xfrm>
          <a:prstGeom prst="rect">
            <a:avLst/>
          </a:prstGeom>
          <a:ln w="12700">
            <a:miter lim="400000"/>
          </a:ln>
        </p:spPr>
      </p:pic>
      <p:sp>
        <p:nvSpPr>
          <p:cNvPr id="201" name="Google Shape;124;p21"/>
          <p:cNvSpPr txBox="1"/>
          <p:nvPr/>
        </p:nvSpPr>
        <p:spPr>
          <a:xfrm>
            <a:off x="547085" y="3576494"/>
            <a:ext cx="151566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lvl="1" indent="457200" algn="just">
              <a:lnSpc>
                <a:spcPct val="115000"/>
              </a:lnSpc>
              <a:defRPr sz="900">
                <a:solidFill>
                  <a:srgbClr val="0718BD"/>
                </a:solidFill>
                <a:latin typeface="Poppins Regular"/>
                <a:ea typeface="Poppins Regular"/>
                <a:cs typeface="Poppins Regular"/>
                <a:sym typeface="Poppins Regular"/>
              </a:defRPr>
            </a:pPr>
            <a:r>
              <a:t>Expertgroep 1</a:t>
            </a:r>
          </a:p>
        </p:txBody>
      </p:sp>
      <p:sp>
        <p:nvSpPr>
          <p:cNvPr id="202" name="Google Shape;124;p21"/>
          <p:cNvSpPr txBox="1"/>
          <p:nvPr/>
        </p:nvSpPr>
        <p:spPr>
          <a:xfrm>
            <a:off x="1675352" y="3576494"/>
            <a:ext cx="1688179"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lvl="1" indent="457200" algn="just">
              <a:lnSpc>
                <a:spcPct val="115000"/>
              </a:lnSpc>
              <a:defRPr sz="900">
                <a:solidFill>
                  <a:srgbClr val="0718BD"/>
                </a:solidFill>
                <a:latin typeface="Poppins Regular"/>
                <a:ea typeface="Poppins Regular"/>
                <a:cs typeface="Poppins Regular"/>
                <a:sym typeface="Poppins Regular"/>
              </a:defRPr>
            </a:pPr>
            <a:r>
              <a:t>Expertgroep 2</a:t>
            </a:r>
          </a:p>
        </p:txBody>
      </p:sp>
      <p:sp>
        <p:nvSpPr>
          <p:cNvPr id="203" name="Google Shape;124;p21"/>
          <p:cNvSpPr txBox="1"/>
          <p:nvPr/>
        </p:nvSpPr>
        <p:spPr>
          <a:xfrm>
            <a:off x="2826517" y="3576494"/>
            <a:ext cx="1688179"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lvl="1" indent="457200" algn="just">
              <a:lnSpc>
                <a:spcPct val="115000"/>
              </a:lnSpc>
              <a:defRPr sz="900">
                <a:solidFill>
                  <a:srgbClr val="0718BD"/>
                </a:solidFill>
                <a:latin typeface="Poppins Regular"/>
                <a:ea typeface="Poppins Regular"/>
                <a:cs typeface="Poppins Regular"/>
                <a:sym typeface="Poppins Regular"/>
              </a:defRPr>
            </a:pPr>
            <a:r>
              <a:t>Expertgroep 3</a:t>
            </a:r>
          </a:p>
        </p:txBody>
      </p:sp>
      <p:sp>
        <p:nvSpPr>
          <p:cNvPr id="204" name="Google Shape;123;p21"/>
          <p:cNvSpPr txBox="1"/>
          <p:nvPr/>
        </p:nvSpPr>
        <p:spPr>
          <a:xfrm>
            <a:off x="4781703" y="3576494"/>
            <a:ext cx="1002995"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20000"/>
              </a:lnSpc>
              <a:defRPr sz="900">
                <a:solidFill>
                  <a:srgbClr val="0218BD"/>
                </a:solidFill>
                <a:latin typeface="Poppins Regular"/>
                <a:ea typeface="Poppins Regular"/>
                <a:cs typeface="Poppins Regular"/>
                <a:sym typeface="Poppins Regular"/>
              </a:defRPr>
            </a:lvl1pPr>
          </a:lstStyle>
          <a:p>
            <a:pPr/>
            <a:r>
              <a:t>Thuisgroep A</a:t>
            </a:r>
          </a:p>
        </p:txBody>
      </p:sp>
      <p:sp>
        <p:nvSpPr>
          <p:cNvPr id="205" name="Google Shape;123;p21"/>
          <p:cNvSpPr txBox="1"/>
          <p:nvPr/>
        </p:nvSpPr>
        <p:spPr>
          <a:xfrm>
            <a:off x="6051703" y="3576494"/>
            <a:ext cx="1002995"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20000"/>
              </a:lnSpc>
              <a:defRPr sz="900">
                <a:solidFill>
                  <a:srgbClr val="0218BD"/>
                </a:solidFill>
                <a:latin typeface="Poppins Regular"/>
                <a:ea typeface="Poppins Regular"/>
                <a:cs typeface="Poppins Regular"/>
                <a:sym typeface="Poppins Regular"/>
              </a:defRPr>
            </a:lvl1pPr>
          </a:lstStyle>
          <a:p>
            <a:pPr/>
            <a:r>
              <a:t>Thuisgroep B</a:t>
            </a:r>
          </a:p>
        </p:txBody>
      </p:sp>
      <p:sp>
        <p:nvSpPr>
          <p:cNvPr id="206" name="Google Shape;123;p21"/>
          <p:cNvSpPr txBox="1"/>
          <p:nvPr/>
        </p:nvSpPr>
        <p:spPr>
          <a:xfrm>
            <a:off x="7321704" y="3576494"/>
            <a:ext cx="1002995"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20000"/>
              </a:lnSpc>
              <a:defRPr sz="900">
                <a:solidFill>
                  <a:srgbClr val="0218BD"/>
                </a:solidFill>
                <a:latin typeface="Poppins Regular"/>
                <a:ea typeface="Poppins Regular"/>
                <a:cs typeface="Poppins Regular"/>
                <a:sym typeface="Poppins Regular"/>
              </a:defRPr>
            </a:lvl1pPr>
          </a:lstStyle>
          <a:p>
            <a:pPr/>
            <a:r>
              <a:t>Thuisgroep C</a:t>
            </a:r>
          </a:p>
        </p:txBody>
      </p:sp>
      <p:pic>
        <p:nvPicPr>
          <p:cNvPr id="207"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208" name="Afbeelding" descr="Afbeelding"/>
          <p:cNvPicPr>
            <a:picLocks noChangeAspect="1"/>
          </p:cNvPicPr>
          <p:nvPr/>
        </p:nvPicPr>
        <p:blipFill>
          <a:blip r:embed="rId4">
            <a:extLst/>
          </a:blip>
          <a:stretch>
            <a:fillRect/>
          </a:stretch>
        </p:blipFill>
        <p:spPr>
          <a:xfrm>
            <a:off x="3331345" y="2533011"/>
            <a:ext cx="724697" cy="730215"/>
          </a:xfrm>
          <a:prstGeom prst="rect">
            <a:avLst/>
          </a:prstGeom>
          <a:ln w="12700">
            <a:miter lim="400000"/>
          </a:ln>
        </p:spPr>
      </p:pic>
      <p:pic>
        <p:nvPicPr>
          <p:cNvPr id="209" name="Afbeelding" descr="Afbeelding"/>
          <p:cNvPicPr>
            <a:picLocks noChangeAspect="1"/>
          </p:cNvPicPr>
          <p:nvPr/>
        </p:nvPicPr>
        <p:blipFill>
          <a:blip r:embed="rId5">
            <a:extLst/>
          </a:blip>
          <a:stretch>
            <a:fillRect/>
          </a:stretch>
        </p:blipFill>
        <p:spPr>
          <a:xfrm>
            <a:off x="2214029" y="2491282"/>
            <a:ext cx="770295" cy="764532"/>
          </a:xfrm>
          <a:prstGeom prst="rect">
            <a:avLst/>
          </a:prstGeom>
          <a:ln w="12700">
            <a:miter lim="400000"/>
          </a:ln>
        </p:spPr>
      </p:pic>
      <p:pic>
        <p:nvPicPr>
          <p:cNvPr id="210" name="Afbeelding" descr="Afbeelding"/>
          <p:cNvPicPr>
            <a:picLocks noChangeAspect="1"/>
          </p:cNvPicPr>
          <p:nvPr/>
        </p:nvPicPr>
        <p:blipFill>
          <a:blip r:embed="rId6">
            <a:extLst/>
          </a:blip>
          <a:stretch>
            <a:fillRect/>
          </a:stretch>
        </p:blipFill>
        <p:spPr>
          <a:xfrm>
            <a:off x="4781703" y="2377600"/>
            <a:ext cx="1002995" cy="1015683"/>
          </a:xfrm>
          <a:prstGeom prst="rect">
            <a:avLst/>
          </a:prstGeom>
          <a:ln w="12700">
            <a:miter lim="400000"/>
          </a:ln>
        </p:spPr>
      </p:pic>
      <p:pic>
        <p:nvPicPr>
          <p:cNvPr id="211" name="Afbeelding" descr="Afbeelding"/>
          <p:cNvPicPr>
            <a:picLocks noChangeAspect="1"/>
          </p:cNvPicPr>
          <p:nvPr/>
        </p:nvPicPr>
        <p:blipFill>
          <a:blip r:embed="rId6">
            <a:extLst/>
          </a:blip>
          <a:stretch>
            <a:fillRect/>
          </a:stretch>
        </p:blipFill>
        <p:spPr>
          <a:xfrm>
            <a:off x="6051703" y="2377600"/>
            <a:ext cx="1002995" cy="1015683"/>
          </a:xfrm>
          <a:prstGeom prst="rect">
            <a:avLst/>
          </a:prstGeom>
          <a:ln w="12700">
            <a:miter lim="400000"/>
          </a:ln>
        </p:spPr>
      </p:pic>
      <p:pic>
        <p:nvPicPr>
          <p:cNvPr id="212" name="Afbeelding" descr="Afbeelding"/>
          <p:cNvPicPr>
            <a:picLocks noChangeAspect="1"/>
          </p:cNvPicPr>
          <p:nvPr/>
        </p:nvPicPr>
        <p:blipFill>
          <a:blip r:embed="rId6">
            <a:extLst/>
          </a:blip>
          <a:stretch>
            <a:fillRect/>
          </a:stretch>
        </p:blipFill>
        <p:spPr>
          <a:xfrm>
            <a:off x="7321704" y="2377600"/>
            <a:ext cx="1002995" cy="10156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9" name="Google Shape;82;p16"/>
          <p:cNvSpPr txBox="1"/>
          <p:nvPr/>
        </p:nvSpPr>
        <p:spPr>
          <a:xfrm>
            <a:off x="3293950" y="1179453"/>
            <a:ext cx="3288401" cy="105536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2</a:t>
            </a:r>
          </a:p>
          <a:p>
            <a:pPr>
              <a:defRPr b="1" sz="2500">
                <a:solidFill>
                  <a:srgbClr val="0518BD"/>
                </a:solidFill>
                <a:latin typeface="+mj-lt"/>
                <a:ea typeface="+mj-ea"/>
                <a:cs typeface="+mj-cs"/>
                <a:sym typeface="Arial"/>
              </a:defRPr>
            </a:pPr>
            <a:r>
              <a:t>Selectie van de bouwstenen</a:t>
            </a:r>
          </a:p>
        </p:txBody>
      </p:sp>
      <p:sp>
        <p:nvSpPr>
          <p:cNvPr id="1320" name="Google Shape;124;p21"/>
          <p:cNvSpPr txBox="1"/>
          <p:nvPr/>
        </p:nvSpPr>
        <p:spPr>
          <a:xfrm>
            <a:off x="3299636" y="2240745"/>
            <a:ext cx="2077731"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werkgroep</a:t>
            </a:r>
          </a:p>
        </p:txBody>
      </p:sp>
      <p:sp>
        <p:nvSpPr>
          <p:cNvPr id="1321" name="Google Shape;124;p21"/>
          <p:cNvSpPr txBox="1"/>
          <p:nvPr/>
        </p:nvSpPr>
        <p:spPr>
          <a:xfrm>
            <a:off x="3321594" y="2569926"/>
            <a:ext cx="3880816"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900">
                <a:solidFill>
                  <a:srgbClr val="0718BD"/>
                </a:solidFill>
                <a:latin typeface="Poppins Regular"/>
                <a:ea typeface="Poppins Regular"/>
                <a:cs typeface="Poppins Regular"/>
                <a:sym typeface="Poppins Regular"/>
              </a:defRPr>
            </a:pPr>
            <a:r>
              <a:t>leert het verschil tussen de verschillende niveaus uit de beleidsdriehoek.</a:t>
            </a:r>
          </a:p>
          <a:p>
            <a:pPr>
              <a:lnSpc>
                <a:spcPct val="115000"/>
              </a:lnSpc>
              <a:defRPr sz="900">
                <a:solidFill>
                  <a:srgbClr val="0718BD"/>
                </a:solidFill>
                <a:latin typeface="Poppins Regular"/>
                <a:ea typeface="Poppins Regular"/>
                <a:cs typeface="Poppins Regular"/>
                <a:sym typeface="Poppins Regular"/>
              </a:defRPr>
            </a:pPr>
          </a:p>
          <a:p>
            <a:pPr>
              <a:lnSpc>
                <a:spcPct val="115000"/>
              </a:lnSpc>
              <a:defRPr sz="900">
                <a:solidFill>
                  <a:srgbClr val="0718BD"/>
                </a:solidFill>
                <a:latin typeface="Poppins Regular"/>
                <a:ea typeface="Poppins Regular"/>
                <a:cs typeface="Poppins Regular"/>
                <a:sym typeface="Poppins Regular"/>
              </a:defRPr>
            </a:pPr>
            <a:r>
              <a:t>maakt kennis met de verschillende bouwstenen die nodig zijn om een beleid rond het gekozen thema op te stellen.</a:t>
            </a:r>
          </a:p>
        </p:txBody>
      </p:sp>
      <p:pic>
        <p:nvPicPr>
          <p:cNvPr id="1322" name="Google Shape;114;p20" descr="Google Shape;114;p20"/>
          <p:cNvPicPr>
            <a:picLocks noChangeAspect="1"/>
          </p:cNvPicPr>
          <p:nvPr/>
        </p:nvPicPr>
        <p:blipFill>
          <a:blip r:embed="rId2">
            <a:extLst/>
          </a:blip>
          <a:stretch>
            <a:fillRect/>
          </a:stretch>
        </p:blipFill>
        <p:spPr>
          <a:xfrm>
            <a:off x="991975" y="1744547"/>
            <a:ext cx="1929099" cy="1733177"/>
          </a:xfrm>
          <a:prstGeom prst="rect">
            <a:avLst/>
          </a:prstGeom>
          <a:ln w="12700">
            <a:miter lim="400000"/>
          </a:ln>
        </p:spPr>
      </p:pic>
      <p:sp>
        <p:nvSpPr>
          <p:cNvPr id="1323" name="Google Shape;79;p16"/>
          <p:cNvSpPr txBox="1"/>
          <p:nvPr/>
        </p:nvSpPr>
        <p:spPr>
          <a:xfrm>
            <a:off x="3147915" y="3590249"/>
            <a:ext cx="4029031" cy="120139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gn="just">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de bouwstenen waarmee men als school aan de slag wil gaan  (kwaliteit)</a:t>
            </a:r>
          </a:p>
          <a:p>
            <a:pPr marL="457200" indent="-304800" algn="just">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wat je als school en leerkracht kan doen om kansen te grijpen en problematische gedrag te voorkomen (preventie)</a:t>
            </a:r>
          </a:p>
          <a:p>
            <a:pPr marL="457200" indent="-304800" algn="just">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hoe je best omgaat met problematische gedrag als het zich toch voordoet (reactie)</a:t>
            </a:r>
          </a:p>
        </p:txBody>
      </p:sp>
      <p:pic>
        <p:nvPicPr>
          <p:cNvPr id="1324"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6" name="Google Shape;124;p21"/>
          <p:cNvSpPr txBox="1"/>
          <p:nvPr/>
        </p:nvSpPr>
        <p:spPr>
          <a:xfrm>
            <a:off x="473887" y="2107898"/>
            <a:ext cx="1720558"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Kwaliteit</a:t>
            </a:r>
          </a:p>
        </p:txBody>
      </p:sp>
      <p:sp>
        <p:nvSpPr>
          <p:cNvPr id="1327" name="Google Shape;124;p21"/>
          <p:cNvSpPr txBox="1"/>
          <p:nvPr/>
        </p:nvSpPr>
        <p:spPr>
          <a:xfrm>
            <a:off x="495844" y="2437077"/>
            <a:ext cx="1720558" cy="5985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Welk referentiekader heb ik nodig op school om een beleid uit te bouwen?</a:t>
            </a:r>
          </a:p>
        </p:txBody>
      </p:sp>
      <p:sp>
        <p:nvSpPr>
          <p:cNvPr id="1328" name="Google Shape;124;p21"/>
          <p:cNvSpPr txBox="1"/>
          <p:nvPr/>
        </p:nvSpPr>
        <p:spPr>
          <a:xfrm>
            <a:off x="2397935" y="2107898"/>
            <a:ext cx="1587727"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Preventie</a:t>
            </a:r>
          </a:p>
        </p:txBody>
      </p:sp>
      <p:sp>
        <p:nvSpPr>
          <p:cNvPr id="1329" name="Google Shape;124;p21"/>
          <p:cNvSpPr txBox="1"/>
          <p:nvPr/>
        </p:nvSpPr>
        <p:spPr>
          <a:xfrm>
            <a:off x="2419892" y="2437077"/>
            <a:ext cx="1720558"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Hoe beperk ik de risico’s? </a:t>
            </a:r>
          </a:p>
        </p:txBody>
      </p:sp>
      <p:sp>
        <p:nvSpPr>
          <p:cNvPr id="1330" name="Google Shape;124;p21"/>
          <p:cNvSpPr txBox="1"/>
          <p:nvPr/>
        </p:nvSpPr>
        <p:spPr>
          <a:xfrm>
            <a:off x="4189152" y="2107898"/>
            <a:ext cx="1587728"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Reactie</a:t>
            </a:r>
          </a:p>
        </p:txBody>
      </p:sp>
      <p:sp>
        <p:nvSpPr>
          <p:cNvPr id="1331" name="Google Shape;124;p21"/>
          <p:cNvSpPr txBox="1"/>
          <p:nvPr/>
        </p:nvSpPr>
        <p:spPr>
          <a:xfrm>
            <a:off x="4211111" y="2437077"/>
            <a:ext cx="1720559" cy="4103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Hoe moet ik reageren bij een incident? </a:t>
            </a:r>
          </a:p>
        </p:txBody>
      </p:sp>
      <p:sp>
        <p:nvSpPr>
          <p:cNvPr id="1332"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1 </a:t>
            </a:r>
          </a:p>
        </p:txBody>
      </p:sp>
      <p:sp>
        <p:nvSpPr>
          <p:cNvPr id="1333" name="Google Shape;82;p16"/>
          <p:cNvSpPr txBox="1"/>
          <p:nvPr/>
        </p:nvSpPr>
        <p:spPr>
          <a:xfrm>
            <a:off x="468200" y="1179453"/>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Kennismaking met de beleidsdriehoek en bouwstenen</a:t>
            </a:r>
          </a:p>
        </p:txBody>
      </p:sp>
      <p:pic>
        <p:nvPicPr>
          <p:cNvPr id="133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35" name="Afbeelding" descr="Afbeelding"/>
          <p:cNvPicPr>
            <a:picLocks noChangeAspect="1"/>
          </p:cNvPicPr>
          <p:nvPr/>
        </p:nvPicPr>
        <p:blipFill>
          <a:blip r:embed="rId3">
            <a:extLst/>
          </a:blip>
          <a:stretch>
            <a:fillRect/>
          </a:stretch>
        </p:blipFill>
        <p:spPr>
          <a:xfrm>
            <a:off x="1046405" y="2849166"/>
            <a:ext cx="3773292" cy="18005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7" name="Google Shape;82;p16"/>
          <p:cNvSpPr txBox="1"/>
          <p:nvPr/>
        </p:nvSpPr>
        <p:spPr>
          <a:xfrm>
            <a:off x="468200" y="1179453"/>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Kennismaking met de beleidsdriehoek en bouwstenen</a:t>
            </a:r>
          </a:p>
        </p:txBody>
      </p:sp>
      <p:sp>
        <p:nvSpPr>
          <p:cNvPr id="1338" name="Google Shape;124;p21"/>
          <p:cNvSpPr txBox="1"/>
          <p:nvPr/>
        </p:nvSpPr>
        <p:spPr>
          <a:xfrm>
            <a:off x="473887" y="2107898"/>
            <a:ext cx="1720558"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Kwaliteit</a:t>
            </a:r>
          </a:p>
        </p:txBody>
      </p:sp>
      <p:sp>
        <p:nvSpPr>
          <p:cNvPr id="1339" name="Google Shape;124;p21"/>
          <p:cNvSpPr txBox="1"/>
          <p:nvPr/>
        </p:nvSpPr>
        <p:spPr>
          <a:xfrm>
            <a:off x="3274236" y="2107898"/>
            <a:ext cx="1587727"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Preventie</a:t>
            </a:r>
          </a:p>
        </p:txBody>
      </p:sp>
      <p:sp>
        <p:nvSpPr>
          <p:cNvPr id="1340" name="Google Shape;124;p21"/>
          <p:cNvSpPr txBox="1"/>
          <p:nvPr/>
        </p:nvSpPr>
        <p:spPr>
          <a:xfrm>
            <a:off x="6202102" y="2107898"/>
            <a:ext cx="1587728"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Reactie</a:t>
            </a:r>
          </a:p>
        </p:txBody>
      </p:sp>
      <p:sp>
        <p:nvSpPr>
          <p:cNvPr id="1341"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1 </a:t>
            </a:r>
          </a:p>
        </p:txBody>
      </p:sp>
      <p:sp>
        <p:nvSpPr>
          <p:cNvPr id="1342" name="Google Shape;79;p16"/>
          <p:cNvSpPr txBox="1"/>
          <p:nvPr/>
        </p:nvSpPr>
        <p:spPr>
          <a:xfrm>
            <a:off x="316600" y="2433659"/>
            <a:ext cx="3073819"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Afspraken op school</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Werkgroep</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Partners en experten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Aanspreekpunten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Schoolbevragingen</a:t>
            </a:r>
          </a:p>
        </p:txBody>
      </p:sp>
      <p:sp>
        <p:nvSpPr>
          <p:cNvPr id="1343" name="Google Shape;79;p16"/>
          <p:cNvSpPr txBox="1"/>
          <p:nvPr/>
        </p:nvSpPr>
        <p:spPr>
          <a:xfrm>
            <a:off x="3104250" y="2433659"/>
            <a:ext cx="3073821" cy="159305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Vormingen voor leerlingen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Integratie in schoolactiviteiten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Basiskennis van leerlingen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Basiskennis van leraren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Richtlijnen ter detectie</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Ouderbetrokkenheid</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Bijscholing voor leraren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Peer to peer ondersteuning</a:t>
            </a:r>
          </a:p>
        </p:txBody>
      </p:sp>
      <p:sp>
        <p:nvSpPr>
          <p:cNvPr id="1344" name="Google Shape;79;p16"/>
          <p:cNvSpPr txBox="1"/>
          <p:nvPr/>
        </p:nvSpPr>
        <p:spPr>
          <a:xfrm>
            <a:off x="6037950" y="2433659"/>
            <a:ext cx="3073821" cy="139722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Herstelgericht werken </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Meldingsoverzicht</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Communicatie met externen/ouders</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Interne communicatie</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Communicatie met leerlingen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Evaluatie van het proces</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Nazorg</a:t>
            </a:r>
          </a:p>
        </p:txBody>
      </p:sp>
      <p:pic>
        <p:nvPicPr>
          <p:cNvPr id="134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7" name="Google Shape;82;p16"/>
          <p:cNvSpPr txBox="1"/>
          <p:nvPr/>
        </p:nvSpPr>
        <p:spPr>
          <a:xfrm>
            <a:off x="468200" y="1179453"/>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defRPr b="1" sz="2500">
                <a:solidFill>
                  <a:srgbClr val="0518BD"/>
                </a:solidFill>
                <a:latin typeface="+mj-lt"/>
                <a:ea typeface="+mj-ea"/>
                <a:cs typeface="+mj-cs"/>
                <a:sym typeface="Arial"/>
              </a:defRPr>
            </a:pPr>
            <a:r>
              <a:t>Aan de slag met de </a:t>
            </a:r>
          </a:p>
          <a:p>
            <a:pPr>
              <a:defRPr b="1" sz="2500">
                <a:solidFill>
                  <a:srgbClr val="0518BD"/>
                </a:solidFill>
                <a:latin typeface="+mj-lt"/>
                <a:ea typeface="+mj-ea"/>
                <a:cs typeface="+mj-cs"/>
                <a:sym typeface="Arial"/>
              </a:defRPr>
            </a:pPr>
            <a:r>
              <a:t>bouwstenen - het legplan</a:t>
            </a:r>
          </a:p>
        </p:txBody>
      </p:sp>
      <p:sp>
        <p:nvSpPr>
          <p:cNvPr id="1348"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2 </a:t>
            </a:r>
          </a:p>
        </p:txBody>
      </p:sp>
      <p:sp>
        <p:nvSpPr>
          <p:cNvPr id="1349" name="Google Shape;124;p21"/>
          <p:cNvSpPr txBox="1"/>
          <p:nvPr/>
        </p:nvSpPr>
        <p:spPr>
          <a:xfrm>
            <a:off x="484159" y="2169398"/>
            <a:ext cx="3224197" cy="80311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just">
              <a:lnSpc>
                <a:spcPct val="115000"/>
              </a:lnSpc>
              <a:defRPr sz="1200">
                <a:solidFill>
                  <a:srgbClr val="0218BD"/>
                </a:solidFill>
                <a:latin typeface="Poppins Regular"/>
                <a:ea typeface="Poppins Regular"/>
                <a:cs typeface="Poppins Regular"/>
                <a:sym typeface="Poppins Regular"/>
              </a:defRPr>
            </a:lvl1pPr>
          </a:lstStyle>
          <a:p>
            <a:pPr/>
            <a:r>
              <a:t>Ga aan de slag met de bouwstenen en leg ze op de juiste plaats op basis van de huidige stand van zaken in de school.</a:t>
            </a:r>
          </a:p>
        </p:txBody>
      </p:sp>
      <p:sp>
        <p:nvSpPr>
          <p:cNvPr id="1350" name="Google Shape;126;p21"/>
          <p:cNvSpPr txBox="1"/>
          <p:nvPr/>
        </p:nvSpPr>
        <p:spPr>
          <a:xfrm>
            <a:off x="342657" y="3084721"/>
            <a:ext cx="3413806" cy="82445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Wat is goed?</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Wat kan beter?</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Wat ontbreekt?</a:t>
            </a:r>
          </a:p>
        </p:txBody>
      </p:sp>
      <p:pic>
        <p:nvPicPr>
          <p:cNvPr id="1351" name="Afbeelding" descr="Afbeelding"/>
          <p:cNvPicPr>
            <a:picLocks noChangeAspect="1"/>
          </p:cNvPicPr>
          <p:nvPr/>
        </p:nvPicPr>
        <p:blipFill>
          <a:blip r:embed="rId2">
            <a:extLst/>
          </a:blip>
          <a:stretch>
            <a:fillRect/>
          </a:stretch>
        </p:blipFill>
        <p:spPr>
          <a:xfrm>
            <a:off x="5840031" y="203200"/>
            <a:ext cx="3477390" cy="5143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3" name="Google Shape;82;p16"/>
          <p:cNvSpPr txBox="1"/>
          <p:nvPr/>
        </p:nvSpPr>
        <p:spPr>
          <a:xfrm>
            <a:off x="1096850" y="935614"/>
            <a:ext cx="4929702"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De stemronde</a:t>
            </a:r>
          </a:p>
        </p:txBody>
      </p:sp>
      <p:sp>
        <p:nvSpPr>
          <p:cNvPr id="1354"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3 </a:t>
            </a:r>
          </a:p>
        </p:txBody>
      </p:sp>
      <p:sp>
        <p:nvSpPr>
          <p:cNvPr id="1355" name="Google Shape;124;p21"/>
          <p:cNvSpPr txBox="1"/>
          <p:nvPr/>
        </p:nvSpPr>
        <p:spPr>
          <a:xfrm>
            <a:off x="1112811" y="1569619"/>
            <a:ext cx="3130801" cy="10637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just">
              <a:lnSpc>
                <a:spcPct val="115000"/>
              </a:lnSpc>
              <a:defRPr sz="1200">
                <a:solidFill>
                  <a:srgbClr val="0218BD"/>
                </a:solidFill>
                <a:latin typeface="Poppins Regular"/>
                <a:ea typeface="Poppins Regular"/>
                <a:cs typeface="Poppins Regular"/>
                <a:sym typeface="Poppins Regular"/>
              </a:defRPr>
            </a:lvl1pPr>
          </a:lstStyle>
          <a:p>
            <a:pPr/>
            <a:r>
              <a:t>Elke deelnemer krijgt tien stemmen om uit te brengen op de bouwstenen in de categorieën ‘wat kan beter’ en ‘wat ontbreekt’. </a:t>
            </a:r>
          </a:p>
        </p:txBody>
      </p:sp>
      <p:sp>
        <p:nvSpPr>
          <p:cNvPr id="1356" name="Google Shape;126;p21"/>
          <p:cNvSpPr txBox="1"/>
          <p:nvPr/>
        </p:nvSpPr>
        <p:spPr>
          <a:xfrm>
            <a:off x="971309" y="2840886"/>
            <a:ext cx="3413803" cy="136699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Breng minstens één stem per niveau van de beleidsdriehoek uit.</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Elke deelnemer plaatst een streepje bij de belangrijkste bouwstenen om op school uit te werken. </a:t>
            </a:r>
          </a:p>
        </p:txBody>
      </p:sp>
      <p:pic>
        <p:nvPicPr>
          <p:cNvPr id="135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Google Shape;82;p16"/>
          <p:cNvSpPr txBox="1"/>
          <p:nvPr/>
        </p:nvSpPr>
        <p:spPr>
          <a:xfrm>
            <a:off x="1039700" y="1448947"/>
            <a:ext cx="4929702"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Afronding</a:t>
            </a:r>
          </a:p>
        </p:txBody>
      </p:sp>
      <p:sp>
        <p:nvSpPr>
          <p:cNvPr id="1360"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4</a:t>
            </a:r>
          </a:p>
        </p:txBody>
      </p:sp>
      <p:sp>
        <p:nvSpPr>
          <p:cNvPr id="1361" name="Google Shape;124;p21"/>
          <p:cNvSpPr txBox="1"/>
          <p:nvPr/>
        </p:nvSpPr>
        <p:spPr>
          <a:xfrm>
            <a:off x="1055661" y="2082949"/>
            <a:ext cx="3130801" cy="158493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0218BD"/>
                </a:solidFill>
                <a:latin typeface="Poppins Regular"/>
                <a:ea typeface="Poppins Regular"/>
                <a:cs typeface="Poppins Regular"/>
                <a:sym typeface="Poppins Regular"/>
              </a:defRPr>
            </a:pPr>
            <a:r>
              <a:t>De werkgroep selecteert 8 à 12 bouwstenen om verder uit te werken op basis van de stemming.</a:t>
            </a:r>
          </a:p>
          <a:p>
            <a:pPr>
              <a:lnSpc>
                <a:spcPct val="115000"/>
              </a:lnSpc>
              <a:defRPr sz="1200">
                <a:solidFill>
                  <a:srgbClr val="0718BD"/>
                </a:solidFill>
                <a:latin typeface="Poppins Regular"/>
                <a:ea typeface="Poppins Regular"/>
                <a:cs typeface="Poppins Regular"/>
                <a:sym typeface="Poppins Regular"/>
              </a:defRPr>
            </a:pPr>
          </a:p>
          <a:p>
            <a:pPr>
              <a:lnSpc>
                <a:spcPct val="115000"/>
              </a:lnSpc>
              <a:defRPr sz="1200">
                <a:solidFill>
                  <a:srgbClr val="0718BD"/>
                </a:solidFill>
                <a:latin typeface="Poppins Regular"/>
                <a:ea typeface="Poppins Regular"/>
                <a:cs typeface="Poppins Regular"/>
                <a:sym typeface="Poppins Regular"/>
              </a:defRPr>
            </a:pPr>
            <a:r>
              <a:t>Reflecteer met de werkgroep op de gekozen bouwstenen. </a:t>
            </a:r>
          </a:p>
        </p:txBody>
      </p:sp>
      <p:sp>
        <p:nvSpPr>
          <p:cNvPr id="1362" name="Google Shape;126;p21"/>
          <p:cNvSpPr txBox="1"/>
          <p:nvPr/>
        </p:nvSpPr>
        <p:spPr>
          <a:xfrm>
            <a:off x="5035310" y="2056282"/>
            <a:ext cx="3413803" cy="16382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Waarom vinden we net deze bouwstenen zo belangrijk?</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Waar willen we naartoe met de bouwstenen die we nu hebben geselecteerd?</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Waar staan we over vijf jaar?</a:t>
            </a:r>
          </a:p>
        </p:txBody>
      </p:sp>
      <p:pic>
        <p:nvPicPr>
          <p:cNvPr id="136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5" name="Google Shape;123;p21"/>
          <p:cNvSpPr txBox="1"/>
          <p:nvPr/>
        </p:nvSpPr>
        <p:spPr>
          <a:xfrm>
            <a:off x="1123896" y="2827995"/>
            <a:ext cx="3413806" cy="98625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2000"/>
              </a:lnSpc>
              <a:defRPr sz="900">
                <a:solidFill>
                  <a:srgbClr val="0718BD"/>
                </a:solidFill>
                <a:latin typeface="Poppins Regular"/>
                <a:ea typeface="Poppins Regular"/>
                <a:cs typeface="Poppins Regular"/>
                <a:sym typeface="Poppins Regular"/>
              </a:defRPr>
            </a:pPr>
            <a:r>
              <a:t>Na het plenaire deel gaan de gespreksleider en de secretaris samen aan de slag om de visie op mediawijsheid en het specifieke mediawijze thema op </a:t>
            </a:r>
          </a:p>
          <a:p>
            <a:pPr>
              <a:lnSpc>
                <a:spcPct val="92000"/>
              </a:lnSpc>
              <a:defRPr sz="900">
                <a:solidFill>
                  <a:srgbClr val="0718BD"/>
                </a:solidFill>
                <a:latin typeface="Poppins Regular"/>
                <a:ea typeface="Poppins Regular"/>
                <a:cs typeface="Poppins Regular"/>
                <a:sym typeface="Poppins Regular"/>
              </a:defRPr>
            </a:pPr>
            <a:r>
              <a:t>te stellen. Ter inspiratie maken ze gebruik van (1) de kernwaarden van de school, (2) de standpunten van </a:t>
            </a:r>
          </a:p>
          <a:p>
            <a:pPr>
              <a:lnSpc>
                <a:spcPct val="92000"/>
              </a:lnSpc>
              <a:defRPr sz="900">
                <a:solidFill>
                  <a:srgbClr val="0718BD"/>
                </a:solidFill>
                <a:latin typeface="Poppins Regular"/>
                <a:ea typeface="Poppins Regular"/>
                <a:cs typeface="Poppins Regular"/>
                <a:sym typeface="Poppins Regular"/>
              </a:defRPr>
            </a:pPr>
            <a:r>
              <a:t>de casussen en (3) de geselecteerde bouwstenen. </a:t>
            </a:r>
          </a:p>
        </p:txBody>
      </p:sp>
      <p:sp>
        <p:nvSpPr>
          <p:cNvPr id="1366" name="Google Shape;124;p21"/>
          <p:cNvSpPr txBox="1"/>
          <p:nvPr/>
        </p:nvSpPr>
        <p:spPr>
          <a:xfrm>
            <a:off x="1123900" y="950875"/>
            <a:ext cx="2929003" cy="148460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defRPr sz="2500">
                <a:solidFill>
                  <a:srgbClr val="0218BD"/>
                </a:solidFill>
                <a:latin typeface="Poppins SemiBold"/>
                <a:ea typeface="Poppins SemiBold"/>
                <a:cs typeface="Poppins SemiBold"/>
                <a:sym typeface="Poppins SemiBold"/>
              </a:defRPr>
            </a:pPr>
            <a:r>
              <a:t>Voor de gespreksleider </a:t>
            </a:r>
          </a:p>
          <a:p>
            <a:pPr>
              <a:defRPr sz="2500">
                <a:solidFill>
                  <a:srgbClr val="0218BD"/>
                </a:solidFill>
                <a:latin typeface="Poppins SemiBold"/>
                <a:ea typeface="Poppins SemiBold"/>
                <a:cs typeface="Poppins SemiBold"/>
                <a:sym typeface="Poppins SemiBold"/>
              </a:defRPr>
            </a:pPr>
            <a:r>
              <a:t>en secretaris</a:t>
            </a:r>
          </a:p>
        </p:txBody>
      </p:sp>
      <p:sp>
        <p:nvSpPr>
          <p:cNvPr id="1367"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To do</a:t>
            </a:r>
          </a:p>
        </p:txBody>
      </p:sp>
      <p:sp>
        <p:nvSpPr>
          <p:cNvPr id="1368" name="Google Shape;126;p21"/>
          <p:cNvSpPr txBox="1"/>
          <p:nvPr/>
        </p:nvSpPr>
        <p:spPr>
          <a:xfrm>
            <a:off x="4876750" y="1608305"/>
            <a:ext cx="3413799" cy="175028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Beschrijf wat de school onder mediawijsheid begrijpt</a:t>
            </a:r>
          </a:p>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Beschrijf waarom je het als school belangrijk vindt om in te zetten op mediawijsheid</a:t>
            </a:r>
          </a:p>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Beschrijf de doelgroep waarvoor je de visie opstelt </a:t>
            </a:r>
          </a:p>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Formuleer welk thema er aan bod komen in deze visie </a:t>
            </a:r>
          </a:p>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Beschrijf wat de school onder het specifieke thema begrijpt </a:t>
            </a:r>
          </a:p>
          <a:p>
            <a:pPr marL="457200" indent="-325754">
              <a:lnSpc>
                <a:spcPct val="92000"/>
              </a:lnSpc>
              <a:buClr>
                <a:srgbClr val="2F2E9A"/>
              </a:buClr>
              <a:buSzPct val="100000"/>
              <a:buFont typeface="Arial"/>
              <a:buChar char="●"/>
              <a:defRPr sz="900">
                <a:solidFill>
                  <a:srgbClr val="0718BD"/>
                </a:solidFill>
                <a:latin typeface="Poppins Regular"/>
                <a:ea typeface="Poppins Regular"/>
                <a:cs typeface="Poppins Regular"/>
                <a:sym typeface="Poppins Regular"/>
              </a:defRPr>
            </a:pPr>
            <a:r>
              <a:t>Beschrijf waarom je het als school belangrijk vindt om in te zetten op het thema </a:t>
            </a:r>
          </a:p>
        </p:txBody>
      </p:sp>
      <p:sp>
        <p:nvSpPr>
          <p:cNvPr id="1369" name="Google Shape;123;p21"/>
          <p:cNvSpPr txBox="1"/>
          <p:nvPr/>
        </p:nvSpPr>
        <p:spPr>
          <a:xfrm>
            <a:off x="4997400" y="1350447"/>
            <a:ext cx="3413799"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92000"/>
              </a:lnSpc>
              <a:defRPr b="1" sz="900">
                <a:solidFill>
                  <a:srgbClr val="0718BD"/>
                </a:solidFill>
                <a:latin typeface="Poppins Bold"/>
                <a:ea typeface="Poppins Bold"/>
                <a:cs typeface="Poppins Bold"/>
                <a:sym typeface="Poppins Bold"/>
              </a:defRPr>
            </a:lvl1pPr>
          </a:lstStyle>
          <a:p>
            <a:pPr/>
            <a:r>
              <a:t>Formuleer de visie</a:t>
            </a:r>
          </a:p>
        </p:txBody>
      </p:sp>
      <p:sp>
        <p:nvSpPr>
          <p:cNvPr id="1370" name="Gebruik de voorbeeldvisie mediawijsheid en  specifieke thema’s ter inspiratie."/>
          <p:cNvSpPr txBox="1"/>
          <p:nvPr/>
        </p:nvSpPr>
        <p:spPr>
          <a:xfrm>
            <a:off x="5032547" y="3486574"/>
            <a:ext cx="2530501" cy="3064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nSpc>
                <a:spcPct val="92000"/>
              </a:lnSpc>
              <a:defRPr sz="900">
                <a:solidFill>
                  <a:srgbClr val="0718BD"/>
                </a:solidFill>
                <a:latin typeface="Poppins Regular"/>
                <a:ea typeface="Poppins Regular"/>
                <a:cs typeface="Poppins Regular"/>
                <a:sym typeface="Poppins Regular"/>
              </a:defRPr>
            </a:pPr>
            <a:r>
              <a:t>Gebruik de voorbeeldvisie mediawijsheid en </a:t>
            </a:r>
            <a:br/>
            <a:r>
              <a:t>specifieke thema’s ter inspiratie. </a:t>
            </a:r>
          </a:p>
        </p:txBody>
      </p:sp>
      <p:pic>
        <p:nvPicPr>
          <p:cNvPr id="137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pic>
        <p:nvPicPr>
          <p:cNvPr id="1373" name="Google Shape;116;p20" descr="Google Shape;116;p20"/>
          <p:cNvPicPr>
            <a:picLocks noChangeAspect="1"/>
          </p:cNvPicPr>
          <p:nvPr/>
        </p:nvPicPr>
        <p:blipFill>
          <a:blip r:embed="rId2">
            <a:extLst/>
          </a:blip>
          <a:stretch>
            <a:fillRect/>
          </a:stretch>
        </p:blipFill>
        <p:spPr>
          <a:xfrm>
            <a:off x="488150" y="411700"/>
            <a:ext cx="1373503" cy="604924"/>
          </a:xfrm>
          <a:prstGeom prst="rect">
            <a:avLst/>
          </a:prstGeom>
          <a:ln w="12700">
            <a:miter lim="400000"/>
          </a:ln>
        </p:spPr>
      </p:pic>
      <p:sp>
        <p:nvSpPr>
          <p:cNvPr id="1374" name="Google Shape;117;p20"/>
          <p:cNvSpPr txBox="1"/>
          <p:nvPr/>
        </p:nvSpPr>
        <p:spPr>
          <a:xfrm>
            <a:off x="1103699" y="1832492"/>
            <a:ext cx="3144703" cy="124977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3</a:t>
            </a:r>
          </a:p>
          <a:p>
            <a:pPr>
              <a:lnSpc>
                <a:spcPct val="115000"/>
              </a:lnSpc>
              <a:defRPr sz="2400">
                <a:solidFill>
                  <a:srgbClr val="0218BD"/>
                </a:solidFill>
                <a:latin typeface="Poppins SemiBold"/>
                <a:ea typeface="Poppins SemiBold"/>
                <a:cs typeface="Poppins SemiBold"/>
                <a:sym typeface="Poppins SemiBold"/>
              </a:defRPr>
            </a:pPr>
            <a:r>
              <a:t>Opstellen van </a:t>
            </a:r>
          </a:p>
          <a:p>
            <a:pPr>
              <a:lnSpc>
                <a:spcPct val="115000"/>
              </a:lnSpc>
              <a:defRPr sz="2400">
                <a:solidFill>
                  <a:srgbClr val="0218BD"/>
                </a:solidFill>
                <a:latin typeface="Poppins SemiBold"/>
                <a:ea typeface="Poppins SemiBold"/>
                <a:cs typeface="Poppins SemiBold"/>
                <a:sym typeface="Poppins SemiBold"/>
              </a:defRPr>
            </a:pPr>
            <a:r>
              <a:t>het beleidsplan</a:t>
            </a:r>
          </a:p>
        </p:txBody>
      </p:sp>
      <p:pic>
        <p:nvPicPr>
          <p:cNvPr id="1375" name="Afbeelding" descr="Afbeelding"/>
          <p:cNvPicPr>
            <a:picLocks noChangeAspect="1"/>
          </p:cNvPicPr>
          <p:nvPr/>
        </p:nvPicPr>
        <p:blipFill>
          <a:blip r:embed="rId3">
            <a:extLst/>
          </a:blip>
          <a:stretch>
            <a:fillRect/>
          </a:stretch>
        </p:blipFill>
        <p:spPr>
          <a:xfrm>
            <a:off x="4967718" y="834906"/>
            <a:ext cx="2811361" cy="3244957"/>
          </a:xfrm>
          <a:prstGeom prst="rect">
            <a:avLst/>
          </a:prstGeom>
          <a:ln w="12700">
            <a:miter lim="400000"/>
          </a:ln>
        </p:spPr>
      </p:pic>
      <p:pic>
        <p:nvPicPr>
          <p:cNvPr id="1376"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Fase 3</a:t>
            </a:r>
          </a:p>
        </p:txBody>
      </p:sp>
      <p:sp>
        <p:nvSpPr>
          <p:cNvPr id="1379" name="Google Shape;82;p16"/>
          <p:cNvSpPr txBox="1"/>
          <p:nvPr/>
        </p:nvSpPr>
        <p:spPr>
          <a:xfrm>
            <a:off x="913819" y="1179453"/>
            <a:ext cx="4929707"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defRPr b="1" sz="2500">
                <a:solidFill>
                  <a:srgbClr val="0518BD"/>
                </a:solidFill>
                <a:latin typeface="+mj-lt"/>
                <a:ea typeface="+mj-ea"/>
                <a:cs typeface="+mj-cs"/>
                <a:sym typeface="Arial"/>
              </a:defRPr>
            </a:pPr>
            <a:r>
              <a:t>Opstellen van </a:t>
            </a:r>
          </a:p>
          <a:p>
            <a:pPr>
              <a:defRPr b="1" sz="2500">
                <a:solidFill>
                  <a:srgbClr val="0518BD"/>
                </a:solidFill>
                <a:latin typeface="+mj-lt"/>
                <a:ea typeface="+mj-ea"/>
                <a:cs typeface="+mj-cs"/>
                <a:sym typeface="Arial"/>
              </a:defRPr>
            </a:pPr>
            <a:r>
              <a:t>het beleidsplan</a:t>
            </a:r>
          </a:p>
        </p:txBody>
      </p:sp>
      <p:sp>
        <p:nvSpPr>
          <p:cNvPr id="1380" name="Google Shape;124;p21"/>
          <p:cNvSpPr txBox="1"/>
          <p:nvPr/>
        </p:nvSpPr>
        <p:spPr>
          <a:xfrm>
            <a:off x="913158" y="2126445"/>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werkgroep</a:t>
            </a:r>
          </a:p>
        </p:txBody>
      </p:sp>
      <p:sp>
        <p:nvSpPr>
          <p:cNvPr id="1381" name="Google Shape;124;p21"/>
          <p:cNvSpPr txBox="1"/>
          <p:nvPr/>
        </p:nvSpPr>
        <p:spPr>
          <a:xfrm>
            <a:off x="763662" y="2455626"/>
            <a:ext cx="3880818" cy="100555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Reflecteert op de opgestelde visie op mediawijsheid en het gekozen thema.</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Bespreekt elke gekozen bouwstenen in detail.</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Bekijkt hoe de school met elke bouwsteen concreet aan de slag kan gaan.</a:t>
            </a:r>
          </a:p>
        </p:txBody>
      </p:sp>
      <p:sp>
        <p:nvSpPr>
          <p:cNvPr id="1382" name="Google Shape;124;p21"/>
          <p:cNvSpPr txBox="1"/>
          <p:nvPr/>
        </p:nvSpPr>
        <p:spPr>
          <a:xfrm>
            <a:off x="4992765" y="2455626"/>
            <a:ext cx="3387570" cy="8097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Vertaalt de bouwstenen naar een gestructureerd beleidsplan.</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Schrijft concrete acties uit per bouwsteen in het beleidsplan.</a:t>
            </a:r>
          </a:p>
        </p:txBody>
      </p:sp>
      <p:pic>
        <p:nvPicPr>
          <p:cNvPr id="138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5" name="Google Shape;82;p16"/>
          <p:cNvSpPr txBox="1"/>
          <p:nvPr/>
        </p:nvSpPr>
        <p:spPr>
          <a:xfrm>
            <a:off x="836500" y="935614"/>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defRPr b="1" sz="2500">
                <a:solidFill>
                  <a:srgbClr val="0518BD"/>
                </a:solidFill>
                <a:latin typeface="+mj-lt"/>
                <a:ea typeface="+mj-ea"/>
                <a:cs typeface="+mj-cs"/>
                <a:sym typeface="Arial"/>
              </a:defRPr>
            </a:pPr>
            <a:r>
              <a:t>Feedback op de visie </a:t>
            </a:r>
          </a:p>
          <a:p>
            <a:pPr>
              <a:defRPr b="1" sz="2500">
                <a:solidFill>
                  <a:srgbClr val="0518BD"/>
                </a:solidFill>
                <a:latin typeface="+mj-lt"/>
                <a:ea typeface="+mj-ea"/>
                <a:cs typeface="+mj-cs"/>
                <a:sym typeface="Arial"/>
              </a:defRPr>
            </a:pPr>
            <a:r>
              <a:t>door de werkgroep</a:t>
            </a:r>
          </a:p>
        </p:txBody>
      </p:sp>
      <p:sp>
        <p:nvSpPr>
          <p:cNvPr id="1386"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1</a:t>
            </a:r>
          </a:p>
        </p:txBody>
      </p:sp>
      <p:sp>
        <p:nvSpPr>
          <p:cNvPr id="1387" name="Google Shape;124;p21"/>
          <p:cNvSpPr txBox="1"/>
          <p:nvPr/>
        </p:nvSpPr>
        <p:spPr>
          <a:xfrm>
            <a:off x="852461" y="1972385"/>
            <a:ext cx="3130801" cy="9543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1000">
                <a:solidFill>
                  <a:srgbClr val="0717BE"/>
                </a:solidFill>
                <a:latin typeface="Poppins Regular"/>
                <a:ea typeface="Poppins Regular"/>
                <a:cs typeface="Poppins Regular"/>
                <a:sym typeface="Poppins Regular"/>
              </a:defRPr>
            </a:pPr>
            <a:r>
              <a:t>Elk lid van de werkgroep krijgt 10 minuten om </a:t>
            </a:r>
          </a:p>
          <a:p>
            <a:pPr algn="just">
              <a:lnSpc>
                <a:spcPct val="115000"/>
              </a:lnSpc>
              <a:defRPr sz="1000">
                <a:solidFill>
                  <a:srgbClr val="0717BE"/>
                </a:solidFill>
                <a:latin typeface="Poppins Regular"/>
                <a:ea typeface="Poppins Regular"/>
                <a:cs typeface="Poppins Regular"/>
                <a:sym typeface="Poppins Regular"/>
              </a:defRPr>
            </a:pPr>
            <a:r>
              <a:t>te reflecteren op de uitgeschreven visie.</a:t>
            </a:r>
          </a:p>
          <a:p>
            <a:pPr algn="just">
              <a:lnSpc>
                <a:spcPct val="115000"/>
              </a:lnSpc>
              <a:defRPr sz="1000">
                <a:solidFill>
                  <a:srgbClr val="0717BE"/>
                </a:solidFill>
                <a:latin typeface="Poppins Regular"/>
                <a:ea typeface="Poppins Regular"/>
                <a:cs typeface="Poppins Regular"/>
                <a:sym typeface="Poppins Regular"/>
              </a:defRPr>
            </a:pPr>
          </a:p>
          <a:p>
            <a:pPr algn="just">
              <a:lnSpc>
                <a:spcPct val="115000"/>
              </a:lnSpc>
              <a:defRPr sz="1000">
                <a:solidFill>
                  <a:srgbClr val="0717BE"/>
                </a:solidFill>
                <a:latin typeface="Poppins Regular"/>
                <a:ea typeface="Poppins Regular"/>
                <a:cs typeface="Poppins Regular"/>
                <a:sym typeface="Poppins Regular"/>
              </a:defRPr>
            </a:pPr>
            <a:r>
              <a:t>Bespreek achteraf de feedback met de groep. </a:t>
            </a:r>
          </a:p>
        </p:txBody>
      </p:sp>
      <p:pic>
        <p:nvPicPr>
          <p:cNvPr id="138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Google Shape;82;p16"/>
          <p:cNvSpPr txBox="1"/>
          <p:nvPr/>
        </p:nvSpPr>
        <p:spPr>
          <a:xfrm>
            <a:off x="1036399" y="1218139"/>
            <a:ext cx="5263351"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sexting </a:t>
            </a:r>
          </a:p>
        </p:txBody>
      </p:sp>
      <p:sp>
        <p:nvSpPr>
          <p:cNvPr id="215" name="Google Shape;123;p21"/>
          <p:cNvSpPr txBox="1"/>
          <p:nvPr/>
        </p:nvSpPr>
        <p:spPr>
          <a:xfrm>
            <a:off x="1062009" y="2780202"/>
            <a:ext cx="3413805"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16"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17"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Sexting</a:t>
            </a:r>
          </a:p>
        </p:txBody>
      </p:sp>
      <p:sp>
        <p:nvSpPr>
          <p:cNvPr id="218" name="Google Shape;123;p21"/>
          <p:cNvSpPr txBox="1"/>
          <p:nvPr/>
        </p:nvSpPr>
        <p:spPr>
          <a:xfrm>
            <a:off x="4421161" y="2780202"/>
            <a:ext cx="3413803" cy="120139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sexting?</a:t>
            </a:r>
          </a:p>
          <a:p>
            <a:pPr>
              <a:lnSpc>
                <a:spcPct val="120000"/>
              </a:lnSpc>
              <a:defRPr sz="900">
                <a:solidFill>
                  <a:srgbClr val="0218BD"/>
                </a:solidFill>
                <a:latin typeface="Poppins Regular"/>
                <a:ea typeface="Poppins Regular"/>
                <a:cs typeface="Poppins Regular"/>
                <a:sym typeface="Poppins Regular"/>
              </a:defRPr>
            </a:pPr>
            <a:r>
              <a:t>Waarom is sexting populair?</a:t>
            </a:r>
          </a:p>
          <a:p>
            <a:pPr>
              <a:lnSpc>
                <a:spcPct val="120000"/>
              </a:lnSpc>
              <a:defRPr sz="900">
                <a:solidFill>
                  <a:srgbClr val="0218BD"/>
                </a:solidFill>
                <a:latin typeface="Poppins Regular"/>
                <a:ea typeface="Poppins Regular"/>
                <a:cs typeface="Poppins Regular"/>
                <a:sym typeface="Poppins Regular"/>
              </a:defRPr>
            </a:pPr>
            <a:r>
              <a:t>Wanneer is sexting oké/niet oké?</a:t>
            </a:r>
          </a:p>
          <a:p>
            <a:pPr>
              <a:lnSpc>
                <a:spcPct val="120000"/>
              </a:lnSpc>
              <a:defRPr sz="900">
                <a:solidFill>
                  <a:srgbClr val="0218BD"/>
                </a:solidFill>
                <a:latin typeface="Poppins Regular"/>
                <a:ea typeface="Poppins Regular"/>
                <a:cs typeface="Poppins Regular"/>
                <a:sym typeface="Poppins Regular"/>
              </a:defRPr>
            </a:pPr>
            <a:r>
              <a:t>Hoe praat je over sexting met leerlingen?</a:t>
            </a:r>
          </a:p>
          <a:p>
            <a:pPr>
              <a:lnSpc>
                <a:spcPct val="120000"/>
              </a:lnSpc>
              <a:defRPr sz="900">
                <a:solidFill>
                  <a:srgbClr val="0218BD"/>
                </a:solidFill>
                <a:latin typeface="Poppins Regular"/>
                <a:ea typeface="Poppins Regular"/>
                <a:cs typeface="Poppins Regular"/>
                <a:sym typeface="Poppins Regular"/>
              </a:defRPr>
            </a:pPr>
            <a:r>
              <a:t>Hoe reageer je als school op een problematisch sexting incident?</a:t>
            </a:r>
          </a:p>
        </p:txBody>
      </p:sp>
      <p:pic>
        <p:nvPicPr>
          <p:cNvPr id="21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20" name="Afbeelding" descr="Afbeelding"/>
          <p:cNvPicPr>
            <a:picLocks noChangeAspect="1"/>
          </p:cNvPicPr>
          <p:nvPr/>
        </p:nvPicPr>
        <p:blipFill>
          <a:blip r:embed="rId3">
            <a:extLst/>
          </a:blip>
          <a:stretch>
            <a:fillRect/>
          </a:stretch>
        </p:blipFill>
        <p:spPr>
          <a:xfrm>
            <a:off x="238542" y="207624"/>
            <a:ext cx="415659" cy="5383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0" name="Google Shape;82;p16"/>
          <p:cNvSpPr txBox="1"/>
          <p:nvPr/>
        </p:nvSpPr>
        <p:spPr>
          <a:xfrm>
            <a:off x="823800" y="935614"/>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Bespreking van de geselecteerde bouwstenen</a:t>
            </a:r>
          </a:p>
        </p:txBody>
      </p:sp>
      <p:sp>
        <p:nvSpPr>
          <p:cNvPr id="1391"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2</a:t>
            </a:r>
          </a:p>
        </p:txBody>
      </p:sp>
      <p:sp>
        <p:nvSpPr>
          <p:cNvPr id="1392" name="Google Shape;124;p21"/>
          <p:cNvSpPr txBox="1"/>
          <p:nvPr/>
        </p:nvSpPr>
        <p:spPr>
          <a:xfrm>
            <a:off x="839761" y="1837087"/>
            <a:ext cx="4293307"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just">
              <a:lnSpc>
                <a:spcPct val="115000"/>
              </a:lnSpc>
              <a:defRPr sz="1200">
                <a:solidFill>
                  <a:srgbClr val="0717BE"/>
                </a:solidFill>
                <a:latin typeface="Poppins Regular"/>
                <a:ea typeface="Poppins Regular"/>
                <a:cs typeface="Poppins Regular"/>
                <a:sym typeface="Poppins Regular"/>
              </a:defRPr>
            </a:lvl1pPr>
          </a:lstStyle>
          <a:p>
            <a:pPr/>
            <a:r>
              <a:t>Onze school selecteerde volgende bouwstenen</a:t>
            </a:r>
          </a:p>
        </p:txBody>
      </p:sp>
      <p:pic>
        <p:nvPicPr>
          <p:cNvPr id="139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94" name="Afbeelding" descr="Afbeelding"/>
          <p:cNvPicPr>
            <a:picLocks noChangeAspect="1"/>
          </p:cNvPicPr>
          <p:nvPr/>
        </p:nvPicPr>
        <p:blipFill>
          <a:blip r:embed="rId3">
            <a:extLst/>
          </a:blip>
          <a:stretch>
            <a:fillRect/>
          </a:stretch>
        </p:blipFill>
        <p:spPr>
          <a:xfrm>
            <a:off x="6437503" y="2019754"/>
            <a:ext cx="1653798" cy="1103995"/>
          </a:xfrm>
          <a:prstGeom prst="rect">
            <a:avLst/>
          </a:prstGeom>
          <a:ln w="12700">
            <a:miter lim="400000"/>
          </a:ln>
        </p:spPr>
      </p:pic>
      <p:sp>
        <p:nvSpPr>
          <p:cNvPr id="1395" name="Google Shape;126;p21"/>
          <p:cNvSpPr txBox="1"/>
          <p:nvPr/>
        </p:nvSpPr>
        <p:spPr>
          <a:xfrm>
            <a:off x="749058" y="2225705"/>
            <a:ext cx="3413805" cy="16382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1</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2</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3</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4</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5</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6</a:t>
            </a:r>
          </a:p>
        </p:txBody>
      </p:sp>
      <p:sp>
        <p:nvSpPr>
          <p:cNvPr id="1396" name="Google Shape;126;p21"/>
          <p:cNvSpPr txBox="1"/>
          <p:nvPr/>
        </p:nvSpPr>
        <p:spPr>
          <a:xfrm>
            <a:off x="3079510" y="2225705"/>
            <a:ext cx="3413803" cy="16382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7</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8</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9</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10</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11</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Bouwsteen 12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8" name="Google Shape;82;p16"/>
          <p:cNvSpPr txBox="1"/>
          <p:nvPr/>
        </p:nvSpPr>
        <p:spPr>
          <a:xfrm>
            <a:off x="747600" y="935614"/>
            <a:ext cx="4929702"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Bespreking van de geselecteerde bouwstenen</a:t>
            </a:r>
          </a:p>
        </p:txBody>
      </p:sp>
      <p:sp>
        <p:nvSpPr>
          <p:cNvPr id="1399"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2</a:t>
            </a:r>
          </a:p>
        </p:txBody>
      </p:sp>
      <p:sp>
        <p:nvSpPr>
          <p:cNvPr id="1400" name="Google Shape;124;p21"/>
          <p:cNvSpPr txBox="1"/>
          <p:nvPr/>
        </p:nvSpPr>
        <p:spPr>
          <a:xfrm>
            <a:off x="763561" y="1837087"/>
            <a:ext cx="4293307"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just">
              <a:lnSpc>
                <a:spcPct val="115000"/>
              </a:lnSpc>
              <a:defRPr b="1" sz="1200">
                <a:solidFill>
                  <a:srgbClr val="0717BE"/>
                </a:solidFill>
                <a:latin typeface="Poppins Bold"/>
                <a:ea typeface="Poppins Bold"/>
                <a:cs typeface="Poppins Bold"/>
                <a:sym typeface="Poppins Bold"/>
              </a:defRPr>
            </a:lvl1pPr>
          </a:lstStyle>
          <a:p>
            <a:pPr/>
            <a:r>
              <a:t>De zes beleidsvragen</a:t>
            </a:r>
          </a:p>
        </p:txBody>
      </p:sp>
      <p:sp>
        <p:nvSpPr>
          <p:cNvPr id="1401" name="Waar staat de school vandaag met deze bouwsteen (inhoud)?…"/>
          <p:cNvSpPr txBox="1"/>
          <p:nvPr/>
        </p:nvSpPr>
        <p:spPr>
          <a:xfrm>
            <a:off x="657501" y="2225705"/>
            <a:ext cx="7098996" cy="18897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Waar staat de school vandaag met deze bouwsteen (inhoud)? </a:t>
            </a:r>
          </a:p>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Waarom kiezen we voor deze bouwsteen (motivatie)?</a:t>
            </a:r>
          </a:p>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Welke acties moet de school ondernemen om de bouwsteen te concretiseren (acties)? </a:t>
            </a:r>
          </a:p>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Wanneer willen we dit bereiken (tijdspanne)?</a:t>
            </a:r>
          </a:p>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Wie stellen we hiervoor verantwoordelijk (verantwoordelijke(n))? </a:t>
            </a:r>
          </a:p>
          <a:p>
            <a:pPr marL="457199" indent="-342899" algn="just">
              <a:lnSpc>
                <a:spcPct val="150000"/>
              </a:lnSpc>
              <a:buClr>
                <a:srgbClr val="2F2E9A"/>
              </a:buClr>
              <a:buSzPts val="1200"/>
              <a:buAutoNum type="arabicPeriod" startAt="1"/>
              <a:defRPr sz="1200">
                <a:solidFill>
                  <a:srgbClr val="0717BE"/>
                </a:solidFill>
                <a:latin typeface="Poppins Regular"/>
                <a:ea typeface="Poppins Regular"/>
                <a:cs typeface="Poppins Regular"/>
                <a:sym typeface="Poppins Regular"/>
              </a:defRPr>
            </a:pPr>
            <a:r>
              <a:t>Voor wie geldt deze bouwsteen (doelgroep)?</a:t>
            </a:r>
          </a:p>
        </p:txBody>
      </p:sp>
      <p:pic>
        <p:nvPicPr>
          <p:cNvPr id="140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4"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3</a:t>
            </a:r>
          </a:p>
        </p:txBody>
      </p:sp>
      <p:sp>
        <p:nvSpPr>
          <p:cNvPr id="1405" name="Google Shape;82;p16"/>
          <p:cNvSpPr txBox="1"/>
          <p:nvPr/>
        </p:nvSpPr>
        <p:spPr>
          <a:xfrm>
            <a:off x="3897200" y="935614"/>
            <a:ext cx="4929702"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Afronding</a:t>
            </a:r>
          </a:p>
        </p:txBody>
      </p:sp>
      <p:sp>
        <p:nvSpPr>
          <p:cNvPr id="1406" name="Google Shape;124;p21"/>
          <p:cNvSpPr txBox="1"/>
          <p:nvPr/>
        </p:nvSpPr>
        <p:spPr>
          <a:xfrm>
            <a:off x="3913161" y="1569619"/>
            <a:ext cx="3130801" cy="54251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0218BD"/>
                </a:solidFill>
                <a:latin typeface="Poppins Regular"/>
                <a:ea typeface="Poppins Regular"/>
                <a:cs typeface="Poppins Regular"/>
                <a:sym typeface="Poppins Regular"/>
              </a:defRPr>
            </a:pPr>
            <a:r>
              <a:t>Is er een antwoord geformuleerd</a:t>
            </a:r>
          </a:p>
          <a:p>
            <a:pPr>
              <a:lnSpc>
                <a:spcPct val="115000"/>
              </a:lnSpc>
              <a:defRPr sz="1200">
                <a:solidFill>
                  <a:srgbClr val="0218BD"/>
                </a:solidFill>
                <a:latin typeface="Poppins Regular"/>
                <a:ea typeface="Poppins Regular"/>
                <a:cs typeface="Poppins Regular"/>
                <a:sym typeface="Poppins Regular"/>
              </a:defRPr>
            </a:pPr>
            <a:r>
              <a:t>op de zes beleidsvragen?</a:t>
            </a:r>
          </a:p>
        </p:txBody>
      </p:sp>
      <p:sp>
        <p:nvSpPr>
          <p:cNvPr id="1407" name="Google Shape;126;p21"/>
          <p:cNvSpPr txBox="1"/>
          <p:nvPr/>
        </p:nvSpPr>
        <p:spPr>
          <a:xfrm>
            <a:off x="3771660" y="2222400"/>
            <a:ext cx="3413803" cy="16382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Inhoud</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Motivatie</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Actie</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Tijdspanne</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Verantwoordelijk(en)</a:t>
            </a:r>
          </a:p>
          <a:p>
            <a: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pPr>
            <a:r>
              <a:t>Doelgroep</a:t>
            </a:r>
          </a:p>
        </p:txBody>
      </p:sp>
      <p:pic>
        <p:nvPicPr>
          <p:cNvPr id="140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409" name="Afbeelding" descr="Afbeelding"/>
          <p:cNvPicPr>
            <a:picLocks noChangeAspect="1"/>
          </p:cNvPicPr>
          <p:nvPr/>
        </p:nvPicPr>
        <p:blipFill>
          <a:blip r:embed="rId3">
            <a:extLst/>
          </a:blip>
          <a:stretch>
            <a:fillRect/>
          </a:stretch>
        </p:blipFill>
        <p:spPr>
          <a:xfrm>
            <a:off x="539940" y="1319552"/>
            <a:ext cx="2357037" cy="22249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1" name="Google Shape;123;p21"/>
          <p:cNvSpPr txBox="1"/>
          <p:nvPr/>
        </p:nvSpPr>
        <p:spPr>
          <a:xfrm>
            <a:off x="958796" y="2589421"/>
            <a:ext cx="3413806" cy="197416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2000"/>
              </a:lnSpc>
              <a:defRPr sz="1200">
                <a:solidFill>
                  <a:srgbClr val="0718BD"/>
                </a:solidFill>
                <a:latin typeface="Poppins Regular"/>
                <a:ea typeface="Poppins Regular"/>
                <a:cs typeface="Poppins Regular"/>
                <a:sym typeface="Poppins Regular"/>
              </a:defRPr>
            </a:pPr>
            <a:r>
              <a:t>Uitschrijven van het beleidsplan per bouwsteen op basis van fase 3 volgens:</a:t>
            </a:r>
          </a:p>
          <a:p>
            <a:pPr>
              <a:lnSpc>
                <a:spcPct val="92000"/>
              </a:lnSpc>
              <a:defRPr sz="1200">
                <a:solidFill>
                  <a:srgbClr val="0718BD"/>
                </a:solidFill>
                <a:latin typeface="Poppins Regular"/>
                <a:ea typeface="Poppins Regular"/>
                <a:cs typeface="Poppins Regular"/>
                <a:sym typeface="Poppins Regular"/>
              </a:defRPr>
            </a:pPr>
          </a:p>
          <a:p>
            <a:pPr marL="457200" indent="-325754">
              <a:lnSpc>
                <a:spcPct val="92000"/>
              </a:lnSpc>
              <a:buClr>
                <a:srgbClr val="2F2E9A"/>
              </a:buClr>
              <a:buSzPct val="100000"/>
              <a:buFont typeface="Arial"/>
              <a:buChar char="●"/>
              <a:defRPr sz="1200">
                <a:solidFill>
                  <a:srgbClr val="0718BD"/>
                </a:solidFill>
                <a:latin typeface="Poppins Regular"/>
                <a:ea typeface="Poppins Regular"/>
                <a:cs typeface="Poppins Regular"/>
                <a:sym typeface="Poppins Regular"/>
              </a:defRPr>
            </a:pPr>
            <a:r>
              <a:t>Kwaliteit</a:t>
            </a:r>
          </a:p>
          <a:p>
            <a:pPr marL="457200" indent="-325754">
              <a:lnSpc>
                <a:spcPct val="92000"/>
              </a:lnSpc>
              <a:buClr>
                <a:srgbClr val="2F2E9A"/>
              </a:buClr>
              <a:buSzPct val="100000"/>
              <a:buFont typeface="Arial"/>
              <a:buChar char="●"/>
              <a:defRPr sz="1200">
                <a:solidFill>
                  <a:srgbClr val="0718BD"/>
                </a:solidFill>
                <a:latin typeface="Poppins Regular"/>
                <a:ea typeface="Poppins Regular"/>
                <a:cs typeface="Poppins Regular"/>
                <a:sym typeface="Poppins Regular"/>
              </a:defRPr>
            </a:pPr>
            <a:r>
              <a:t>Preventie</a:t>
            </a:r>
          </a:p>
          <a:p>
            <a:pPr marL="457200" indent="-325754">
              <a:lnSpc>
                <a:spcPct val="92000"/>
              </a:lnSpc>
              <a:buClr>
                <a:srgbClr val="2F2E9A"/>
              </a:buClr>
              <a:buSzPct val="100000"/>
              <a:buFont typeface="Arial"/>
              <a:buChar char="●"/>
              <a:defRPr sz="1200">
                <a:solidFill>
                  <a:srgbClr val="0718BD"/>
                </a:solidFill>
                <a:latin typeface="Poppins Regular"/>
                <a:ea typeface="Poppins Regular"/>
                <a:cs typeface="Poppins Regular"/>
                <a:sym typeface="Poppins Regular"/>
              </a:defRPr>
            </a:pPr>
            <a:r>
              <a:t>Reactie</a:t>
            </a:r>
          </a:p>
          <a:p>
            <a:pPr marL="457200" indent="-325754">
              <a:lnSpc>
                <a:spcPct val="92000"/>
              </a:lnSpc>
              <a:buClr>
                <a:srgbClr val="2F2E9A"/>
              </a:buClr>
              <a:buSzPct val="100000"/>
              <a:buFont typeface="Arial"/>
              <a:buChar char="●"/>
              <a:defRPr sz="1200">
                <a:solidFill>
                  <a:srgbClr val="0718BD"/>
                </a:solidFill>
                <a:latin typeface="Poppins Regular"/>
                <a:ea typeface="Poppins Regular"/>
                <a:cs typeface="Poppins Regular"/>
                <a:sym typeface="Poppins Regular"/>
              </a:defRPr>
            </a:pPr>
          </a:p>
          <a:p>
            <a:pPr>
              <a:lnSpc>
                <a:spcPct val="92000"/>
              </a:lnSpc>
              <a:defRPr sz="1200">
                <a:solidFill>
                  <a:srgbClr val="0718BD"/>
                </a:solidFill>
                <a:latin typeface="Poppins Regular"/>
                <a:ea typeface="Poppins Regular"/>
                <a:cs typeface="Poppins Regular"/>
                <a:sym typeface="Poppins Regular"/>
              </a:defRPr>
            </a:pPr>
            <a:r>
              <a:t>Gebruik de input vanuit fase 3 en </a:t>
            </a:r>
          </a:p>
          <a:p>
            <a:pPr>
              <a:lnSpc>
                <a:spcPct val="92000"/>
              </a:lnSpc>
              <a:defRPr sz="1200">
                <a:solidFill>
                  <a:srgbClr val="0718BD"/>
                </a:solidFill>
                <a:latin typeface="Poppins Regular"/>
                <a:ea typeface="Poppins Regular"/>
                <a:cs typeface="Poppins Regular"/>
                <a:sym typeface="Poppins Regular"/>
              </a:defRPr>
            </a:pPr>
            <a:r>
              <a:t>de voorbeeldteksten als richtlijn.</a:t>
            </a:r>
          </a:p>
        </p:txBody>
      </p:sp>
      <p:sp>
        <p:nvSpPr>
          <p:cNvPr id="1412" name="Google Shape;124;p21"/>
          <p:cNvSpPr txBox="1"/>
          <p:nvPr/>
        </p:nvSpPr>
        <p:spPr>
          <a:xfrm>
            <a:off x="958800" y="874675"/>
            <a:ext cx="2929003" cy="161985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2500">
                <a:solidFill>
                  <a:srgbClr val="0218BD"/>
                </a:solidFill>
                <a:latin typeface="Poppins SemiBold"/>
                <a:ea typeface="Poppins SemiBold"/>
                <a:cs typeface="Poppins SemiBold"/>
                <a:sym typeface="Poppins SemiBold"/>
              </a:defRPr>
            </a:pPr>
            <a:r>
              <a:t>Voor de gespreksleider </a:t>
            </a:r>
          </a:p>
          <a:p>
            <a:pPr>
              <a:lnSpc>
                <a:spcPct val="115000"/>
              </a:lnSpc>
              <a:defRPr sz="2500">
                <a:solidFill>
                  <a:srgbClr val="0218BD"/>
                </a:solidFill>
                <a:latin typeface="Poppins SemiBold"/>
                <a:ea typeface="Poppins SemiBold"/>
                <a:cs typeface="Poppins SemiBold"/>
                <a:sym typeface="Poppins SemiBold"/>
              </a:defRPr>
            </a:pPr>
            <a:r>
              <a:t>en secretaris</a:t>
            </a:r>
          </a:p>
        </p:txBody>
      </p:sp>
      <p:sp>
        <p:nvSpPr>
          <p:cNvPr id="1413"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To do</a:t>
            </a:r>
          </a:p>
        </p:txBody>
      </p:sp>
      <p:pic>
        <p:nvPicPr>
          <p:cNvPr id="141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pic>
        <p:nvPicPr>
          <p:cNvPr id="1416" name="Google Shape;116;p20" descr="Google Shape;116;p20"/>
          <p:cNvPicPr>
            <a:picLocks noChangeAspect="1"/>
          </p:cNvPicPr>
          <p:nvPr/>
        </p:nvPicPr>
        <p:blipFill>
          <a:blip r:embed="rId2">
            <a:extLst/>
          </a:blip>
          <a:stretch>
            <a:fillRect/>
          </a:stretch>
        </p:blipFill>
        <p:spPr>
          <a:xfrm>
            <a:off x="488150" y="411700"/>
            <a:ext cx="1373503" cy="604924"/>
          </a:xfrm>
          <a:prstGeom prst="rect">
            <a:avLst/>
          </a:prstGeom>
          <a:ln w="12700">
            <a:miter lim="400000"/>
          </a:ln>
        </p:spPr>
      </p:pic>
      <p:sp>
        <p:nvSpPr>
          <p:cNvPr id="1417" name="Google Shape;117;p20"/>
          <p:cNvSpPr txBox="1"/>
          <p:nvPr/>
        </p:nvSpPr>
        <p:spPr>
          <a:xfrm>
            <a:off x="1103699" y="1832492"/>
            <a:ext cx="3144703" cy="124977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F3D9A"/>
                </a:solidFill>
                <a:latin typeface="Poppins SemiBold"/>
                <a:ea typeface="Poppins SemiBold"/>
                <a:cs typeface="Poppins SemiBold"/>
                <a:sym typeface="Poppins SemiBold"/>
              </a:defRPr>
            </a:pPr>
            <a:r>
              <a:t>Fase 4</a:t>
            </a:r>
          </a:p>
          <a:p>
            <a:pPr>
              <a:lnSpc>
                <a:spcPct val="115000"/>
              </a:lnSpc>
              <a:defRPr sz="2400">
                <a:solidFill>
                  <a:srgbClr val="0218BD"/>
                </a:solidFill>
                <a:latin typeface="Poppins SemiBold"/>
                <a:ea typeface="Poppins SemiBold"/>
                <a:cs typeface="Poppins SemiBold"/>
                <a:sym typeface="Poppins SemiBold"/>
              </a:defRPr>
            </a:pPr>
            <a:r>
              <a:t>Finaliseren van</a:t>
            </a:r>
          </a:p>
          <a:p>
            <a:pPr>
              <a:lnSpc>
                <a:spcPct val="115000"/>
              </a:lnSpc>
              <a:defRPr sz="2400">
                <a:solidFill>
                  <a:srgbClr val="0218BD"/>
                </a:solidFill>
                <a:latin typeface="Poppins SemiBold"/>
                <a:ea typeface="Poppins SemiBold"/>
                <a:cs typeface="Poppins SemiBold"/>
                <a:sym typeface="Poppins SemiBold"/>
              </a:defRPr>
            </a:pPr>
            <a:r>
              <a:t>het beleidsplan</a:t>
            </a:r>
          </a:p>
        </p:txBody>
      </p:sp>
      <p:pic>
        <p:nvPicPr>
          <p:cNvPr id="1418" name="Afbeelding" descr="Afbeelding"/>
          <p:cNvPicPr>
            <a:picLocks noChangeAspect="1"/>
          </p:cNvPicPr>
          <p:nvPr/>
        </p:nvPicPr>
        <p:blipFill>
          <a:blip r:embed="rId3">
            <a:extLst/>
          </a:blip>
          <a:stretch>
            <a:fillRect/>
          </a:stretch>
        </p:blipFill>
        <p:spPr>
          <a:xfrm>
            <a:off x="5205398" y="1028923"/>
            <a:ext cx="2613369" cy="2856922"/>
          </a:xfrm>
          <a:prstGeom prst="rect">
            <a:avLst/>
          </a:prstGeom>
          <a:ln w="12700">
            <a:miter lim="400000"/>
          </a:ln>
        </p:spPr>
      </p:pic>
      <p:pic>
        <p:nvPicPr>
          <p:cNvPr id="1419"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Fase 4</a:t>
            </a:r>
          </a:p>
        </p:txBody>
      </p:sp>
      <p:sp>
        <p:nvSpPr>
          <p:cNvPr id="1422" name="Google Shape;82;p16"/>
          <p:cNvSpPr txBox="1"/>
          <p:nvPr/>
        </p:nvSpPr>
        <p:spPr>
          <a:xfrm>
            <a:off x="944450" y="1179453"/>
            <a:ext cx="4929702"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Finaliseren van het beleidsplan</a:t>
            </a:r>
          </a:p>
        </p:txBody>
      </p:sp>
      <p:sp>
        <p:nvSpPr>
          <p:cNvPr id="1423" name="Google Shape;124;p21"/>
          <p:cNvSpPr txBox="1"/>
          <p:nvPr/>
        </p:nvSpPr>
        <p:spPr>
          <a:xfrm>
            <a:off x="943785" y="2126445"/>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klankbordgroep</a:t>
            </a:r>
          </a:p>
        </p:txBody>
      </p:sp>
      <p:pic>
        <p:nvPicPr>
          <p:cNvPr id="142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
        <p:nvSpPr>
          <p:cNvPr id="1425" name="Google Shape;126;p21"/>
          <p:cNvSpPr txBox="1"/>
          <p:nvPr/>
        </p:nvSpPr>
        <p:spPr>
          <a:xfrm>
            <a:off x="768108" y="2587655"/>
            <a:ext cx="3413805" cy="5531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marL="457200" indent="-304800">
              <a:lnSpc>
                <a:spcPct val="120000"/>
              </a:lnSpc>
              <a:buClr>
                <a:srgbClr val="0218BD"/>
              </a:buClr>
              <a:buSzPts val="1200"/>
              <a:buFont typeface="Poppins Medium"/>
              <a:buChar char="●"/>
              <a:defRPr sz="1200">
                <a:solidFill>
                  <a:srgbClr val="0718BD"/>
                </a:solidFill>
                <a:latin typeface="Poppins Regular"/>
                <a:ea typeface="Poppins Regular"/>
                <a:cs typeface="Poppins Regular"/>
                <a:sym typeface="Poppins Regular"/>
              </a:defRPr>
            </a:lvl1pPr>
          </a:lstStyle>
          <a:p>
            <a:pPr/>
            <a:r>
              <a:t>Maakt kennis met het opgestelde beleidsplan en geeft feedback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7" name="Google Shape;82;p16"/>
          <p:cNvSpPr txBox="1"/>
          <p:nvPr/>
        </p:nvSpPr>
        <p:spPr>
          <a:xfrm>
            <a:off x="899997" y="1119929"/>
            <a:ext cx="5454173" cy="7947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Voorstellen van de visie en het beleidsplan aan de klankbordgroep</a:t>
            </a:r>
          </a:p>
        </p:txBody>
      </p:sp>
      <p:sp>
        <p:nvSpPr>
          <p:cNvPr id="1428"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1</a:t>
            </a:r>
          </a:p>
        </p:txBody>
      </p:sp>
      <p:sp>
        <p:nvSpPr>
          <p:cNvPr id="1429" name="Google Shape;124;p21"/>
          <p:cNvSpPr txBox="1"/>
          <p:nvPr/>
        </p:nvSpPr>
        <p:spPr>
          <a:xfrm>
            <a:off x="890561" y="2156698"/>
            <a:ext cx="3130801" cy="18668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1200">
                <a:solidFill>
                  <a:srgbClr val="0717BE"/>
                </a:solidFill>
                <a:latin typeface="Poppins Regular"/>
                <a:ea typeface="Poppins Regular"/>
                <a:cs typeface="Poppins Regular"/>
                <a:sym typeface="Poppins Regular"/>
              </a:defRPr>
            </a:pPr>
            <a:r>
              <a:t>De visie en het beleidsplan </a:t>
            </a:r>
            <a:br/>
            <a:r>
              <a:t>worden voorgesteld. </a:t>
            </a:r>
          </a:p>
          <a:p>
            <a:pPr algn="just">
              <a:lnSpc>
                <a:spcPct val="115000"/>
              </a:lnSpc>
              <a:defRPr sz="1200">
                <a:solidFill>
                  <a:srgbClr val="0717BE"/>
                </a:solidFill>
                <a:latin typeface="Poppins Regular"/>
                <a:ea typeface="Poppins Regular"/>
                <a:cs typeface="Poppins Regular"/>
                <a:sym typeface="Poppins Regular"/>
              </a:defRPr>
            </a:pPr>
          </a:p>
          <a:p>
            <a:pPr algn="just">
              <a:lnSpc>
                <a:spcPct val="115000"/>
              </a:lnSpc>
              <a:defRPr sz="1200">
                <a:solidFill>
                  <a:srgbClr val="0717BE"/>
                </a:solidFill>
                <a:latin typeface="Poppins Regular"/>
                <a:ea typeface="Poppins Regular"/>
                <a:cs typeface="Poppins Regular"/>
                <a:sym typeface="Poppins Regular"/>
              </a:defRPr>
            </a:pPr>
            <a:r>
              <a:t>Schenk bij de evaluatie aandacht aan</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Concrete formulering</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Beknoptheid</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Laagdrempeligheid</a:t>
            </a:r>
          </a:p>
        </p:txBody>
      </p:sp>
      <p:pic>
        <p:nvPicPr>
          <p:cNvPr id="143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2" name="Google Shape;82;p16"/>
          <p:cNvSpPr txBox="1"/>
          <p:nvPr/>
        </p:nvSpPr>
        <p:spPr>
          <a:xfrm>
            <a:off x="893647" y="1651804"/>
            <a:ext cx="5454173"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Reflectie van het beleidsplan</a:t>
            </a:r>
          </a:p>
        </p:txBody>
      </p:sp>
      <p:sp>
        <p:nvSpPr>
          <p:cNvPr id="1433"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2</a:t>
            </a:r>
          </a:p>
        </p:txBody>
      </p:sp>
      <p:sp>
        <p:nvSpPr>
          <p:cNvPr id="1434" name="Google Shape;124;p21"/>
          <p:cNvSpPr txBox="1"/>
          <p:nvPr/>
        </p:nvSpPr>
        <p:spPr>
          <a:xfrm>
            <a:off x="884211" y="2688575"/>
            <a:ext cx="3130801" cy="80311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1200">
                <a:solidFill>
                  <a:srgbClr val="0717BE"/>
                </a:solidFill>
                <a:latin typeface="Poppins Regular"/>
                <a:ea typeface="Poppins Regular"/>
                <a:cs typeface="Poppins Regular"/>
                <a:sym typeface="Poppins Regular"/>
              </a:defRPr>
            </a:pPr>
            <a:r>
              <a:t>Verdeel de groep in 3 gelijke groepen.</a:t>
            </a:r>
          </a:p>
          <a:p>
            <a:pPr algn="just">
              <a:lnSpc>
                <a:spcPct val="115000"/>
              </a:lnSpc>
              <a:defRPr sz="1200">
                <a:solidFill>
                  <a:srgbClr val="0717BE"/>
                </a:solidFill>
                <a:latin typeface="Poppins Regular"/>
                <a:ea typeface="Poppins Regular"/>
                <a:cs typeface="Poppins Regular"/>
                <a:sym typeface="Poppins Regular"/>
              </a:defRPr>
            </a:pPr>
            <a:r>
              <a:t>Reflecteer op het beleidsplan in aan </a:t>
            </a:r>
          </a:p>
          <a:p>
            <a:pPr algn="just">
              <a:lnSpc>
                <a:spcPct val="115000"/>
              </a:lnSpc>
              <a:defRPr sz="1200">
                <a:solidFill>
                  <a:srgbClr val="0717BE"/>
                </a:solidFill>
                <a:latin typeface="Poppins Regular"/>
                <a:ea typeface="Poppins Regular"/>
                <a:cs typeface="Poppins Regular"/>
                <a:sym typeface="Poppins Regular"/>
              </a:defRPr>
            </a:pPr>
            <a:r>
              <a:t>de hand van het evaluatiedocument.</a:t>
            </a:r>
          </a:p>
        </p:txBody>
      </p:sp>
      <p:pic>
        <p:nvPicPr>
          <p:cNvPr id="1435" name="Afbeelding" descr="Afbeelding"/>
          <p:cNvPicPr>
            <a:picLocks noChangeAspect="1"/>
          </p:cNvPicPr>
          <p:nvPr/>
        </p:nvPicPr>
        <p:blipFill>
          <a:blip r:embed="rId2">
            <a:extLst/>
          </a:blip>
          <a:stretch>
            <a:fillRect/>
          </a:stretch>
        </p:blipFill>
        <p:spPr>
          <a:xfrm>
            <a:off x="5638936" y="1131154"/>
            <a:ext cx="1602706" cy="1688423"/>
          </a:xfrm>
          <a:prstGeom prst="rect">
            <a:avLst/>
          </a:prstGeom>
          <a:ln w="12700">
            <a:miter lim="400000"/>
          </a:ln>
        </p:spPr>
      </p:pic>
      <p:pic>
        <p:nvPicPr>
          <p:cNvPr id="1436" name="Afbeelding" descr="Afbeelding"/>
          <p:cNvPicPr>
            <a:picLocks noChangeAspect="1"/>
          </p:cNvPicPr>
          <p:nvPr/>
        </p:nvPicPr>
        <p:blipFill>
          <a:blip r:embed="rId3">
            <a:extLst/>
          </a:blip>
          <a:stretch>
            <a:fillRect/>
          </a:stretch>
        </p:blipFill>
        <p:spPr>
          <a:xfrm>
            <a:off x="6815073" y="2477866"/>
            <a:ext cx="1535394" cy="1617510"/>
          </a:xfrm>
          <a:prstGeom prst="rect">
            <a:avLst/>
          </a:prstGeom>
          <a:ln w="12700">
            <a:miter lim="400000"/>
          </a:ln>
        </p:spPr>
      </p:pic>
      <p:pic>
        <p:nvPicPr>
          <p:cNvPr id="1437"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9"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C3D9A"/>
                </a:solidFill>
                <a:latin typeface="Poppins SemiBold"/>
                <a:ea typeface="Poppins SemiBold"/>
                <a:cs typeface="Poppins SemiBold"/>
                <a:sym typeface="Poppins SemiBold"/>
              </a:defRPr>
            </a:pPr>
            <a:r>
              <a:t>Evaluatiedocument </a:t>
            </a:r>
            <a:r>
              <a:rPr>
                <a:latin typeface="Poppins Light"/>
                <a:ea typeface="Poppins Light"/>
                <a:cs typeface="Poppins Light"/>
                <a:sym typeface="Poppins Light"/>
              </a:rPr>
              <a:t>Voorbeeld</a:t>
            </a:r>
          </a:p>
        </p:txBody>
      </p:sp>
      <p:sp>
        <p:nvSpPr>
          <p:cNvPr id="1440" name="Google Shape;124;p21"/>
          <p:cNvSpPr txBox="1"/>
          <p:nvPr/>
        </p:nvSpPr>
        <p:spPr>
          <a:xfrm>
            <a:off x="1911892" y="1736531"/>
            <a:ext cx="1720558"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De beoogde doelgroep wordt per bouwsteen vermeld. De omschrijving is duidelijk en gedetailleerd.</a:t>
            </a:r>
          </a:p>
        </p:txBody>
      </p:sp>
      <p:sp>
        <p:nvSpPr>
          <p:cNvPr id="1441" name="Google Shape;124;p21"/>
          <p:cNvSpPr txBox="1"/>
          <p:nvPr/>
        </p:nvSpPr>
        <p:spPr>
          <a:xfrm>
            <a:off x="3835944" y="1642458"/>
            <a:ext cx="1720559"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De beoogde doelgroep wordt per bouwsteen (meestal) vermeld. Een duidelijke omschrijving ontbreekt.  </a:t>
            </a:r>
          </a:p>
        </p:txBody>
      </p:sp>
      <p:sp>
        <p:nvSpPr>
          <p:cNvPr id="1442" name="Google Shape;124;p21"/>
          <p:cNvSpPr txBox="1"/>
          <p:nvPr/>
        </p:nvSpPr>
        <p:spPr>
          <a:xfrm>
            <a:off x="5644758" y="1642458"/>
            <a:ext cx="1720559"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Er ontbreekt een duidelijke vermelding van de doelgroepen die men voor ogen heeft bij het realiseren van de bouwstenen.</a:t>
            </a:r>
          </a:p>
        </p:txBody>
      </p:sp>
      <p:sp>
        <p:nvSpPr>
          <p:cNvPr id="1443" name="Google Shape;124;p21"/>
          <p:cNvSpPr txBox="1"/>
          <p:nvPr/>
        </p:nvSpPr>
        <p:spPr>
          <a:xfrm>
            <a:off x="7630317" y="1034747"/>
            <a:ext cx="158772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Waarom?</a:t>
            </a:r>
          </a:p>
        </p:txBody>
      </p:sp>
      <p:sp>
        <p:nvSpPr>
          <p:cNvPr id="1444" name="Google Shape;124;p21"/>
          <p:cNvSpPr txBox="1"/>
          <p:nvPr/>
        </p:nvSpPr>
        <p:spPr>
          <a:xfrm>
            <a:off x="7684044" y="1924680"/>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45" name="Afbeelding" descr="Afbeelding"/>
          <p:cNvPicPr>
            <a:picLocks noChangeAspect="1"/>
          </p:cNvPicPr>
          <p:nvPr/>
        </p:nvPicPr>
        <p:blipFill>
          <a:blip r:embed="rId2">
            <a:extLst/>
          </a:blip>
          <a:stretch>
            <a:fillRect/>
          </a:stretch>
        </p:blipFill>
        <p:spPr>
          <a:xfrm>
            <a:off x="524127" y="1406967"/>
            <a:ext cx="7956703" cy="42453"/>
          </a:xfrm>
          <a:prstGeom prst="rect">
            <a:avLst/>
          </a:prstGeom>
          <a:ln w="12700">
            <a:miter lim="400000"/>
          </a:ln>
        </p:spPr>
      </p:pic>
      <p:sp>
        <p:nvSpPr>
          <p:cNvPr id="1446" name="Google Shape;124;p21"/>
          <p:cNvSpPr txBox="1"/>
          <p:nvPr/>
        </p:nvSpPr>
        <p:spPr>
          <a:xfrm>
            <a:off x="499287" y="1988914"/>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Doelgroep</a:t>
            </a:r>
          </a:p>
        </p:txBody>
      </p:sp>
      <p:sp>
        <p:nvSpPr>
          <p:cNvPr id="1447" name="Google Shape;124;p21"/>
          <p:cNvSpPr txBox="1"/>
          <p:nvPr/>
        </p:nvSpPr>
        <p:spPr>
          <a:xfrm>
            <a:off x="499287" y="3328032"/>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Eerlijkheid</a:t>
            </a:r>
          </a:p>
        </p:txBody>
      </p:sp>
      <p:pic>
        <p:nvPicPr>
          <p:cNvPr id="1448" name="Afbeelding" descr="Afbeelding"/>
          <p:cNvPicPr>
            <a:picLocks noChangeAspect="1"/>
          </p:cNvPicPr>
          <p:nvPr/>
        </p:nvPicPr>
        <p:blipFill>
          <a:blip r:embed="rId2">
            <a:extLst/>
          </a:blip>
          <a:stretch>
            <a:fillRect/>
          </a:stretch>
        </p:blipFill>
        <p:spPr>
          <a:xfrm>
            <a:off x="524127" y="2716244"/>
            <a:ext cx="7956703" cy="42453"/>
          </a:xfrm>
          <a:prstGeom prst="rect">
            <a:avLst/>
          </a:prstGeom>
          <a:ln w="12700">
            <a:miter lim="400000"/>
          </a:ln>
        </p:spPr>
      </p:pic>
      <p:sp>
        <p:nvSpPr>
          <p:cNvPr id="1449" name="Google Shape;124;p21"/>
          <p:cNvSpPr txBox="1"/>
          <p:nvPr/>
        </p:nvSpPr>
        <p:spPr>
          <a:xfrm>
            <a:off x="1911892" y="2951732"/>
            <a:ext cx="1720558"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Het beleidsplan houdt duidelijk rekening met alle betrokkenen (ouders, leerlingen, leraren …) waardoor het beleidsplan als eerlijk kan gezien worden.</a:t>
            </a:r>
          </a:p>
        </p:txBody>
      </p:sp>
      <p:sp>
        <p:nvSpPr>
          <p:cNvPr id="1450" name="Google Shape;124;p21"/>
          <p:cNvSpPr txBox="1"/>
          <p:nvPr/>
        </p:nvSpPr>
        <p:spPr>
          <a:xfrm>
            <a:off x="3835944" y="2857655"/>
            <a:ext cx="1720559"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900">
                <a:solidFill>
                  <a:srgbClr val="0C1DBE"/>
                </a:solidFill>
                <a:latin typeface="Poppins Regular"/>
                <a:ea typeface="Poppins Regular"/>
                <a:cs typeface="Poppins Regular"/>
                <a:sym typeface="Poppins Regular"/>
              </a:defRPr>
            </a:pPr>
            <a:r>
              <a:t>Het beleidsplan houdt rekening met de helft van </a:t>
            </a:r>
          </a:p>
          <a:p>
            <a:pPr>
              <a:lnSpc>
                <a:spcPct val="115000"/>
              </a:lnSpc>
              <a:defRPr sz="900">
                <a:solidFill>
                  <a:srgbClr val="0C1DBE"/>
                </a:solidFill>
                <a:latin typeface="Poppins Regular"/>
                <a:ea typeface="Poppins Regular"/>
                <a:cs typeface="Poppins Regular"/>
                <a:sym typeface="Poppins Regular"/>
              </a:defRPr>
            </a:pPr>
            <a:r>
              <a:t>de betrokkenen (ouders, leerlingen, leraren …) waardoor het niet als helemaal eerlijk kan gezien worden.</a:t>
            </a:r>
          </a:p>
        </p:txBody>
      </p:sp>
      <p:sp>
        <p:nvSpPr>
          <p:cNvPr id="1451" name="Google Shape;124;p21"/>
          <p:cNvSpPr txBox="1"/>
          <p:nvPr/>
        </p:nvSpPr>
        <p:spPr>
          <a:xfrm>
            <a:off x="5644758" y="2951732"/>
            <a:ext cx="1720559"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beleidsplan houdt geen rekening met de betrokkenen (ouders, leerlingen, leraren ...) waardoor het als oneerlijk kan gezien worden.</a:t>
            </a:r>
          </a:p>
        </p:txBody>
      </p:sp>
      <p:sp>
        <p:nvSpPr>
          <p:cNvPr id="1452" name="Google Shape;124;p21"/>
          <p:cNvSpPr txBox="1"/>
          <p:nvPr/>
        </p:nvSpPr>
        <p:spPr>
          <a:xfrm>
            <a:off x="7684044" y="3422108"/>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53"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1454" name="Afbeelding" descr="Afbeelding"/>
          <p:cNvPicPr>
            <a:picLocks noChangeAspect="1"/>
          </p:cNvPicPr>
          <p:nvPr/>
        </p:nvPicPr>
        <p:blipFill>
          <a:blip r:embed="rId4">
            <a:extLst/>
          </a:blip>
          <a:stretch>
            <a:fillRect/>
          </a:stretch>
        </p:blipFill>
        <p:spPr>
          <a:xfrm>
            <a:off x="1821276" y="973864"/>
            <a:ext cx="1727164" cy="334144"/>
          </a:xfrm>
          <a:prstGeom prst="rect">
            <a:avLst/>
          </a:prstGeom>
          <a:ln w="12700">
            <a:miter lim="400000"/>
          </a:ln>
        </p:spPr>
      </p:pic>
      <p:pic>
        <p:nvPicPr>
          <p:cNvPr id="1455" name="Afbeelding" descr="Afbeelding"/>
          <p:cNvPicPr>
            <a:picLocks noChangeAspect="1"/>
          </p:cNvPicPr>
          <p:nvPr/>
        </p:nvPicPr>
        <p:blipFill>
          <a:blip r:embed="rId5">
            <a:extLst/>
          </a:blip>
          <a:stretch>
            <a:fillRect/>
          </a:stretch>
        </p:blipFill>
        <p:spPr>
          <a:xfrm>
            <a:off x="3708420" y="973864"/>
            <a:ext cx="1727163" cy="334144"/>
          </a:xfrm>
          <a:prstGeom prst="rect">
            <a:avLst/>
          </a:prstGeom>
          <a:ln w="12700">
            <a:miter lim="400000"/>
          </a:ln>
        </p:spPr>
      </p:pic>
      <p:pic>
        <p:nvPicPr>
          <p:cNvPr id="1456" name="Afbeelding" descr="Afbeelding"/>
          <p:cNvPicPr>
            <a:picLocks noChangeAspect="1"/>
          </p:cNvPicPr>
          <p:nvPr/>
        </p:nvPicPr>
        <p:blipFill>
          <a:blip r:embed="rId6">
            <a:extLst/>
          </a:blip>
          <a:stretch>
            <a:fillRect/>
          </a:stretch>
        </p:blipFill>
        <p:spPr>
          <a:xfrm>
            <a:off x="5600629" y="973864"/>
            <a:ext cx="1727159" cy="3341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8"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C3D9A"/>
                </a:solidFill>
                <a:latin typeface="Poppins SemiBold"/>
                <a:ea typeface="Poppins SemiBold"/>
                <a:cs typeface="Poppins SemiBold"/>
                <a:sym typeface="Poppins SemiBold"/>
              </a:defRPr>
            </a:pPr>
            <a:r>
              <a:t>Evaluatiedocument </a:t>
            </a:r>
            <a:r>
              <a:rPr>
                <a:latin typeface="Poppins Light"/>
                <a:ea typeface="Poppins Light"/>
                <a:cs typeface="Poppins Light"/>
                <a:sym typeface="Poppins Light"/>
              </a:rPr>
              <a:t>Voorbeeld</a:t>
            </a:r>
          </a:p>
        </p:txBody>
      </p:sp>
      <p:sp>
        <p:nvSpPr>
          <p:cNvPr id="1459" name="Google Shape;124;p21"/>
          <p:cNvSpPr txBox="1"/>
          <p:nvPr/>
        </p:nvSpPr>
        <p:spPr>
          <a:xfrm>
            <a:off x="1911892" y="1736531"/>
            <a:ext cx="1720558" cy="5985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Het beleidsplan bevat een duidelijke omschrijving van elke bouwsteen.</a:t>
            </a:r>
          </a:p>
        </p:txBody>
      </p:sp>
      <p:sp>
        <p:nvSpPr>
          <p:cNvPr id="1460" name="Google Shape;124;p21"/>
          <p:cNvSpPr txBox="1"/>
          <p:nvPr/>
        </p:nvSpPr>
        <p:spPr>
          <a:xfrm>
            <a:off x="3835944" y="1704150"/>
            <a:ext cx="1720559" cy="5985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beleidsplan bevat min of meer een omschrijving van elke bouwsteen.</a:t>
            </a:r>
          </a:p>
        </p:txBody>
      </p:sp>
      <p:sp>
        <p:nvSpPr>
          <p:cNvPr id="1461" name="Google Shape;124;p21"/>
          <p:cNvSpPr txBox="1"/>
          <p:nvPr/>
        </p:nvSpPr>
        <p:spPr>
          <a:xfrm>
            <a:off x="5644758" y="1684907"/>
            <a:ext cx="1720559" cy="5985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beleidsplan bevat geen duidelijke omschrijving per bouwsteen.</a:t>
            </a:r>
          </a:p>
        </p:txBody>
      </p:sp>
      <p:sp>
        <p:nvSpPr>
          <p:cNvPr id="1462" name="Google Shape;124;p21"/>
          <p:cNvSpPr txBox="1"/>
          <p:nvPr/>
        </p:nvSpPr>
        <p:spPr>
          <a:xfrm>
            <a:off x="7630317" y="1034747"/>
            <a:ext cx="158772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Waarom?</a:t>
            </a:r>
          </a:p>
        </p:txBody>
      </p:sp>
      <p:sp>
        <p:nvSpPr>
          <p:cNvPr id="1463" name="Google Shape;124;p21"/>
          <p:cNvSpPr txBox="1"/>
          <p:nvPr/>
        </p:nvSpPr>
        <p:spPr>
          <a:xfrm>
            <a:off x="7684044" y="1862456"/>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64" name="Afbeelding" descr="Afbeelding"/>
          <p:cNvPicPr>
            <a:picLocks noChangeAspect="1"/>
          </p:cNvPicPr>
          <p:nvPr/>
        </p:nvPicPr>
        <p:blipFill>
          <a:blip r:embed="rId2">
            <a:extLst/>
          </a:blip>
          <a:stretch>
            <a:fillRect/>
          </a:stretch>
        </p:blipFill>
        <p:spPr>
          <a:xfrm>
            <a:off x="524127" y="1406967"/>
            <a:ext cx="7956703" cy="42453"/>
          </a:xfrm>
          <a:prstGeom prst="rect">
            <a:avLst/>
          </a:prstGeom>
          <a:ln w="12700">
            <a:miter lim="400000"/>
          </a:ln>
        </p:spPr>
      </p:pic>
      <p:sp>
        <p:nvSpPr>
          <p:cNvPr id="1465" name="Google Shape;124;p21"/>
          <p:cNvSpPr txBox="1"/>
          <p:nvPr/>
        </p:nvSpPr>
        <p:spPr>
          <a:xfrm>
            <a:off x="499287" y="1862456"/>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Inhoud</a:t>
            </a:r>
          </a:p>
        </p:txBody>
      </p:sp>
      <p:sp>
        <p:nvSpPr>
          <p:cNvPr id="1466" name="Google Shape;124;p21"/>
          <p:cNvSpPr txBox="1"/>
          <p:nvPr/>
        </p:nvSpPr>
        <p:spPr>
          <a:xfrm>
            <a:off x="499287" y="3187625"/>
            <a:ext cx="1209115"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Motivatie</a:t>
            </a:r>
          </a:p>
        </p:txBody>
      </p:sp>
      <p:pic>
        <p:nvPicPr>
          <p:cNvPr id="1467" name="Afbeelding" descr="Afbeelding"/>
          <p:cNvPicPr>
            <a:picLocks noChangeAspect="1"/>
          </p:cNvPicPr>
          <p:nvPr/>
        </p:nvPicPr>
        <p:blipFill>
          <a:blip r:embed="rId2">
            <a:extLst/>
          </a:blip>
          <a:stretch>
            <a:fillRect/>
          </a:stretch>
        </p:blipFill>
        <p:spPr>
          <a:xfrm>
            <a:off x="524127" y="2564239"/>
            <a:ext cx="7956703" cy="42453"/>
          </a:xfrm>
          <a:prstGeom prst="rect">
            <a:avLst/>
          </a:prstGeom>
          <a:ln w="12700">
            <a:miter lim="400000"/>
          </a:ln>
        </p:spPr>
      </p:pic>
      <p:sp>
        <p:nvSpPr>
          <p:cNvPr id="1468" name="Google Shape;124;p21"/>
          <p:cNvSpPr txBox="1"/>
          <p:nvPr/>
        </p:nvSpPr>
        <p:spPr>
          <a:xfrm>
            <a:off x="1911892" y="2747096"/>
            <a:ext cx="1720558"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De bouwstenen zijn telkens mooi en duidelijk gemotiveerd. Het is duidelijk waarom de school met de bouwsteen aan de slag wil gaan.</a:t>
            </a:r>
          </a:p>
        </p:txBody>
      </p:sp>
      <p:sp>
        <p:nvSpPr>
          <p:cNvPr id="1469" name="Google Shape;124;p21"/>
          <p:cNvSpPr txBox="1"/>
          <p:nvPr/>
        </p:nvSpPr>
        <p:spPr>
          <a:xfrm>
            <a:off x="3835944" y="2747096"/>
            <a:ext cx="1720559"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900">
                <a:solidFill>
                  <a:srgbClr val="0C1DBE"/>
                </a:solidFill>
                <a:latin typeface="Poppins Regular"/>
                <a:ea typeface="Poppins Regular"/>
                <a:cs typeface="Poppins Regular"/>
                <a:sym typeface="Poppins Regular"/>
              </a:defRPr>
            </a:pPr>
            <a:r>
              <a:t>De bouwstenen zijn min of meer goed gemotiveerd. </a:t>
            </a:r>
          </a:p>
          <a:p>
            <a:pPr>
              <a:lnSpc>
                <a:spcPct val="115000"/>
              </a:lnSpc>
              <a:defRPr sz="900">
                <a:solidFill>
                  <a:srgbClr val="0C1DBE"/>
                </a:solidFill>
                <a:latin typeface="Poppins Regular"/>
                <a:ea typeface="Poppins Regular"/>
                <a:cs typeface="Poppins Regular"/>
                <a:sym typeface="Poppins Regular"/>
              </a:defRPr>
            </a:pPr>
            <a:r>
              <a:t>Het is niet zo duidelijk waarom de school met </a:t>
            </a:r>
          </a:p>
          <a:p>
            <a:pPr>
              <a:lnSpc>
                <a:spcPct val="115000"/>
              </a:lnSpc>
              <a:defRPr sz="900">
                <a:solidFill>
                  <a:srgbClr val="0C1DBE"/>
                </a:solidFill>
                <a:latin typeface="Poppins Regular"/>
                <a:ea typeface="Poppins Regular"/>
                <a:cs typeface="Poppins Regular"/>
                <a:sym typeface="Poppins Regular"/>
              </a:defRPr>
            </a:pPr>
            <a:r>
              <a:t>de bouwsteen aan de </a:t>
            </a:r>
          </a:p>
          <a:p>
            <a:pPr>
              <a:lnSpc>
                <a:spcPct val="115000"/>
              </a:lnSpc>
              <a:defRPr sz="900">
                <a:solidFill>
                  <a:srgbClr val="0C1DBE"/>
                </a:solidFill>
                <a:latin typeface="Poppins Regular"/>
                <a:ea typeface="Poppins Regular"/>
                <a:cs typeface="Poppins Regular"/>
                <a:sym typeface="Poppins Regular"/>
              </a:defRPr>
            </a:pPr>
            <a:r>
              <a:t>slag wil gaan.</a:t>
            </a:r>
          </a:p>
        </p:txBody>
      </p:sp>
      <p:sp>
        <p:nvSpPr>
          <p:cNvPr id="1470" name="Google Shape;124;p21"/>
          <p:cNvSpPr txBox="1"/>
          <p:nvPr/>
        </p:nvSpPr>
        <p:spPr>
          <a:xfrm>
            <a:off x="5644758" y="2841169"/>
            <a:ext cx="1720559"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Bij zo goed als elke bouwsteen ontbreekt er een duidelijke omschrijving waarom de school voor de specifieke bouwsteen kiest.</a:t>
            </a:r>
          </a:p>
        </p:txBody>
      </p:sp>
      <p:sp>
        <p:nvSpPr>
          <p:cNvPr id="1471" name="Google Shape;124;p21"/>
          <p:cNvSpPr txBox="1"/>
          <p:nvPr/>
        </p:nvSpPr>
        <p:spPr>
          <a:xfrm>
            <a:off x="7684044" y="3217472"/>
            <a:ext cx="789754" cy="222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72"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1473" name="Afbeelding" descr="Afbeelding"/>
          <p:cNvPicPr>
            <a:picLocks noChangeAspect="1"/>
          </p:cNvPicPr>
          <p:nvPr/>
        </p:nvPicPr>
        <p:blipFill>
          <a:blip r:embed="rId4">
            <a:extLst/>
          </a:blip>
          <a:stretch>
            <a:fillRect/>
          </a:stretch>
        </p:blipFill>
        <p:spPr>
          <a:xfrm>
            <a:off x="1821276" y="973864"/>
            <a:ext cx="1727164" cy="334144"/>
          </a:xfrm>
          <a:prstGeom prst="rect">
            <a:avLst/>
          </a:prstGeom>
          <a:ln w="12700">
            <a:miter lim="400000"/>
          </a:ln>
        </p:spPr>
      </p:pic>
      <p:pic>
        <p:nvPicPr>
          <p:cNvPr id="1474" name="Afbeelding" descr="Afbeelding"/>
          <p:cNvPicPr>
            <a:picLocks noChangeAspect="1"/>
          </p:cNvPicPr>
          <p:nvPr/>
        </p:nvPicPr>
        <p:blipFill>
          <a:blip r:embed="rId5">
            <a:extLst/>
          </a:blip>
          <a:stretch>
            <a:fillRect/>
          </a:stretch>
        </p:blipFill>
        <p:spPr>
          <a:xfrm>
            <a:off x="3708420" y="973864"/>
            <a:ext cx="1727163" cy="334144"/>
          </a:xfrm>
          <a:prstGeom prst="rect">
            <a:avLst/>
          </a:prstGeom>
          <a:ln w="12700">
            <a:miter lim="400000"/>
          </a:ln>
        </p:spPr>
      </p:pic>
      <p:pic>
        <p:nvPicPr>
          <p:cNvPr id="1475" name="Afbeelding" descr="Afbeelding"/>
          <p:cNvPicPr>
            <a:picLocks noChangeAspect="1"/>
          </p:cNvPicPr>
          <p:nvPr/>
        </p:nvPicPr>
        <p:blipFill>
          <a:blip r:embed="rId6">
            <a:extLst/>
          </a:blip>
          <a:stretch>
            <a:fillRect/>
          </a:stretch>
        </p:blipFill>
        <p:spPr>
          <a:xfrm>
            <a:off x="5600629" y="973864"/>
            <a:ext cx="1727159" cy="3341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Google Shape;82;p16"/>
          <p:cNvSpPr txBox="1"/>
          <p:nvPr/>
        </p:nvSpPr>
        <p:spPr>
          <a:xfrm>
            <a:off x="1036399" y="1218139"/>
            <a:ext cx="5263351"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cyberpesten</a:t>
            </a:r>
          </a:p>
        </p:txBody>
      </p:sp>
      <p:sp>
        <p:nvSpPr>
          <p:cNvPr id="223"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24"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25"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Cyberpesten</a:t>
            </a:r>
          </a:p>
        </p:txBody>
      </p:sp>
      <p:sp>
        <p:nvSpPr>
          <p:cNvPr id="226"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cyberpesten?</a:t>
            </a:r>
          </a:p>
          <a:p>
            <a:pPr>
              <a:lnSpc>
                <a:spcPct val="120000"/>
              </a:lnSpc>
              <a:defRPr sz="900">
                <a:solidFill>
                  <a:srgbClr val="0218BD"/>
                </a:solidFill>
                <a:latin typeface="Poppins Regular"/>
                <a:ea typeface="Poppins Regular"/>
                <a:cs typeface="Poppins Regular"/>
                <a:sym typeface="Poppins Regular"/>
              </a:defRPr>
            </a:pPr>
            <a:r>
              <a:t>Wat zijn gelijkenissen en verschillen met klassiek pesten?</a:t>
            </a:r>
          </a:p>
          <a:p>
            <a:pPr>
              <a:lnSpc>
                <a:spcPct val="120000"/>
              </a:lnSpc>
              <a:defRPr sz="900">
                <a:solidFill>
                  <a:srgbClr val="0218BD"/>
                </a:solidFill>
                <a:latin typeface="Poppins Regular"/>
                <a:ea typeface="Poppins Regular"/>
                <a:cs typeface="Poppins Regular"/>
                <a:sym typeface="Poppins Regular"/>
              </a:defRPr>
            </a:pPr>
            <a:r>
              <a:t>Welke vormen van pesten bestaan er?</a:t>
            </a:r>
          </a:p>
          <a:p>
            <a:pPr>
              <a:lnSpc>
                <a:spcPct val="120000"/>
              </a:lnSpc>
              <a:defRPr sz="900">
                <a:solidFill>
                  <a:srgbClr val="0218BD"/>
                </a:solidFill>
                <a:latin typeface="Poppins Regular"/>
                <a:ea typeface="Poppins Regular"/>
                <a:cs typeface="Poppins Regular"/>
                <a:sym typeface="Poppins Regular"/>
              </a:defRPr>
            </a:pPr>
            <a:r>
              <a:t>Hoe reageer je als school op slachtoffers van cyberpesten?</a:t>
            </a:r>
          </a:p>
          <a:p>
            <a:pPr>
              <a:lnSpc>
                <a:spcPct val="120000"/>
              </a:lnSpc>
              <a:defRPr sz="900">
                <a:solidFill>
                  <a:srgbClr val="0218BD"/>
                </a:solidFill>
                <a:latin typeface="Poppins Regular"/>
                <a:ea typeface="Poppins Regular"/>
                <a:cs typeface="Poppins Regular"/>
                <a:sym typeface="Poppins Regular"/>
              </a:defRPr>
            </a:pPr>
            <a:r>
              <a:t>Hoe reageer je als school op daders van cyberpesten?</a:t>
            </a:r>
          </a:p>
        </p:txBody>
      </p:sp>
      <p:pic>
        <p:nvPicPr>
          <p:cNvPr id="22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28" name="Afbeelding" descr="Afbeelding"/>
          <p:cNvPicPr>
            <a:picLocks noChangeAspect="1"/>
          </p:cNvPicPr>
          <p:nvPr/>
        </p:nvPicPr>
        <p:blipFill>
          <a:blip r:embed="rId3">
            <a:extLst/>
          </a:blip>
          <a:stretch>
            <a:fillRect/>
          </a:stretch>
        </p:blipFill>
        <p:spPr>
          <a:xfrm>
            <a:off x="298286" y="235116"/>
            <a:ext cx="412626" cy="4187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7"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C3D9A"/>
                </a:solidFill>
                <a:latin typeface="Poppins SemiBold"/>
                <a:ea typeface="Poppins SemiBold"/>
                <a:cs typeface="Poppins SemiBold"/>
                <a:sym typeface="Poppins SemiBold"/>
              </a:defRPr>
            </a:pPr>
            <a:r>
              <a:t>Evaluatiedocument </a:t>
            </a:r>
            <a:r>
              <a:rPr>
                <a:latin typeface="Poppins Light"/>
                <a:ea typeface="Poppins Light"/>
                <a:cs typeface="Poppins Light"/>
                <a:sym typeface="Poppins Light"/>
              </a:rPr>
              <a:t>Voorbeeld</a:t>
            </a:r>
          </a:p>
        </p:txBody>
      </p:sp>
      <p:sp>
        <p:nvSpPr>
          <p:cNvPr id="1478" name="Google Shape;124;p21"/>
          <p:cNvSpPr txBox="1"/>
          <p:nvPr/>
        </p:nvSpPr>
        <p:spPr>
          <a:xfrm>
            <a:off x="1827881" y="1907888"/>
            <a:ext cx="1720559" cy="5985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Per bouwsteen worden de acties telkens duidelijk en gedetailleerd geformuleerd.</a:t>
            </a:r>
          </a:p>
        </p:txBody>
      </p:sp>
      <p:sp>
        <p:nvSpPr>
          <p:cNvPr id="1479" name="Google Shape;124;p21"/>
          <p:cNvSpPr txBox="1"/>
          <p:nvPr/>
        </p:nvSpPr>
        <p:spPr>
          <a:xfrm>
            <a:off x="3769528" y="1497427"/>
            <a:ext cx="1853391"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Per bouwsteen worden er acties geformuleerd die moeten helpen bij de uitwerking van elke bouwsteen. Deze zijn echter niet altijd even duidelijk geformuleerd en kunnen wat meer uitwerking gebruiken.</a:t>
            </a:r>
          </a:p>
        </p:txBody>
      </p:sp>
      <p:sp>
        <p:nvSpPr>
          <p:cNvPr id="1480" name="Google Shape;124;p21"/>
          <p:cNvSpPr txBox="1"/>
          <p:nvPr/>
        </p:nvSpPr>
        <p:spPr>
          <a:xfrm>
            <a:off x="5711173" y="1719738"/>
            <a:ext cx="1720559"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Er is geen duidelijke beschrijving van de acties die men moet ondernemen om de verschillende bouwstenen uit te werken.</a:t>
            </a:r>
          </a:p>
        </p:txBody>
      </p:sp>
      <p:sp>
        <p:nvSpPr>
          <p:cNvPr id="1481" name="Google Shape;124;p21"/>
          <p:cNvSpPr txBox="1"/>
          <p:nvPr/>
        </p:nvSpPr>
        <p:spPr>
          <a:xfrm>
            <a:off x="7630317" y="1034747"/>
            <a:ext cx="158772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Waarom?</a:t>
            </a:r>
          </a:p>
        </p:txBody>
      </p:sp>
      <p:sp>
        <p:nvSpPr>
          <p:cNvPr id="1482" name="Google Shape;124;p21"/>
          <p:cNvSpPr txBox="1"/>
          <p:nvPr/>
        </p:nvSpPr>
        <p:spPr>
          <a:xfrm>
            <a:off x="7684044" y="2096036"/>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83" name="Afbeelding" descr="Afbeelding"/>
          <p:cNvPicPr>
            <a:picLocks noChangeAspect="1"/>
          </p:cNvPicPr>
          <p:nvPr/>
        </p:nvPicPr>
        <p:blipFill>
          <a:blip r:embed="rId2">
            <a:extLst/>
          </a:blip>
          <a:stretch>
            <a:fillRect/>
          </a:stretch>
        </p:blipFill>
        <p:spPr>
          <a:xfrm>
            <a:off x="524127" y="1406967"/>
            <a:ext cx="7956703" cy="42453"/>
          </a:xfrm>
          <a:prstGeom prst="rect">
            <a:avLst/>
          </a:prstGeom>
          <a:ln w="12700">
            <a:miter lim="400000"/>
          </a:ln>
        </p:spPr>
      </p:pic>
      <p:sp>
        <p:nvSpPr>
          <p:cNvPr id="1484" name="Google Shape;124;p21"/>
          <p:cNvSpPr txBox="1"/>
          <p:nvPr/>
        </p:nvSpPr>
        <p:spPr>
          <a:xfrm>
            <a:off x="499287" y="2066194"/>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Acties</a:t>
            </a:r>
          </a:p>
        </p:txBody>
      </p:sp>
      <p:sp>
        <p:nvSpPr>
          <p:cNvPr id="1485" name="Google Shape;124;p21"/>
          <p:cNvSpPr txBox="1"/>
          <p:nvPr/>
        </p:nvSpPr>
        <p:spPr>
          <a:xfrm>
            <a:off x="499287" y="3847817"/>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Tijdspanne</a:t>
            </a:r>
          </a:p>
        </p:txBody>
      </p:sp>
      <p:pic>
        <p:nvPicPr>
          <p:cNvPr id="1486" name="Afbeelding" descr="Afbeelding"/>
          <p:cNvPicPr>
            <a:picLocks noChangeAspect="1"/>
          </p:cNvPicPr>
          <p:nvPr/>
        </p:nvPicPr>
        <p:blipFill>
          <a:blip r:embed="rId2">
            <a:extLst/>
          </a:blip>
          <a:stretch>
            <a:fillRect/>
          </a:stretch>
        </p:blipFill>
        <p:spPr>
          <a:xfrm>
            <a:off x="524127" y="3097639"/>
            <a:ext cx="7956703" cy="42453"/>
          </a:xfrm>
          <a:prstGeom prst="rect">
            <a:avLst/>
          </a:prstGeom>
          <a:ln w="12700">
            <a:miter lim="400000"/>
          </a:ln>
        </p:spPr>
      </p:pic>
      <p:sp>
        <p:nvSpPr>
          <p:cNvPr id="1487" name="Google Shape;124;p21"/>
          <p:cNvSpPr txBox="1"/>
          <p:nvPr/>
        </p:nvSpPr>
        <p:spPr>
          <a:xfrm>
            <a:off x="1827881" y="3313212"/>
            <a:ext cx="1720559"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Bij elke bouwsteen is er een duidelijke tijdspanne die aangeeft wanneer elke bouwsteen moet worden uitgewerkt en gefinaliseerd. De tijdspanne is realistisch en gedetailleerd.</a:t>
            </a:r>
          </a:p>
        </p:txBody>
      </p:sp>
      <p:sp>
        <p:nvSpPr>
          <p:cNvPr id="1488" name="Google Shape;124;p21"/>
          <p:cNvSpPr txBox="1"/>
          <p:nvPr/>
        </p:nvSpPr>
        <p:spPr>
          <a:xfrm>
            <a:off x="3769528" y="3313212"/>
            <a:ext cx="1720559"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Bij sommige bouwstenen is er een tijdspanne die aangeeft wanneer de bouwstenen uitgewerkt moeten zijn. Deze is echter niet altijd even realistisch of onduidelijk.</a:t>
            </a:r>
          </a:p>
        </p:txBody>
      </p:sp>
      <p:sp>
        <p:nvSpPr>
          <p:cNvPr id="1489" name="Google Shape;124;p21"/>
          <p:cNvSpPr txBox="1"/>
          <p:nvPr/>
        </p:nvSpPr>
        <p:spPr>
          <a:xfrm>
            <a:off x="5711173" y="3543169"/>
            <a:ext cx="1720559"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Er wordt nergens vermeld wat de voorziene tijdspanne is om de verschillende bouwstenen te realiseren.</a:t>
            </a:r>
          </a:p>
        </p:txBody>
      </p:sp>
      <p:sp>
        <p:nvSpPr>
          <p:cNvPr id="1490" name="Google Shape;124;p21"/>
          <p:cNvSpPr txBox="1"/>
          <p:nvPr/>
        </p:nvSpPr>
        <p:spPr>
          <a:xfrm>
            <a:off x="7684044" y="3825395"/>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491"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1492" name="Afbeelding" descr="Afbeelding"/>
          <p:cNvPicPr>
            <a:picLocks noChangeAspect="1"/>
          </p:cNvPicPr>
          <p:nvPr/>
        </p:nvPicPr>
        <p:blipFill>
          <a:blip r:embed="rId4">
            <a:extLst/>
          </a:blip>
          <a:stretch>
            <a:fillRect/>
          </a:stretch>
        </p:blipFill>
        <p:spPr>
          <a:xfrm>
            <a:off x="1821276" y="973864"/>
            <a:ext cx="1727164" cy="334144"/>
          </a:xfrm>
          <a:prstGeom prst="rect">
            <a:avLst/>
          </a:prstGeom>
          <a:ln w="12700">
            <a:miter lim="400000"/>
          </a:ln>
        </p:spPr>
      </p:pic>
      <p:pic>
        <p:nvPicPr>
          <p:cNvPr id="1493" name="Afbeelding" descr="Afbeelding"/>
          <p:cNvPicPr>
            <a:picLocks noChangeAspect="1"/>
          </p:cNvPicPr>
          <p:nvPr/>
        </p:nvPicPr>
        <p:blipFill>
          <a:blip r:embed="rId5">
            <a:extLst/>
          </a:blip>
          <a:stretch>
            <a:fillRect/>
          </a:stretch>
        </p:blipFill>
        <p:spPr>
          <a:xfrm>
            <a:off x="3708420" y="973864"/>
            <a:ext cx="1727163" cy="334144"/>
          </a:xfrm>
          <a:prstGeom prst="rect">
            <a:avLst/>
          </a:prstGeom>
          <a:ln w="12700">
            <a:miter lim="400000"/>
          </a:ln>
        </p:spPr>
      </p:pic>
      <p:pic>
        <p:nvPicPr>
          <p:cNvPr id="1494" name="Afbeelding" descr="Afbeelding"/>
          <p:cNvPicPr>
            <a:picLocks noChangeAspect="1"/>
          </p:cNvPicPr>
          <p:nvPr/>
        </p:nvPicPr>
        <p:blipFill>
          <a:blip r:embed="rId6">
            <a:extLst/>
          </a:blip>
          <a:stretch>
            <a:fillRect/>
          </a:stretch>
        </p:blipFill>
        <p:spPr>
          <a:xfrm>
            <a:off x="5600629" y="973864"/>
            <a:ext cx="1727159" cy="3341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6"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200">
                <a:solidFill>
                  <a:srgbClr val="FC3D9A"/>
                </a:solidFill>
                <a:latin typeface="Poppins SemiBold"/>
                <a:ea typeface="Poppins SemiBold"/>
                <a:cs typeface="Poppins SemiBold"/>
                <a:sym typeface="Poppins SemiBold"/>
              </a:defRPr>
            </a:pPr>
            <a:r>
              <a:t>Evaluatiedocument </a:t>
            </a:r>
            <a:r>
              <a:rPr>
                <a:latin typeface="Poppins Light"/>
                <a:ea typeface="Poppins Light"/>
                <a:cs typeface="Poppins Light"/>
                <a:sym typeface="Poppins Light"/>
              </a:rPr>
              <a:t>Voorbeeld</a:t>
            </a:r>
          </a:p>
        </p:txBody>
      </p:sp>
      <p:sp>
        <p:nvSpPr>
          <p:cNvPr id="1497" name="Google Shape;124;p21"/>
          <p:cNvSpPr txBox="1"/>
          <p:nvPr/>
        </p:nvSpPr>
        <p:spPr>
          <a:xfrm>
            <a:off x="1911892" y="1704150"/>
            <a:ext cx="1720558"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Bij elke bouwsteen wordt een duidelijke taakomschrijving voor de verantwoordelijke beschreven.</a:t>
            </a:r>
          </a:p>
        </p:txBody>
      </p:sp>
      <p:sp>
        <p:nvSpPr>
          <p:cNvPr id="1498" name="Google Shape;124;p21"/>
          <p:cNvSpPr txBox="1"/>
          <p:nvPr/>
        </p:nvSpPr>
        <p:spPr>
          <a:xfrm>
            <a:off x="3835944" y="1657797"/>
            <a:ext cx="1720559"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De verantwoordelijke voor de uitwerking wordt per bouwsteen meestal vermeld. Een duidelijke taakomschrijving ontbreekt.</a:t>
            </a:r>
          </a:p>
        </p:txBody>
      </p:sp>
      <p:sp>
        <p:nvSpPr>
          <p:cNvPr id="1499" name="Google Shape;124;p21"/>
          <p:cNvSpPr txBox="1"/>
          <p:nvPr/>
        </p:nvSpPr>
        <p:spPr>
          <a:xfrm>
            <a:off x="5644758" y="1751870"/>
            <a:ext cx="1720559"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is onduidelijk wie verantwoordelijk is voor de uitwerking van elke bouwsteen.</a:t>
            </a:r>
          </a:p>
        </p:txBody>
      </p:sp>
      <p:sp>
        <p:nvSpPr>
          <p:cNvPr id="1500" name="Google Shape;124;p21"/>
          <p:cNvSpPr txBox="1"/>
          <p:nvPr/>
        </p:nvSpPr>
        <p:spPr>
          <a:xfrm>
            <a:off x="7630317" y="1034747"/>
            <a:ext cx="158772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Waarom?</a:t>
            </a:r>
          </a:p>
        </p:txBody>
      </p:sp>
      <p:sp>
        <p:nvSpPr>
          <p:cNvPr id="1501" name="Google Shape;124;p21"/>
          <p:cNvSpPr txBox="1"/>
          <p:nvPr/>
        </p:nvSpPr>
        <p:spPr>
          <a:xfrm>
            <a:off x="7684044" y="1945351"/>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502" name="Afbeelding" descr="Afbeelding"/>
          <p:cNvPicPr>
            <a:picLocks noChangeAspect="1"/>
          </p:cNvPicPr>
          <p:nvPr/>
        </p:nvPicPr>
        <p:blipFill>
          <a:blip r:embed="rId2">
            <a:extLst/>
          </a:blip>
          <a:stretch>
            <a:fillRect/>
          </a:stretch>
        </p:blipFill>
        <p:spPr>
          <a:xfrm>
            <a:off x="524127" y="1406967"/>
            <a:ext cx="7956703" cy="42453"/>
          </a:xfrm>
          <a:prstGeom prst="rect">
            <a:avLst/>
          </a:prstGeom>
          <a:ln w="12700">
            <a:miter lim="400000"/>
          </a:ln>
        </p:spPr>
      </p:pic>
      <p:sp>
        <p:nvSpPr>
          <p:cNvPr id="1503" name="Google Shape;124;p21"/>
          <p:cNvSpPr txBox="1"/>
          <p:nvPr/>
        </p:nvSpPr>
        <p:spPr>
          <a:xfrm>
            <a:off x="499286" y="2015682"/>
            <a:ext cx="1312853" cy="25905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000">
                <a:solidFill>
                  <a:srgbClr val="1628C1"/>
                </a:solidFill>
                <a:latin typeface="Poppins SemiBold"/>
                <a:ea typeface="Poppins SemiBold"/>
                <a:cs typeface="Poppins SemiBold"/>
                <a:sym typeface="Poppins SemiBold"/>
              </a:defRPr>
            </a:lvl1pPr>
          </a:lstStyle>
          <a:p>
            <a:pPr/>
            <a:r>
              <a:t>Verantwoordelijke</a:t>
            </a:r>
          </a:p>
        </p:txBody>
      </p:sp>
      <p:sp>
        <p:nvSpPr>
          <p:cNvPr id="1504" name="Google Shape;124;p21"/>
          <p:cNvSpPr txBox="1"/>
          <p:nvPr/>
        </p:nvSpPr>
        <p:spPr>
          <a:xfrm>
            <a:off x="499287" y="3457154"/>
            <a:ext cx="1209115"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1628C1"/>
                </a:solidFill>
                <a:latin typeface="Poppins SemiBold"/>
                <a:ea typeface="Poppins SemiBold"/>
                <a:cs typeface="Poppins SemiBold"/>
                <a:sym typeface="Poppins SemiBold"/>
              </a:defRPr>
            </a:lvl1pPr>
          </a:lstStyle>
          <a:p>
            <a:pPr/>
            <a:r>
              <a:t>Algemeen</a:t>
            </a:r>
          </a:p>
        </p:txBody>
      </p:sp>
      <p:pic>
        <p:nvPicPr>
          <p:cNvPr id="1505" name="Afbeelding" descr="Afbeelding"/>
          <p:cNvPicPr>
            <a:picLocks noChangeAspect="1"/>
          </p:cNvPicPr>
          <p:nvPr/>
        </p:nvPicPr>
        <p:blipFill>
          <a:blip r:embed="rId2">
            <a:extLst/>
          </a:blip>
          <a:stretch>
            <a:fillRect/>
          </a:stretch>
        </p:blipFill>
        <p:spPr>
          <a:xfrm>
            <a:off x="524127" y="2848442"/>
            <a:ext cx="7956703" cy="42453"/>
          </a:xfrm>
          <a:prstGeom prst="rect">
            <a:avLst/>
          </a:prstGeom>
          <a:ln w="12700">
            <a:miter lim="400000"/>
          </a:ln>
        </p:spPr>
      </p:pic>
      <p:sp>
        <p:nvSpPr>
          <p:cNvPr id="1506" name="Google Shape;124;p21"/>
          <p:cNvSpPr txBox="1"/>
          <p:nvPr/>
        </p:nvSpPr>
        <p:spPr>
          <a:xfrm>
            <a:off x="1911892" y="3200786"/>
            <a:ext cx="1720558" cy="9748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718BD"/>
                </a:solidFill>
                <a:latin typeface="Poppins Regular"/>
                <a:ea typeface="Poppins Regular"/>
                <a:cs typeface="Poppins Regular"/>
                <a:sym typeface="Poppins Regular"/>
              </a:defRPr>
            </a:lvl1pPr>
          </a:lstStyle>
          <a:p>
            <a:pPr/>
            <a:r>
              <a:t>Het beleidsplan is duidelijk en gemakkelijk te begrijpen. Het plan is gedetailleerd en klaar om zonder problemen te worden uitgevoerd.</a:t>
            </a:r>
          </a:p>
        </p:txBody>
      </p:sp>
      <p:sp>
        <p:nvSpPr>
          <p:cNvPr id="1507" name="Google Shape;124;p21"/>
          <p:cNvSpPr txBox="1"/>
          <p:nvPr/>
        </p:nvSpPr>
        <p:spPr>
          <a:xfrm>
            <a:off x="3835944" y="3204772"/>
            <a:ext cx="1720559"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beleidsplan is min of meer af. Het plan is echter niet altijd even duidelijk en gedetailleerd omschreven.</a:t>
            </a:r>
          </a:p>
        </p:txBody>
      </p:sp>
      <p:sp>
        <p:nvSpPr>
          <p:cNvPr id="1508" name="Google Shape;124;p21"/>
          <p:cNvSpPr txBox="1"/>
          <p:nvPr/>
        </p:nvSpPr>
        <p:spPr>
          <a:xfrm>
            <a:off x="5644758" y="3298850"/>
            <a:ext cx="1720559" cy="5985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Het beleidsplan is onvolledig en kan nog niet worden uitgevoerd.</a:t>
            </a:r>
          </a:p>
        </p:txBody>
      </p:sp>
      <p:sp>
        <p:nvSpPr>
          <p:cNvPr id="1509" name="Google Shape;124;p21"/>
          <p:cNvSpPr txBox="1"/>
          <p:nvPr/>
        </p:nvSpPr>
        <p:spPr>
          <a:xfrm>
            <a:off x="7684044" y="3486999"/>
            <a:ext cx="789754"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0C1DBE"/>
                </a:solidFill>
                <a:latin typeface="Poppins Regular"/>
                <a:ea typeface="Poppins Regular"/>
                <a:cs typeface="Poppins Regular"/>
                <a:sym typeface="Poppins Regular"/>
              </a:defRPr>
            </a:lvl1pPr>
          </a:lstStyle>
          <a:p>
            <a:pPr/>
            <a:r>
              <a:t>…..</a:t>
            </a:r>
          </a:p>
        </p:txBody>
      </p:sp>
      <p:pic>
        <p:nvPicPr>
          <p:cNvPr id="1510"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1511" name="Afbeelding" descr="Afbeelding"/>
          <p:cNvPicPr>
            <a:picLocks noChangeAspect="1"/>
          </p:cNvPicPr>
          <p:nvPr/>
        </p:nvPicPr>
        <p:blipFill>
          <a:blip r:embed="rId4">
            <a:extLst/>
          </a:blip>
          <a:stretch>
            <a:fillRect/>
          </a:stretch>
        </p:blipFill>
        <p:spPr>
          <a:xfrm>
            <a:off x="1821276" y="973864"/>
            <a:ext cx="1727164" cy="334144"/>
          </a:xfrm>
          <a:prstGeom prst="rect">
            <a:avLst/>
          </a:prstGeom>
          <a:ln w="12700">
            <a:miter lim="400000"/>
          </a:ln>
        </p:spPr>
      </p:pic>
      <p:pic>
        <p:nvPicPr>
          <p:cNvPr id="1512" name="Afbeelding" descr="Afbeelding"/>
          <p:cNvPicPr>
            <a:picLocks noChangeAspect="1"/>
          </p:cNvPicPr>
          <p:nvPr/>
        </p:nvPicPr>
        <p:blipFill>
          <a:blip r:embed="rId5">
            <a:extLst/>
          </a:blip>
          <a:stretch>
            <a:fillRect/>
          </a:stretch>
        </p:blipFill>
        <p:spPr>
          <a:xfrm>
            <a:off x="3708420" y="973864"/>
            <a:ext cx="1727163" cy="334144"/>
          </a:xfrm>
          <a:prstGeom prst="rect">
            <a:avLst/>
          </a:prstGeom>
          <a:ln w="12700">
            <a:miter lim="400000"/>
          </a:ln>
        </p:spPr>
      </p:pic>
      <p:pic>
        <p:nvPicPr>
          <p:cNvPr id="1513" name="Afbeelding" descr="Afbeelding"/>
          <p:cNvPicPr>
            <a:picLocks noChangeAspect="1"/>
          </p:cNvPicPr>
          <p:nvPr/>
        </p:nvPicPr>
        <p:blipFill>
          <a:blip r:embed="rId6">
            <a:extLst/>
          </a:blip>
          <a:stretch>
            <a:fillRect/>
          </a:stretch>
        </p:blipFill>
        <p:spPr>
          <a:xfrm>
            <a:off x="5600629" y="973864"/>
            <a:ext cx="1727159" cy="3341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5" name="Google Shape;82;p16"/>
          <p:cNvSpPr txBox="1"/>
          <p:nvPr/>
        </p:nvSpPr>
        <p:spPr>
          <a:xfrm>
            <a:off x="880947" y="935614"/>
            <a:ext cx="5454173"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Feedback op het beleidsplan</a:t>
            </a:r>
          </a:p>
        </p:txBody>
      </p:sp>
      <p:sp>
        <p:nvSpPr>
          <p:cNvPr id="1516"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3</a:t>
            </a:r>
          </a:p>
        </p:txBody>
      </p:sp>
      <p:sp>
        <p:nvSpPr>
          <p:cNvPr id="1517" name="Google Shape;124;p21"/>
          <p:cNvSpPr txBox="1"/>
          <p:nvPr/>
        </p:nvSpPr>
        <p:spPr>
          <a:xfrm>
            <a:off x="871511" y="1972385"/>
            <a:ext cx="3397549" cy="188820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1200">
                <a:solidFill>
                  <a:srgbClr val="0717BE"/>
                </a:solidFill>
                <a:latin typeface="Poppins Regular"/>
                <a:ea typeface="Poppins Regular"/>
                <a:cs typeface="Poppins Regular"/>
                <a:sym typeface="Poppins Regular"/>
              </a:defRPr>
            </a:pPr>
            <a:r>
              <a:t>Zoektocht naar suggesties ter verbetering voor het beleidsplan </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Wat is jullie algemene indruk op het beleidsplan?</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Zijn er nog suggesties om het beleidsplan aan te passen?</a:t>
            </a:r>
          </a:p>
        </p:txBody>
      </p:sp>
      <p:pic>
        <p:nvPicPr>
          <p:cNvPr id="151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0" name="Google Shape;125;p21"/>
          <p:cNvSpPr txBox="1"/>
          <p:nvPr/>
        </p:nvSpPr>
        <p:spPr>
          <a:xfrm>
            <a:off x="490699" y="411700"/>
            <a:ext cx="283706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Stap 4</a:t>
            </a:r>
          </a:p>
        </p:txBody>
      </p:sp>
      <p:sp>
        <p:nvSpPr>
          <p:cNvPr id="1521" name="Google Shape;124;p21"/>
          <p:cNvSpPr txBox="1"/>
          <p:nvPr/>
        </p:nvSpPr>
        <p:spPr>
          <a:xfrm>
            <a:off x="3913161" y="1604082"/>
            <a:ext cx="3130801" cy="243075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1200">
                <a:solidFill>
                  <a:srgbClr val="0717BE"/>
                </a:solidFill>
                <a:latin typeface="Poppins Regular"/>
                <a:ea typeface="Poppins Regular"/>
                <a:cs typeface="Poppins Regular"/>
                <a:sym typeface="Poppins Regular"/>
              </a:defRPr>
            </a:pPr>
            <a:r>
              <a:t>Maak finale afspraken met de </a:t>
            </a:r>
          </a:p>
          <a:p>
            <a:pPr algn="just">
              <a:lnSpc>
                <a:spcPct val="115000"/>
              </a:lnSpc>
              <a:defRPr sz="1200">
                <a:solidFill>
                  <a:srgbClr val="0717BE"/>
                </a:solidFill>
                <a:latin typeface="Poppins Regular"/>
                <a:ea typeface="Poppins Regular"/>
                <a:cs typeface="Poppins Regular"/>
                <a:sym typeface="Poppins Regular"/>
              </a:defRPr>
            </a:pPr>
            <a:r>
              <a:t>klankbordgroep</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Vanaf wanneer gaat het beleid van kracht?</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Wanneer communiceren we over het beleid?</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Hoe pakken we het beleid </a:t>
            </a:r>
            <a:br/>
            <a:r>
              <a:t>verder aan? </a:t>
            </a:r>
          </a:p>
        </p:txBody>
      </p:sp>
      <p:pic>
        <p:nvPicPr>
          <p:cNvPr id="152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
        <p:nvSpPr>
          <p:cNvPr id="1523" name="Google Shape;82;p16"/>
          <p:cNvSpPr txBox="1"/>
          <p:nvPr/>
        </p:nvSpPr>
        <p:spPr>
          <a:xfrm>
            <a:off x="3897200" y="935614"/>
            <a:ext cx="4929702" cy="4264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2500">
                <a:solidFill>
                  <a:srgbClr val="0518BD"/>
                </a:solidFill>
                <a:latin typeface="+mj-lt"/>
                <a:ea typeface="+mj-ea"/>
                <a:cs typeface="+mj-cs"/>
                <a:sym typeface="Arial"/>
              </a:defRPr>
            </a:lvl1pPr>
          </a:lstStyle>
          <a:p>
            <a:pPr/>
            <a:r>
              <a:t>Afronding</a:t>
            </a:r>
          </a:p>
        </p:txBody>
      </p:sp>
      <p:pic>
        <p:nvPicPr>
          <p:cNvPr id="1524" name="Afbeelding" descr="Afbeelding"/>
          <p:cNvPicPr>
            <a:picLocks noChangeAspect="1"/>
          </p:cNvPicPr>
          <p:nvPr/>
        </p:nvPicPr>
        <p:blipFill>
          <a:blip r:embed="rId3">
            <a:extLst/>
          </a:blip>
          <a:stretch>
            <a:fillRect/>
          </a:stretch>
        </p:blipFill>
        <p:spPr>
          <a:xfrm>
            <a:off x="539940" y="1319552"/>
            <a:ext cx="2357037" cy="22249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6" name="Google Shape;123;p21"/>
          <p:cNvSpPr txBox="1"/>
          <p:nvPr/>
        </p:nvSpPr>
        <p:spPr>
          <a:xfrm>
            <a:off x="1123896" y="2827995"/>
            <a:ext cx="3413806" cy="112803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92000"/>
              </a:lnSpc>
              <a:defRPr sz="1200">
                <a:solidFill>
                  <a:srgbClr val="0718BD"/>
                </a:solidFill>
                <a:latin typeface="Poppins Regular"/>
                <a:ea typeface="Poppins Regular"/>
                <a:cs typeface="Poppins Regular"/>
                <a:sym typeface="Poppins Regular"/>
              </a:defRPr>
            </a:lvl1pPr>
          </a:lstStyle>
          <a:p>
            <a:pPr/>
            <a:r>
              <a:t>De gespreksleider en secretaris verwerken de feedback van de klankbordgroep en finaliseren het beleidsplan. Ze zorgen voor de brede communicatie van het beleidsplan op school.</a:t>
            </a:r>
          </a:p>
        </p:txBody>
      </p:sp>
      <p:sp>
        <p:nvSpPr>
          <p:cNvPr id="1527" name="Google Shape;124;p21"/>
          <p:cNvSpPr txBox="1"/>
          <p:nvPr/>
        </p:nvSpPr>
        <p:spPr>
          <a:xfrm>
            <a:off x="1123900" y="950875"/>
            <a:ext cx="2929003" cy="161985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2500">
                <a:solidFill>
                  <a:srgbClr val="0218BD"/>
                </a:solidFill>
                <a:latin typeface="Poppins SemiBold"/>
                <a:ea typeface="Poppins SemiBold"/>
                <a:cs typeface="Poppins SemiBold"/>
                <a:sym typeface="Poppins SemiBold"/>
              </a:defRPr>
            </a:pPr>
            <a:r>
              <a:t>Voor de gespreksleider </a:t>
            </a:r>
          </a:p>
          <a:p>
            <a:pPr>
              <a:lnSpc>
                <a:spcPct val="115000"/>
              </a:lnSpc>
              <a:defRPr sz="2500">
                <a:solidFill>
                  <a:srgbClr val="0218BD"/>
                </a:solidFill>
                <a:latin typeface="Poppins SemiBold"/>
                <a:ea typeface="Poppins SemiBold"/>
                <a:cs typeface="Poppins SemiBold"/>
                <a:sym typeface="Poppins SemiBold"/>
              </a:defRPr>
            </a:pPr>
            <a:r>
              <a:t>en secretaris</a:t>
            </a:r>
          </a:p>
        </p:txBody>
      </p:sp>
      <p:sp>
        <p:nvSpPr>
          <p:cNvPr id="152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To do</a:t>
            </a:r>
          </a:p>
        </p:txBody>
      </p:sp>
      <p:pic>
        <p:nvPicPr>
          <p:cNvPr id="152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A9CC"/>
        </a:solidFill>
      </p:bgPr>
    </p:bg>
    <p:spTree>
      <p:nvGrpSpPr>
        <p:cNvPr id="1" name=""/>
        <p:cNvGrpSpPr/>
        <p:nvPr/>
      </p:nvGrpSpPr>
      <p:grpSpPr>
        <a:xfrm>
          <a:off x="0" y="0"/>
          <a:ext cx="0" cy="0"/>
          <a:chOff x="0" y="0"/>
          <a:chExt cx="0" cy="0"/>
        </a:xfrm>
      </p:grpSpPr>
      <p:sp>
        <p:nvSpPr>
          <p:cNvPr id="1531" name="Google Shape;142;p23"/>
          <p:cNvSpPr txBox="1"/>
          <p:nvPr/>
        </p:nvSpPr>
        <p:spPr>
          <a:xfrm>
            <a:off x="5212195" y="2252995"/>
            <a:ext cx="2345204" cy="6375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ctr">
              <a:lnSpc>
                <a:spcPct val="120000"/>
              </a:lnSpc>
              <a:defRPr sz="3200">
                <a:solidFill>
                  <a:srgbClr val="FFFFFF"/>
                </a:solidFill>
                <a:latin typeface="Poppins SemiBold"/>
                <a:ea typeface="Poppins SemiBold"/>
                <a:cs typeface="Poppins SemiBold"/>
                <a:sym typeface="Poppins SemiBold"/>
              </a:defRPr>
            </a:pPr>
            <a:r>
              <a:t>Bedankt</a:t>
            </a:r>
            <a:r>
              <a:rPr b="1">
                <a:latin typeface="Poppins Bold"/>
                <a:ea typeface="Poppins Bold"/>
                <a:cs typeface="Poppins Bold"/>
                <a:sym typeface="Poppins Bold"/>
              </a:rPr>
              <a:t>!</a:t>
            </a:r>
          </a:p>
        </p:txBody>
      </p:sp>
      <p:pic>
        <p:nvPicPr>
          <p:cNvPr id="1532" name="Google Shape;143;p23" descr="Google Shape;143;p23"/>
          <p:cNvPicPr>
            <a:picLocks noChangeAspect="1"/>
          </p:cNvPicPr>
          <p:nvPr/>
        </p:nvPicPr>
        <p:blipFill>
          <a:blip r:embed="rId2">
            <a:extLst/>
          </a:blip>
          <a:stretch>
            <a:fillRect/>
          </a:stretch>
        </p:blipFill>
        <p:spPr>
          <a:xfrm>
            <a:off x="520299" y="519600"/>
            <a:ext cx="1377230" cy="250829"/>
          </a:xfrm>
          <a:prstGeom prst="rect">
            <a:avLst/>
          </a:prstGeom>
          <a:ln w="12700">
            <a:miter lim="400000"/>
          </a:ln>
        </p:spPr>
      </p:pic>
      <p:pic>
        <p:nvPicPr>
          <p:cNvPr id="1533" name="Google Shape;144;p23" descr="Google Shape;144;p23"/>
          <p:cNvPicPr>
            <a:picLocks noChangeAspect="1"/>
          </p:cNvPicPr>
          <p:nvPr/>
        </p:nvPicPr>
        <p:blipFill>
          <a:blip r:embed="rId3">
            <a:extLst/>
          </a:blip>
          <a:stretch>
            <a:fillRect/>
          </a:stretch>
        </p:blipFill>
        <p:spPr>
          <a:xfrm>
            <a:off x="6816721" y="4347002"/>
            <a:ext cx="1655536" cy="337104"/>
          </a:xfrm>
          <a:prstGeom prst="rect">
            <a:avLst/>
          </a:prstGeom>
          <a:ln w="12700">
            <a:miter lim="400000"/>
          </a:ln>
        </p:spPr>
      </p:pic>
      <p:pic>
        <p:nvPicPr>
          <p:cNvPr id="1534" name="Afbeelding" descr="Afbeelding"/>
          <p:cNvPicPr>
            <a:picLocks noChangeAspect="1"/>
          </p:cNvPicPr>
          <p:nvPr/>
        </p:nvPicPr>
        <p:blipFill>
          <a:blip r:embed="rId4">
            <a:extLst/>
          </a:blip>
          <a:stretch>
            <a:fillRect/>
          </a:stretch>
        </p:blipFill>
        <p:spPr>
          <a:xfrm>
            <a:off x="721029" y="962835"/>
            <a:ext cx="3269642" cy="36496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portret- en auteursrecht</a:t>
            </a:r>
          </a:p>
        </p:txBody>
      </p:sp>
      <p:sp>
        <p:nvSpPr>
          <p:cNvPr id="231"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32"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33"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Portret- en auteursrecht</a:t>
            </a:r>
          </a:p>
        </p:txBody>
      </p:sp>
      <p:sp>
        <p:nvSpPr>
          <p:cNvPr id="234"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portretrecht? Wat is auteursrecht?</a:t>
            </a:r>
          </a:p>
          <a:p>
            <a:pPr>
              <a:lnSpc>
                <a:spcPct val="120000"/>
              </a:lnSpc>
              <a:defRPr sz="900">
                <a:solidFill>
                  <a:srgbClr val="0218BD"/>
                </a:solidFill>
                <a:latin typeface="Poppins Regular"/>
                <a:ea typeface="Poppins Regular"/>
                <a:cs typeface="Poppins Regular"/>
                <a:sym typeface="Poppins Regular"/>
              </a:defRPr>
            </a:pPr>
            <a:r>
              <a:t>Waarom is het belangrijk?</a:t>
            </a:r>
          </a:p>
          <a:p>
            <a:pPr>
              <a:lnSpc>
                <a:spcPct val="120000"/>
              </a:lnSpc>
              <a:defRPr sz="900">
                <a:solidFill>
                  <a:srgbClr val="0218BD"/>
                </a:solidFill>
                <a:latin typeface="Poppins Regular"/>
                <a:ea typeface="Poppins Regular"/>
                <a:cs typeface="Poppins Regular"/>
                <a:sym typeface="Poppins Regular"/>
              </a:defRPr>
            </a:pPr>
            <a:r>
              <a:t>Wat zijn Creative Commons?</a:t>
            </a:r>
          </a:p>
          <a:p>
            <a:pPr>
              <a:lnSpc>
                <a:spcPct val="120000"/>
              </a:lnSpc>
              <a:defRPr sz="900">
                <a:solidFill>
                  <a:srgbClr val="0218BD"/>
                </a:solidFill>
                <a:latin typeface="Poppins Regular"/>
                <a:ea typeface="Poppins Regular"/>
                <a:cs typeface="Poppins Regular"/>
                <a:sym typeface="Poppins Regular"/>
              </a:defRPr>
            </a:pPr>
            <a:r>
              <a:t>Wat is het recht op afbeelding?</a:t>
            </a:r>
          </a:p>
          <a:p>
            <a:pPr>
              <a:lnSpc>
                <a:spcPct val="120000"/>
              </a:lnSpc>
              <a:defRPr sz="900">
                <a:solidFill>
                  <a:srgbClr val="0218BD"/>
                </a:solidFill>
                <a:latin typeface="Poppins Regular"/>
                <a:ea typeface="Poppins Regular"/>
                <a:cs typeface="Poppins Regular"/>
                <a:sym typeface="Poppins Regular"/>
              </a:defRPr>
            </a:pPr>
            <a:r>
              <a:t>Wat is plagiaat?</a:t>
            </a:r>
          </a:p>
        </p:txBody>
      </p:sp>
      <p:pic>
        <p:nvPicPr>
          <p:cNvPr id="23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36" name="Afbeelding" descr="Afbeelding"/>
          <p:cNvPicPr>
            <a:picLocks noChangeAspect="1"/>
          </p:cNvPicPr>
          <p:nvPr/>
        </p:nvPicPr>
        <p:blipFill>
          <a:blip r:embed="rId3">
            <a:extLst/>
          </a:blip>
          <a:stretch>
            <a:fillRect/>
          </a:stretch>
        </p:blipFill>
        <p:spPr>
          <a:xfrm>
            <a:off x="234486" y="204810"/>
            <a:ext cx="664488" cy="5247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online identiteit</a:t>
            </a:r>
          </a:p>
        </p:txBody>
      </p:sp>
      <p:sp>
        <p:nvSpPr>
          <p:cNvPr id="239"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40"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41"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Online identiteit</a:t>
            </a:r>
          </a:p>
        </p:txBody>
      </p:sp>
      <p:sp>
        <p:nvSpPr>
          <p:cNvPr id="242"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een online identiteit?</a:t>
            </a:r>
          </a:p>
          <a:p>
            <a:pPr>
              <a:lnSpc>
                <a:spcPct val="120000"/>
              </a:lnSpc>
              <a:defRPr sz="900">
                <a:solidFill>
                  <a:srgbClr val="0218BD"/>
                </a:solidFill>
                <a:latin typeface="Poppins Regular"/>
                <a:ea typeface="Poppins Regular"/>
                <a:cs typeface="Poppins Regular"/>
                <a:sym typeface="Poppins Regular"/>
              </a:defRPr>
            </a:pPr>
            <a:r>
              <a:t>Waarin verschilt online identiteit met offline identiteit?</a:t>
            </a:r>
          </a:p>
          <a:p>
            <a:pPr>
              <a:lnSpc>
                <a:spcPct val="120000"/>
              </a:lnSpc>
              <a:defRPr sz="900">
                <a:solidFill>
                  <a:srgbClr val="0218BD"/>
                </a:solidFill>
                <a:latin typeface="Poppins Regular"/>
                <a:ea typeface="Poppins Regular"/>
                <a:cs typeface="Poppins Regular"/>
                <a:sym typeface="Poppins Regular"/>
              </a:defRPr>
            </a:pPr>
            <a:r>
              <a:t>Waarom is een goede online identiteit belangrijk?</a:t>
            </a:r>
          </a:p>
          <a:p>
            <a:pPr>
              <a:lnSpc>
                <a:spcPct val="120000"/>
              </a:lnSpc>
              <a:defRPr sz="900">
                <a:solidFill>
                  <a:srgbClr val="0218BD"/>
                </a:solidFill>
                <a:latin typeface="Poppins Regular"/>
                <a:ea typeface="Poppins Regular"/>
                <a:cs typeface="Poppins Regular"/>
                <a:sym typeface="Poppins Regular"/>
              </a:defRPr>
            </a:pPr>
            <a:r>
              <a:t>Wat is netiquette?</a:t>
            </a:r>
          </a:p>
          <a:p>
            <a:pPr>
              <a:lnSpc>
                <a:spcPct val="120000"/>
              </a:lnSpc>
              <a:defRPr sz="900">
                <a:solidFill>
                  <a:srgbClr val="0218BD"/>
                </a:solidFill>
                <a:latin typeface="Poppins Regular"/>
                <a:ea typeface="Poppins Regular"/>
                <a:cs typeface="Poppins Regular"/>
                <a:sym typeface="Poppins Regular"/>
              </a:defRPr>
            </a:pPr>
            <a:r>
              <a:t>Wat bedoelen we met ‘think before you post’?</a:t>
            </a:r>
          </a:p>
        </p:txBody>
      </p:sp>
      <p:pic>
        <p:nvPicPr>
          <p:cNvPr id="24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44" name="Afbeelding" descr="Afbeelding"/>
          <p:cNvPicPr>
            <a:picLocks noChangeAspect="1"/>
          </p:cNvPicPr>
          <p:nvPr/>
        </p:nvPicPr>
        <p:blipFill>
          <a:blip r:embed="rId3">
            <a:extLst/>
          </a:blip>
          <a:stretch>
            <a:fillRect/>
          </a:stretch>
        </p:blipFill>
        <p:spPr>
          <a:xfrm>
            <a:off x="233074" y="229021"/>
            <a:ext cx="515291" cy="5751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desinformatie</a:t>
            </a:r>
          </a:p>
        </p:txBody>
      </p:sp>
      <p:sp>
        <p:nvSpPr>
          <p:cNvPr id="247"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48"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49"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Desinformatie</a:t>
            </a:r>
          </a:p>
        </p:txBody>
      </p:sp>
      <p:sp>
        <p:nvSpPr>
          <p:cNvPr id="250"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desinformatie?</a:t>
            </a:r>
          </a:p>
          <a:p>
            <a:pPr>
              <a:lnSpc>
                <a:spcPct val="120000"/>
              </a:lnSpc>
              <a:defRPr sz="900">
                <a:solidFill>
                  <a:srgbClr val="0218BD"/>
                </a:solidFill>
                <a:latin typeface="Poppins Regular"/>
                <a:ea typeface="Poppins Regular"/>
                <a:cs typeface="Poppins Regular"/>
                <a:sym typeface="Poppins Regular"/>
              </a:defRPr>
            </a:pPr>
            <a:r>
              <a:t>Waarom maken mensen desinformatie?</a:t>
            </a:r>
          </a:p>
          <a:p>
            <a:pPr>
              <a:lnSpc>
                <a:spcPct val="120000"/>
              </a:lnSpc>
              <a:defRPr sz="900">
                <a:solidFill>
                  <a:srgbClr val="0218BD"/>
                </a:solidFill>
                <a:latin typeface="Poppins Regular"/>
                <a:ea typeface="Poppins Regular"/>
                <a:cs typeface="Poppins Regular"/>
                <a:sym typeface="Poppins Regular"/>
              </a:defRPr>
            </a:pPr>
            <a:r>
              <a:t>Hoe verspreid desinformatie zich?</a:t>
            </a:r>
          </a:p>
          <a:p>
            <a:pPr>
              <a:lnSpc>
                <a:spcPct val="120000"/>
              </a:lnSpc>
              <a:defRPr sz="900">
                <a:solidFill>
                  <a:srgbClr val="0218BD"/>
                </a:solidFill>
                <a:latin typeface="Poppins Regular"/>
                <a:ea typeface="Poppins Regular"/>
                <a:cs typeface="Poppins Regular"/>
                <a:sym typeface="Poppins Regular"/>
              </a:defRPr>
            </a:pPr>
            <a:r>
              <a:t>Waarom geloven we desinformatie?</a:t>
            </a:r>
          </a:p>
          <a:p>
            <a:pPr>
              <a:lnSpc>
                <a:spcPct val="120000"/>
              </a:lnSpc>
              <a:defRPr sz="900">
                <a:solidFill>
                  <a:srgbClr val="0218BD"/>
                </a:solidFill>
                <a:latin typeface="Poppins Regular"/>
                <a:ea typeface="Poppins Regular"/>
                <a:cs typeface="Poppins Regular"/>
                <a:sym typeface="Poppins Regular"/>
              </a:defRPr>
            </a:pPr>
            <a:r>
              <a:t>Hoe kan je desinformatie herkennen?</a:t>
            </a:r>
          </a:p>
        </p:txBody>
      </p:sp>
      <p:pic>
        <p:nvPicPr>
          <p:cNvPr id="25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52" name="Afbeelding" descr="Afbeelding"/>
          <p:cNvPicPr>
            <a:picLocks noChangeAspect="1"/>
          </p:cNvPicPr>
          <p:nvPr/>
        </p:nvPicPr>
        <p:blipFill>
          <a:blip r:embed="rId3">
            <a:extLst/>
          </a:blip>
          <a:stretch>
            <a:fillRect/>
          </a:stretch>
        </p:blipFill>
        <p:spPr>
          <a:xfrm>
            <a:off x="207691" y="228932"/>
            <a:ext cx="543376" cy="5375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digitale inclusie</a:t>
            </a:r>
          </a:p>
        </p:txBody>
      </p:sp>
      <p:sp>
        <p:nvSpPr>
          <p:cNvPr id="255"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56"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57"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Digitale inclusie</a:t>
            </a:r>
          </a:p>
        </p:txBody>
      </p:sp>
      <p:sp>
        <p:nvSpPr>
          <p:cNvPr id="258"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digitale uitsluiting en digitale inclusie?</a:t>
            </a:r>
          </a:p>
          <a:p>
            <a:pPr>
              <a:lnSpc>
                <a:spcPct val="120000"/>
              </a:lnSpc>
              <a:defRPr sz="900">
                <a:solidFill>
                  <a:srgbClr val="0218BD"/>
                </a:solidFill>
                <a:latin typeface="Poppins Regular"/>
                <a:ea typeface="Poppins Regular"/>
                <a:cs typeface="Poppins Regular"/>
                <a:sym typeface="Poppins Regular"/>
              </a:defRPr>
            </a:pPr>
            <a:r>
              <a:t>Wie loopt risico op digitale uitsluiting?</a:t>
            </a:r>
          </a:p>
          <a:p>
            <a:pPr>
              <a:lnSpc>
                <a:spcPct val="120000"/>
              </a:lnSpc>
              <a:defRPr sz="900">
                <a:solidFill>
                  <a:srgbClr val="0218BD"/>
                </a:solidFill>
                <a:latin typeface="Poppins Regular"/>
                <a:ea typeface="Poppins Regular"/>
                <a:cs typeface="Poppins Regular"/>
                <a:sym typeface="Poppins Regular"/>
              </a:defRPr>
            </a:pPr>
            <a:r>
              <a:t>Hoe herken je iemand die niet digitaal vaardig is?</a:t>
            </a:r>
          </a:p>
          <a:p>
            <a:pPr>
              <a:lnSpc>
                <a:spcPct val="120000"/>
              </a:lnSpc>
              <a:defRPr sz="900">
                <a:solidFill>
                  <a:srgbClr val="0218BD"/>
                </a:solidFill>
                <a:latin typeface="Poppins Regular"/>
                <a:ea typeface="Poppins Regular"/>
                <a:cs typeface="Poppins Regular"/>
                <a:sym typeface="Poppins Regular"/>
              </a:defRPr>
            </a:pPr>
            <a:r>
              <a:t>Hoe kan je werken aan digitale inclusie? </a:t>
            </a:r>
          </a:p>
          <a:p>
            <a:pPr>
              <a:lnSpc>
                <a:spcPct val="120000"/>
              </a:lnSpc>
              <a:defRPr sz="900">
                <a:solidFill>
                  <a:srgbClr val="0218BD"/>
                </a:solidFill>
                <a:latin typeface="Poppins Regular"/>
                <a:ea typeface="Poppins Regular"/>
                <a:cs typeface="Poppins Regular"/>
                <a:sym typeface="Poppins Regular"/>
              </a:defRPr>
            </a:pPr>
            <a:r>
              <a:t>Wat is inclusion by design?</a:t>
            </a:r>
          </a:p>
        </p:txBody>
      </p:sp>
      <p:pic>
        <p:nvPicPr>
          <p:cNvPr id="25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60" name="Afbeelding" descr="Afbeelding"/>
          <p:cNvPicPr>
            <a:picLocks noChangeAspect="1"/>
          </p:cNvPicPr>
          <p:nvPr/>
        </p:nvPicPr>
        <p:blipFill>
          <a:blip r:embed="rId3">
            <a:extLst/>
          </a:blip>
          <a:stretch>
            <a:fillRect/>
          </a:stretch>
        </p:blipFill>
        <p:spPr>
          <a:xfrm>
            <a:off x="275109" y="155801"/>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digitale balans en smartphones</a:t>
            </a:r>
          </a:p>
        </p:txBody>
      </p:sp>
      <p:sp>
        <p:nvSpPr>
          <p:cNvPr id="263"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64"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65"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Digitale balans en smartphones</a:t>
            </a:r>
          </a:p>
        </p:txBody>
      </p:sp>
      <p:sp>
        <p:nvSpPr>
          <p:cNvPr id="266"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betekent digitaal in balans zijn?</a:t>
            </a:r>
          </a:p>
          <a:p>
            <a:pPr>
              <a:lnSpc>
                <a:spcPct val="120000"/>
              </a:lnSpc>
              <a:defRPr sz="900">
                <a:solidFill>
                  <a:srgbClr val="0218BD"/>
                </a:solidFill>
                <a:latin typeface="Poppins Regular"/>
                <a:ea typeface="Poppins Regular"/>
                <a:cs typeface="Poppins Regular"/>
                <a:sym typeface="Poppins Regular"/>
              </a:defRPr>
            </a:pPr>
            <a:r>
              <a:t>Waarom is een smartphone zo aantrekkelijk?</a:t>
            </a:r>
          </a:p>
          <a:p>
            <a:pPr>
              <a:lnSpc>
                <a:spcPct val="120000"/>
              </a:lnSpc>
              <a:defRPr sz="900">
                <a:solidFill>
                  <a:srgbClr val="0218BD"/>
                </a:solidFill>
                <a:latin typeface="Poppins Regular"/>
                <a:ea typeface="Poppins Regular"/>
                <a:cs typeface="Poppins Regular"/>
                <a:sym typeface="Poppins Regular"/>
              </a:defRPr>
            </a:pPr>
            <a:r>
              <a:t>Hoeveel schermtijd is oké?</a:t>
            </a:r>
          </a:p>
          <a:p>
            <a:pPr>
              <a:lnSpc>
                <a:spcPct val="120000"/>
              </a:lnSpc>
              <a:defRPr sz="900">
                <a:solidFill>
                  <a:srgbClr val="0218BD"/>
                </a:solidFill>
                <a:latin typeface="Poppins Regular"/>
                <a:ea typeface="Poppins Regular"/>
                <a:cs typeface="Poppins Regular"/>
                <a:sym typeface="Poppins Regular"/>
              </a:defRPr>
            </a:pPr>
            <a:r>
              <a:t>Kan je verslaafd raken aan een scherm?</a:t>
            </a:r>
          </a:p>
          <a:p>
            <a:pPr>
              <a:lnSpc>
                <a:spcPct val="120000"/>
              </a:lnSpc>
              <a:defRPr sz="900">
                <a:solidFill>
                  <a:srgbClr val="0218BD"/>
                </a:solidFill>
                <a:latin typeface="Poppins Regular"/>
                <a:ea typeface="Poppins Regular"/>
                <a:cs typeface="Poppins Regular"/>
                <a:sym typeface="Poppins Regular"/>
              </a:defRPr>
            </a:pPr>
            <a:r>
              <a:t>Wat doet je smartphone met je lichaam?</a:t>
            </a:r>
          </a:p>
        </p:txBody>
      </p:sp>
      <p:pic>
        <p:nvPicPr>
          <p:cNvPr id="26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68" name="pasted-image.pdf" descr="pasted-image.pdf"/>
          <p:cNvPicPr>
            <a:picLocks noChangeAspect="1"/>
          </p:cNvPicPr>
          <p:nvPr/>
        </p:nvPicPr>
        <p:blipFill>
          <a:blip r:embed="rId3">
            <a:extLst/>
          </a:blip>
          <a:stretch>
            <a:fillRect/>
          </a:stretch>
        </p:blipFill>
        <p:spPr>
          <a:xfrm>
            <a:off x="212349" y="251996"/>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Google Shape;70;p15"/>
          <p:cNvSpPr txBox="1"/>
          <p:nvPr/>
        </p:nvSpPr>
        <p:spPr>
          <a:xfrm>
            <a:off x="3079697" y="1614730"/>
            <a:ext cx="3413803" cy="109572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1200">
                <a:solidFill>
                  <a:srgbClr val="0218BD"/>
                </a:solidFill>
                <a:latin typeface="Poppins Regular"/>
                <a:ea typeface="Poppins Regular"/>
                <a:cs typeface="Poppins Regular"/>
                <a:sym typeface="Poppins Regular"/>
              </a:defRPr>
            </a:lvl1pPr>
          </a:lstStyle>
          <a:p>
            <a:pPr/>
            <a:r>
              <a:t>Het gesprek rond een mediawijs beleid openen en in dat beleid specifieke mediawijze thema's uitbouwen en/of versterken.</a:t>
            </a:r>
          </a:p>
        </p:txBody>
      </p:sp>
      <p:sp>
        <p:nvSpPr>
          <p:cNvPr id="127" name="Google Shape;74;p15"/>
          <p:cNvSpPr txBox="1"/>
          <p:nvPr/>
        </p:nvSpPr>
        <p:spPr>
          <a:xfrm>
            <a:off x="3079699" y="1111577"/>
            <a:ext cx="3288401"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718BD"/>
                </a:solidFill>
                <a:latin typeface="Poppins SemiBold"/>
                <a:ea typeface="Poppins SemiBold"/>
                <a:cs typeface="Poppins SemiBold"/>
                <a:sym typeface="Poppins SemiBold"/>
              </a:defRPr>
            </a:lvl1pPr>
          </a:lstStyle>
          <a:p>
            <a:pPr/>
            <a:r>
              <a:t>Doel?</a:t>
            </a:r>
          </a:p>
        </p:txBody>
      </p:sp>
      <p:sp>
        <p:nvSpPr>
          <p:cNvPr id="128" name="Google Shape;124;p21"/>
          <p:cNvSpPr txBox="1"/>
          <p:nvPr/>
        </p:nvSpPr>
        <p:spPr>
          <a:xfrm>
            <a:off x="3096358" y="2792489"/>
            <a:ext cx="2929004"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Welke thema’s kan je kiezen?</a:t>
            </a:r>
          </a:p>
        </p:txBody>
      </p:sp>
      <p:sp>
        <p:nvSpPr>
          <p:cNvPr id="129" name="Google Shape;79;p16"/>
          <p:cNvSpPr txBox="1"/>
          <p:nvPr/>
        </p:nvSpPr>
        <p:spPr>
          <a:xfrm>
            <a:off x="3016998" y="3124800"/>
            <a:ext cx="3413803" cy="136699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Sexting</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Cyberpesten</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Portret- en auteursrecht</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Online identiteit</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Desinformatie</a:t>
            </a:r>
          </a:p>
        </p:txBody>
      </p:sp>
      <p:sp>
        <p:nvSpPr>
          <p:cNvPr id="130" name="Inleiding"/>
          <p:cNvSpPr txBox="1"/>
          <p:nvPr/>
        </p:nvSpPr>
        <p:spPr>
          <a:xfrm>
            <a:off x="8116830" y="336755"/>
            <a:ext cx="675581"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r">
              <a:defRPr b="1" sz="1200">
                <a:solidFill>
                  <a:srgbClr val="FF3D9A"/>
                </a:solidFill>
                <a:latin typeface="Open Sans"/>
                <a:ea typeface="Open Sans"/>
                <a:cs typeface="Open Sans"/>
                <a:sym typeface="Open Sans"/>
              </a:defRPr>
            </a:lvl1pPr>
          </a:lstStyle>
          <a:p>
            <a:pPr/>
            <a:r>
              <a:t>Inleiding</a:t>
            </a:r>
          </a:p>
        </p:txBody>
      </p:sp>
      <p:pic>
        <p:nvPicPr>
          <p:cNvPr id="131" name="Afbeelding" descr="Afbeelding"/>
          <p:cNvPicPr>
            <a:picLocks noChangeAspect="1"/>
          </p:cNvPicPr>
          <p:nvPr/>
        </p:nvPicPr>
        <p:blipFill>
          <a:blip r:embed="rId2">
            <a:extLst/>
          </a:blip>
          <a:stretch>
            <a:fillRect/>
          </a:stretch>
        </p:blipFill>
        <p:spPr>
          <a:xfrm>
            <a:off x="753532" y="1544381"/>
            <a:ext cx="2077037" cy="2054738"/>
          </a:xfrm>
          <a:prstGeom prst="rect">
            <a:avLst/>
          </a:prstGeom>
          <a:ln w="12700">
            <a:miter lim="400000"/>
          </a:ln>
        </p:spPr>
      </p:pic>
      <p:pic>
        <p:nvPicPr>
          <p:cNvPr id="132"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
        <p:nvSpPr>
          <p:cNvPr id="133" name="Online identiteit…"/>
          <p:cNvSpPr txBox="1"/>
          <p:nvPr/>
        </p:nvSpPr>
        <p:spPr>
          <a:xfrm>
            <a:off x="5434927" y="3139643"/>
            <a:ext cx="3413803" cy="1298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Digitale inclusie</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Digitale balans en smartphones</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Cybersecurity</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Privacy</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AI</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cybersecurity</a:t>
            </a:r>
          </a:p>
        </p:txBody>
      </p:sp>
      <p:sp>
        <p:nvSpPr>
          <p:cNvPr id="271"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72"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73"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Cybersecurity</a:t>
            </a:r>
          </a:p>
        </p:txBody>
      </p:sp>
      <p:sp>
        <p:nvSpPr>
          <p:cNvPr id="274" name="Google Shape;123;p21"/>
          <p:cNvSpPr txBox="1"/>
          <p:nvPr/>
        </p:nvSpPr>
        <p:spPr>
          <a:xfrm>
            <a:off x="4421161" y="2780202"/>
            <a:ext cx="3612294" cy="8097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cyberveiligheid?</a:t>
            </a:r>
          </a:p>
          <a:p>
            <a:pPr>
              <a:lnSpc>
                <a:spcPct val="120000"/>
              </a:lnSpc>
              <a:defRPr sz="900">
                <a:solidFill>
                  <a:srgbClr val="0218BD"/>
                </a:solidFill>
                <a:latin typeface="Poppins Regular"/>
                <a:ea typeface="Poppins Regular"/>
                <a:cs typeface="Poppins Regular"/>
                <a:sym typeface="Poppins Regular"/>
              </a:defRPr>
            </a:pPr>
            <a:r>
              <a:t>Wat is cybercriminaliteit?</a:t>
            </a:r>
          </a:p>
          <a:p>
            <a:pPr>
              <a:lnSpc>
                <a:spcPct val="120000"/>
              </a:lnSpc>
              <a:defRPr sz="900">
                <a:solidFill>
                  <a:srgbClr val="0218BD"/>
                </a:solidFill>
                <a:latin typeface="Poppins Regular"/>
                <a:ea typeface="Poppins Regular"/>
                <a:cs typeface="Poppins Regular"/>
                <a:sym typeface="Poppins Regular"/>
              </a:defRPr>
            </a:pPr>
            <a:r>
              <a:t>Hoe kan ik mijn accounts het best beschermen?</a:t>
            </a:r>
          </a:p>
          <a:p>
            <a:pPr>
              <a:lnSpc>
                <a:spcPct val="120000"/>
              </a:lnSpc>
              <a:defRPr sz="900">
                <a:solidFill>
                  <a:srgbClr val="0218BD"/>
                </a:solidFill>
                <a:latin typeface="Poppins Regular"/>
                <a:ea typeface="Poppins Regular"/>
                <a:cs typeface="Poppins Regular"/>
                <a:sym typeface="Poppins Regular"/>
              </a:defRPr>
            </a:pPr>
            <a:r>
              <a:t>Hoe kan ik verdachte berichten herkennen?</a:t>
            </a:r>
          </a:p>
        </p:txBody>
      </p:sp>
      <p:pic>
        <p:nvPicPr>
          <p:cNvPr id="27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76" name="Afbeelding" descr="Afbeelding"/>
          <p:cNvPicPr>
            <a:picLocks noChangeAspect="1"/>
          </p:cNvPicPr>
          <p:nvPr/>
        </p:nvPicPr>
        <p:blipFill>
          <a:blip r:embed="rId3">
            <a:extLst/>
          </a:blip>
          <a:stretch>
            <a:fillRect/>
          </a:stretch>
        </p:blipFill>
        <p:spPr>
          <a:xfrm>
            <a:off x="286469" y="203267"/>
            <a:ext cx="406969" cy="61389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privacy</a:t>
            </a:r>
          </a:p>
        </p:txBody>
      </p:sp>
      <p:sp>
        <p:nvSpPr>
          <p:cNvPr id="279"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80"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81"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Privacy</a:t>
            </a:r>
          </a:p>
        </p:txBody>
      </p:sp>
      <p:sp>
        <p:nvSpPr>
          <p:cNvPr id="282" name="Google Shape;123;p21"/>
          <p:cNvSpPr txBox="1"/>
          <p:nvPr/>
        </p:nvSpPr>
        <p:spPr>
          <a:xfrm>
            <a:off x="4421161" y="2780202"/>
            <a:ext cx="3612294" cy="100555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Het recht op privacy: wat betekent dat?</a:t>
            </a:r>
          </a:p>
          <a:p>
            <a:pPr>
              <a:lnSpc>
                <a:spcPct val="120000"/>
              </a:lnSpc>
              <a:defRPr sz="900">
                <a:solidFill>
                  <a:srgbClr val="0218BD"/>
                </a:solidFill>
                <a:latin typeface="Poppins Regular"/>
                <a:ea typeface="Poppins Regular"/>
                <a:cs typeface="Poppins Regular"/>
                <a:sym typeface="Poppins Regular"/>
              </a:defRPr>
            </a:pPr>
            <a:r>
              <a:t>Wat is je digitale voetafdruk?</a:t>
            </a:r>
          </a:p>
          <a:p>
            <a:pPr>
              <a:lnSpc>
                <a:spcPct val="120000"/>
              </a:lnSpc>
              <a:defRPr sz="900">
                <a:solidFill>
                  <a:srgbClr val="0218BD"/>
                </a:solidFill>
                <a:latin typeface="Poppins Regular"/>
                <a:ea typeface="Poppins Regular"/>
                <a:cs typeface="Poppins Regular"/>
                <a:sym typeface="Poppins Regular"/>
              </a:defRPr>
            </a:pPr>
            <a:r>
              <a:t>Gegevensverwerking: Wat houdt dat in?</a:t>
            </a:r>
          </a:p>
          <a:p>
            <a:pPr>
              <a:lnSpc>
                <a:spcPct val="120000"/>
              </a:lnSpc>
              <a:defRPr sz="900">
                <a:solidFill>
                  <a:srgbClr val="0218BD"/>
                </a:solidFill>
                <a:latin typeface="Poppins Regular"/>
                <a:ea typeface="Poppins Regular"/>
                <a:cs typeface="Poppins Regular"/>
                <a:sym typeface="Poppins Regular"/>
              </a:defRPr>
            </a:pPr>
            <a:r>
              <a:t>Wat zijn je privacyrechten op het internet?</a:t>
            </a:r>
          </a:p>
          <a:p>
            <a:pPr>
              <a:lnSpc>
                <a:spcPct val="120000"/>
              </a:lnSpc>
              <a:defRPr sz="900">
                <a:solidFill>
                  <a:srgbClr val="0218BD"/>
                </a:solidFill>
                <a:latin typeface="Poppins Regular"/>
                <a:ea typeface="Poppins Regular"/>
                <a:cs typeface="Poppins Regular"/>
                <a:sym typeface="Poppins Regular"/>
              </a:defRPr>
            </a:pPr>
            <a:r>
              <a:t>Wat zijn enkele tips om je online privacy te beschermen?</a:t>
            </a:r>
          </a:p>
        </p:txBody>
      </p:sp>
      <p:pic>
        <p:nvPicPr>
          <p:cNvPr id="28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84" name="pasted-image.pdf" descr="pasted-image.pdf"/>
          <p:cNvPicPr>
            <a:picLocks noChangeAspect="1"/>
          </p:cNvPicPr>
          <p:nvPr/>
        </p:nvPicPr>
        <p:blipFill>
          <a:blip r:embed="rId3">
            <a:extLst/>
          </a:blip>
          <a:stretch>
            <a:fillRect/>
          </a:stretch>
        </p:blipFill>
        <p:spPr>
          <a:xfrm>
            <a:off x="210596" y="212938"/>
            <a:ext cx="526234" cy="6073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Google Shape;82;p16"/>
          <p:cNvSpPr txBox="1"/>
          <p:nvPr/>
        </p:nvSpPr>
        <p:spPr>
          <a:xfrm>
            <a:off x="1036398" y="1218139"/>
            <a:ext cx="6724075" cy="9270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Verkenning van het thema mediawijsheid en AI</a:t>
            </a:r>
          </a:p>
        </p:txBody>
      </p:sp>
      <p:sp>
        <p:nvSpPr>
          <p:cNvPr id="287" name="Google Shape;123;p21"/>
          <p:cNvSpPr txBox="1"/>
          <p:nvPr/>
        </p:nvSpPr>
        <p:spPr>
          <a:xfrm>
            <a:off x="1062009" y="2780202"/>
            <a:ext cx="3126652" cy="61388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mediawijsheid?</a:t>
            </a:r>
          </a:p>
          <a:p>
            <a:pPr>
              <a:lnSpc>
                <a:spcPct val="120000"/>
              </a:lnSpc>
              <a:defRPr sz="900">
                <a:solidFill>
                  <a:srgbClr val="0218BD"/>
                </a:solidFill>
                <a:latin typeface="Poppins Regular"/>
                <a:ea typeface="Poppins Regular"/>
                <a:cs typeface="Poppins Regular"/>
                <a:sym typeface="Poppins Regular"/>
              </a:defRPr>
            </a:pPr>
            <a:r>
              <a:t>Waarom is mediawijsheid belangrijk?</a:t>
            </a:r>
          </a:p>
          <a:p>
            <a:pPr>
              <a:lnSpc>
                <a:spcPct val="120000"/>
              </a:lnSpc>
              <a:defRPr sz="900">
                <a:solidFill>
                  <a:srgbClr val="0218BD"/>
                </a:solidFill>
                <a:latin typeface="Poppins Regular"/>
                <a:ea typeface="Poppins Regular"/>
                <a:cs typeface="Poppins Regular"/>
                <a:sym typeface="Poppins Regular"/>
              </a:defRPr>
            </a:pPr>
            <a:r>
              <a:t>Voor wie is mediawijsheid belangrijk?</a:t>
            </a:r>
          </a:p>
        </p:txBody>
      </p:sp>
      <p:sp>
        <p:nvSpPr>
          <p:cNvPr id="288" name="Google Shape;124;p21"/>
          <p:cNvSpPr txBox="1"/>
          <p:nvPr/>
        </p:nvSpPr>
        <p:spPr>
          <a:xfrm>
            <a:off x="10556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Mediawijsheid</a:t>
            </a:r>
          </a:p>
        </p:txBody>
      </p:sp>
      <p:sp>
        <p:nvSpPr>
          <p:cNvPr id="289" name="Google Shape;124;p21"/>
          <p:cNvSpPr txBox="1"/>
          <p:nvPr/>
        </p:nvSpPr>
        <p:spPr>
          <a:xfrm>
            <a:off x="4395761" y="241873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AI</a:t>
            </a:r>
          </a:p>
        </p:txBody>
      </p:sp>
      <p:sp>
        <p:nvSpPr>
          <p:cNvPr id="290" name="Google Shape;123;p21"/>
          <p:cNvSpPr txBox="1"/>
          <p:nvPr/>
        </p:nvSpPr>
        <p:spPr>
          <a:xfrm>
            <a:off x="4421161" y="2780202"/>
            <a:ext cx="3950804" cy="159305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20000"/>
              </a:lnSpc>
              <a:defRPr sz="900">
                <a:solidFill>
                  <a:srgbClr val="0218BD"/>
                </a:solidFill>
                <a:latin typeface="Poppins Regular"/>
                <a:ea typeface="Poppins Regular"/>
                <a:cs typeface="Poppins Regular"/>
                <a:sym typeface="Poppins Regular"/>
              </a:defRPr>
            </a:pPr>
            <a:r>
              <a:t>Wat is generatieve artificiële intelligentie?</a:t>
            </a:r>
          </a:p>
          <a:p>
            <a:pPr>
              <a:lnSpc>
                <a:spcPct val="120000"/>
              </a:lnSpc>
              <a:defRPr sz="900">
                <a:solidFill>
                  <a:srgbClr val="0218BD"/>
                </a:solidFill>
                <a:latin typeface="Poppins Regular"/>
                <a:ea typeface="Poppins Regular"/>
                <a:cs typeface="Poppins Regular"/>
                <a:sym typeface="Poppins Regular"/>
              </a:defRPr>
            </a:pPr>
            <a:r>
              <a:t>Wat is prompten en hoe werkt het?</a:t>
            </a:r>
          </a:p>
          <a:p>
            <a:pPr>
              <a:lnSpc>
                <a:spcPct val="120000"/>
              </a:lnSpc>
              <a:defRPr sz="900">
                <a:solidFill>
                  <a:srgbClr val="0218BD"/>
                </a:solidFill>
                <a:latin typeface="Poppins Regular"/>
                <a:ea typeface="Poppins Regular"/>
                <a:cs typeface="Poppins Regular"/>
                <a:sym typeface="Poppins Regular"/>
              </a:defRPr>
            </a:pPr>
            <a:r>
              <a:t>Waarom moet je kritisch kijken naar AI-gegenereerde output?</a:t>
            </a:r>
          </a:p>
          <a:p>
            <a:pPr>
              <a:lnSpc>
                <a:spcPct val="120000"/>
              </a:lnSpc>
              <a:defRPr sz="900">
                <a:solidFill>
                  <a:srgbClr val="0218BD"/>
                </a:solidFill>
                <a:latin typeface="Poppins Regular"/>
                <a:ea typeface="Poppins Regular"/>
                <a:cs typeface="Poppins Regular"/>
                <a:sym typeface="Poppins Regular"/>
              </a:defRPr>
            </a:pPr>
            <a:r>
              <a:t>Welke beperkingen/restricties zijn er voor het gebruik van AI zijn er voor het onderwijs (AI-act)?</a:t>
            </a:r>
          </a:p>
          <a:p>
            <a:pPr>
              <a:lnSpc>
                <a:spcPct val="120000"/>
              </a:lnSpc>
              <a:defRPr sz="900">
                <a:solidFill>
                  <a:srgbClr val="0218BD"/>
                </a:solidFill>
                <a:latin typeface="Poppins Regular"/>
                <a:ea typeface="Poppins Regular"/>
                <a:cs typeface="Poppins Regular"/>
                <a:sym typeface="Poppins Regular"/>
              </a:defRPr>
            </a:pPr>
            <a:r>
              <a:t>Welke kansen heeft AI te bieden voor het onderwijs en welke risico's zijn er aan verbonden? </a:t>
            </a:r>
          </a:p>
          <a:p>
            <a:pPr>
              <a:lnSpc>
                <a:spcPct val="120000"/>
              </a:lnSpc>
              <a:defRPr sz="900">
                <a:solidFill>
                  <a:srgbClr val="0218BD"/>
                </a:solidFill>
                <a:latin typeface="Poppins Regular"/>
                <a:ea typeface="Poppins Regular"/>
                <a:cs typeface="Poppins Regular"/>
                <a:sym typeface="Poppins Regular"/>
              </a:defRPr>
            </a:pPr>
            <a:r>
              <a:t>Waarom is het belangrijk om les te geven over AI? </a:t>
            </a:r>
          </a:p>
        </p:txBody>
      </p:sp>
      <p:pic>
        <p:nvPicPr>
          <p:cNvPr id="29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292" name="Afbeelding" descr="Afbeelding"/>
          <p:cNvPicPr>
            <a:picLocks noChangeAspect="1"/>
          </p:cNvPicPr>
          <p:nvPr/>
        </p:nvPicPr>
        <p:blipFill>
          <a:blip r:embed="rId3">
            <a:extLst/>
          </a:blip>
          <a:stretch>
            <a:fillRect/>
          </a:stretch>
        </p:blipFill>
        <p:spPr>
          <a:xfrm>
            <a:off x="261975" y="251805"/>
            <a:ext cx="474275"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Google Shape;82;p16"/>
          <p:cNvSpPr txBox="1"/>
          <p:nvPr/>
        </p:nvSpPr>
        <p:spPr>
          <a:xfrm>
            <a:off x="1036398" y="1218139"/>
            <a:ext cx="6724075"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De kernwaarden van onze school</a:t>
            </a:r>
          </a:p>
        </p:txBody>
      </p:sp>
      <p:sp>
        <p:nvSpPr>
          <p:cNvPr id="295" name="Google Shape;123;p21"/>
          <p:cNvSpPr txBox="1"/>
          <p:nvPr/>
        </p:nvSpPr>
        <p:spPr>
          <a:xfrm>
            <a:off x="2835630" y="2460637"/>
            <a:ext cx="964487" cy="222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Kernwaarde 1</a:t>
            </a:r>
          </a:p>
        </p:txBody>
      </p:sp>
      <p:pic>
        <p:nvPicPr>
          <p:cNvPr id="296" name="Afbeelding" descr="Afbeelding"/>
          <p:cNvPicPr>
            <a:picLocks noChangeAspect="1"/>
          </p:cNvPicPr>
          <p:nvPr/>
        </p:nvPicPr>
        <p:blipFill>
          <a:blip r:embed="rId2">
            <a:extLst/>
          </a:blip>
          <a:stretch>
            <a:fillRect/>
          </a:stretch>
        </p:blipFill>
        <p:spPr>
          <a:xfrm>
            <a:off x="3792327" y="2411646"/>
            <a:ext cx="1559349" cy="1577508"/>
          </a:xfrm>
          <a:prstGeom prst="rect">
            <a:avLst/>
          </a:prstGeom>
          <a:ln w="12700">
            <a:miter lim="400000"/>
          </a:ln>
        </p:spPr>
      </p:pic>
      <p:sp>
        <p:nvSpPr>
          <p:cNvPr id="297" name="Google Shape;124;p21"/>
          <p:cNvSpPr txBox="1"/>
          <p:nvPr/>
        </p:nvSpPr>
        <p:spPr>
          <a:xfrm>
            <a:off x="3966228" y="2902567"/>
            <a:ext cx="1211547" cy="59566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ctr">
              <a:lnSpc>
                <a:spcPct val="115000"/>
              </a:lnSpc>
              <a:defRPr sz="1300">
                <a:solidFill>
                  <a:srgbClr val="FF3D9A"/>
                </a:solidFill>
                <a:latin typeface="Poppins SemiBold"/>
                <a:ea typeface="Poppins SemiBold"/>
                <a:cs typeface="Poppins SemiBold"/>
                <a:sym typeface="Poppins SemiBold"/>
              </a:defRPr>
            </a:pPr>
            <a:r>
              <a:t>Naam van </a:t>
            </a:r>
          </a:p>
          <a:p>
            <a:pPr algn="ctr">
              <a:lnSpc>
                <a:spcPct val="115000"/>
              </a:lnSpc>
              <a:defRPr sz="1300">
                <a:solidFill>
                  <a:srgbClr val="FF3D9A"/>
                </a:solidFill>
                <a:latin typeface="Poppins SemiBold"/>
                <a:ea typeface="Poppins SemiBold"/>
                <a:cs typeface="Poppins SemiBold"/>
                <a:sym typeface="Poppins SemiBold"/>
              </a:defRPr>
            </a:pPr>
            <a:r>
              <a:t>de school</a:t>
            </a:r>
          </a:p>
        </p:txBody>
      </p:sp>
      <p:sp>
        <p:nvSpPr>
          <p:cNvPr id="298" name="Google Shape;123;p21"/>
          <p:cNvSpPr txBox="1"/>
          <p:nvPr/>
        </p:nvSpPr>
        <p:spPr>
          <a:xfrm>
            <a:off x="5343881" y="2460637"/>
            <a:ext cx="964487" cy="222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Kernwaarde 2</a:t>
            </a:r>
          </a:p>
        </p:txBody>
      </p:sp>
      <p:sp>
        <p:nvSpPr>
          <p:cNvPr id="299" name="Google Shape;123;p21"/>
          <p:cNvSpPr txBox="1"/>
          <p:nvPr/>
        </p:nvSpPr>
        <p:spPr>
          <a:xfrm>
            <a:off x="2346680" y="3457590"/>
            <a:ext cx="964487"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Kernwaarde 5</a:t>
            </a:r>
          </a:p>
        </p:txBody>
      </p:sp>
      <p:sp>
        <p:nvSpPr>
          <p:cNvPr id="300" name="Google Shape;123;p21"/>
          <p:cNvSpPr txBox="1"/>
          <p:nvPr/>
        </p:nvSpPr>
        <p:spPr>
          <a:xfrm>
            <a:off x="5832831" y="3457590"/>
            <a:ext cx="964487"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Kernwaarde 3</a:t>
            </a:r>
          </a:p>
        </p:txBody>
      </p:sp>
      <p:sp>
        <p:nvSpPr>
          <p:cNvPr id="301" name="Google Shape;123;p21"/>
          <p:cNvSpPr txBox="1"/>
          <p:nvPr/>
        </p:nvSpPr>
        <p:spPr>
          <a:xfrm>
            <a:off x="4089756" y="4255587"/>
            <a:ext cx="964487"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20000"/>
              </a:lnSpc>
              <a:defRPr sz="900">
                <a:solidFill>
                  <a:srgbClr val="0218BD"/>
                </a:solidFill>
                <a:latin typeface="Poppins Regular"/>
                <a:ea typeface="Poppins Regular"/>
                <a:cs typeface="Poppins Regular"/>
                <a:sym typeface="Poppins Regular"/>
              </a:defRPr>
            </a:lvl1pPr>
          </a:lstStyle>
          <a:p>
            <a:pPr/>
            <a:r>
              <a:t>Kernwaarde 4</a:t>
            </a:r>
          </a:p>
        </p:txBody>
      </p:sp>
      <p:pic>
        <p:nvPicPr>
          <p:cNvPr id="302"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Google Shape;82;p16"/>
          <p:cNvSpPr txBox="1"/>
          <p:nvPr/>
        </p:nvSpPr>
        <p:spPr>
          <a:xfrm>
            <a:off x="3951049" y="1218139"/>
            <a:ext cx="6724075"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sz="2400">
                <a:solidFill>
                  <a:srgbClr val="0719C3"/>
                </a:solidFill>
                <a:latin typeface="Poppins SemiBold"/>
                <a:ea typeface="Poppins SemiBold"/>
                <a:cs typeface="Poppins SemiBold"/>
                <a:sym typeface="Poppins SemiBold"/>
              </a:defRPr>
            </a:lvl1pPr>
          </a:lstStyle>
          <a:p>
            <a:pPr/>
            <a:r>
              <a:t>Het casussenspel</a:t>
            </a:r>
          </a:p>
        </p:txBody>
      </p:sp>
      <p:sp>
        <p:nvSpPr>
          <p:cNvPr id="305" name="Google Shape;124;p21"/>
          <p:cNvSpPr txBox="1"/>
          <p:nvPr/>
        </p:nvSpPr>
        <p:spPr>
          <a:xfrm>
            <a:off x="3970311" y="2018680"/>
            <a:ext cx="2929004" cy="30604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300">
                <a:solidFill>
                  <a:srgbClr val="FF3D9A"/>
                </a:solidFill>
                <a:latin typeface="Poppins SemiBold"/>
                <a:ea typeface="Poppins SemiBold"/>
                <a:cs typeface="Poppins SemiBold"/>
                <a:sym typeface="Poppins SemiBold"/>
              </a:defRPr>
            </a:lvl1pPr>
          </a:lstStyle>
          <a:p>
            <a:pPr/>
            <a:r>
              <a:t>Aandachtspunten</a:t>
            </a:r>
          </a:p>
        </p:txBody>
      </p:sp>
      <p:sp>
        <p:nvSpPr>
          <p:cNvPr id="306" name="Google Shape;79;p16"/>
          <p:cNvSpPr txBox="1"/>
          <p:nvPr/>
        </p:nvSpPr>
        <p:spPr>
          <a:xfrm>
            <a:off x="3815450" y="2356623"/>
            <a:ext cx="3073821" cy="178889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Iedereen die zijn mening wil delen, krijgt daarvoor de ruimte. </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Iedereen probeert zich in te leven in een ander zijn standpunt. </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Iedereen luistert naar elkaar en laat elkaar uitspreken. </a:t>
            </a:r>
          </a:p>
          <a:p>
            <a:pPr marL="457200" indent="-304800">
              <a:lnSpc>
                <a:spcPct val="120000"/>
              </a:lnSpc>
              <a:buClr>
                <a:srgbClr val="0218BD"/>
              </a:buClr>
              <a:buSzPts val="900"/>
              <a:buFont typeface="Poppins Medium"/>
              <a:buChar char="●"/>
              <a:defRPr sz="900">
                <a:solidFill>
                  <a:srgbClr val="0218BD"/>
                </a:solidFill>
                <a:latin typeface="Poppins Regular"/>
                <a:ea typeface="Poppins Regular"/>
                <a:cs typeface="Poppins Regular"/>
                <a:sym typeface="Poppins Regular"/>
              </a:defRPr>
            </a:pPr>
            <a:r>
              <a:t>Een mening kan nooit ‘fout’ zijn. Er wordt rekening gehouden met de verschillende standpunten.</a:t>
            </a:r>
          </a:p>
        </p:txBody>
      </p:sp>
      <p:pic>
        <p:nvPicPr>
          <p:cNvPr id="307" name="Afbeelding" descr="Afbeelding"/>
          <p:cNvPicPr>
            <a:picLocks noChangeAspect="1"/>
          </p:cNvPicPr>
          <p:nvPr/>
        </p:nvPicPr>
        <p:blipFill>
          <a:blip r:embed="rId2">
            <a:extLst/>
          </a:blip>
          <a:stretch>
            <a:fillRect/>
          </a:stretch>
        </p:blipFill>
        <p:spPr>
          <a:xfrm>
            <a:off x="753518" y="1336805"/>
            <a:ext cx="2608262" cy="2747761"/>
          </a:xfrm>
          <a:prstGeom prst="rect">
            <a:avLst/>
          </a:prstGeom>
          <a:ln w="12700">
            <a:miter lim="400000"/>
          </a:ln>
        </p:spPr>
      </p:pic>
      <p:pic>
        <p:nvPicPr>
          <p:cNvPr id="308"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pic>
        <p:nvPicPr>
          <p:cNvPr id="310" name="Google Shape;116;p20" descr="Google Shape;116;p20"/>
          <p:cNvPicPr>
            <a:picLocks noChangeAspect="1"/>
          </p:cNvPicPr>
          <p:nvPr/>
        </p:nvPicPr>
        <p:blipFill>
          <a:blip r:embed="rId2">
            <a:extLst/>
          </a:blip>
          <a:stretch>
            <a:fillRect/>
          </a:stretch>
        </p:blipFill>
        <p:spPr>
          <a:xfrm>
            <a:off x="488150" y="411700"/>
            <a:ext cx="1373503" cy="604924"/>
          </a:xfrm>
          <a:prstGeom prst="rect">
            <a:avLst/>
          </a:prstGeom>
          <a:ln w="12700">
            <a:miter lim="400000"/>
          </a:ln>
        </p:spPr>
      </p:pic>
      <p:sp>
        <p:nvSpPr>
          <p:cNvPr id="311" name="Google Shape;117;p20"/>
          <p:cNvSpPr txBox="1"/>
          <p:nvPr/>
        </p:nvSpPr>
        <p:spPr>
          <a:xfrm>
            <a:off x="1103699" y="2077161"/>
            <a:ext cx="3144703" cy="9891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2400">
                <a:solidFill>
                  <a:srgbClr val="0218BD"/>
                </a:solidFill>
                <a:latin typeface="Poppins SemiBold"/>
                <a:ea typeface="Poppins SemiBold"/>
                <a:cs typeface="Poppins SemiBold"/>
                <a:sym typeface="Poppins SemiBold"/>
              </a:defRPr>
            </a:pPr>
            <a:r>
              <a:t>Casussen voor </a:t>
            </a:r>
          </a:p>
          <a:p>
            <a:pPr>
              <a:lnSpc>
                <a:spcPct val="115000"/>
              </a:lnSpc>
              <a:defRPr sz="2400">
                <a:solidFill>
                  <a:srgbClr val="0218BD"/>
                </a:solidFill>
                <a:latin typeface="Poppins SemiBold"/>
                <a:ea typeface="Poppins SemiBold"/>
                <a:cs typeface="Poppins SemiBold"/>
                <a:sym typeface="Poppins SemiBold"/>
              </a:defRPr>
            </a:pPr>
            <a:r>
              <a:t>het basisonderwijs</a:t>
            </a:r>
          </a:p>
        </p:txBody>
      </p:sp>
      <p:pic>
        <p:nvPicPr>
          <p:cNvPr id="312" name="Afbeelding" descr="Afbeelding"/>
          <p:cNvPicPr>
            <a:picLocks noChangeAspect="1"/>
          </p:cNvPicPr>
          <p:nvPr/>
        </p:nvPicPr>
        <p:blipFill>
          <a:blip r:embed="rId3">
            <a:extLst/>
          </a:blip>
          <a:stretch>
            <a:fillRect/>
          </a:stretch>
        </p:blipFill>
        <p:spPr>
          <a:xfrm>
            <a:off x="5616575" y="1612073"/>
            <a:ext cx="1530350" cy="1919354"/>
          </a:xfrm>
          <a:prstGeom prst="rect">
            <a:avLst/>
          </a:prstGeom>
          <a:ln w="12700">
            <a:miter lim="400000"/>
          </a:ln>
        </p:spPr>
      </p:pic>
      <p:pic>
        <p:nvPicPr>
          <p:cNvPr id="313"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Leila (10 jaar) krijgt een </a:t>
            </a:r>
            <a:r>
              <a:rPr b="1">
                <a:latin typeface="Poppins Bold"/>
                <a:ea typeface="Poppins Bold"/>
                <a:cs typeface="Poppins Bold"/>
                <a:sym typeface="Poppins Bold"/>
              </a:rPr>
              <a:t>volgverzoek </a:t>
            </a:r>
            <a:r>
              <a:t>op Instagram van Arthur (11 jaar). Beiden gaan naar </a:t>
            </a:r>
            <a:r>
              <a:rPr b="1">
                <a:latin typeface="Poppins Bold"/>
                <a:ea typeface="Poppins Bold"/>
                <a:cs typeface="Poppins Bold"/>
                <a:sym typeface="Poppins Bold"/>
              </a:rPr>
              <a:t>dezelfde school, maar kennen elkaar nauwelijks</a:t>
            </a:r>
            <a:r>
              <a:t>. De twee gaan in gesprek en na enkele uren vraagt Arthur of Leila een </a:t>
            </a:r>
            <a:r>
              <a:rPr b="1">
                <a:latin typeface="Poppins Bold"/>
                <a:ea typeface="Poppins Bold"/>
                <a:cs typeface="Poppins Bold"/>
                <a:sym typeface="Poppins Bold"/>
              </a:rPr>
              <a:t>‘sexy’ foto wil versturen</a:t>
            </a:r>
            <a:r>
              <a:t>. Leila is erg onder de indruk van de vraag en weigert. </a:t>
            </a:r>
            <a:r>
              <a:rPr b="1">
                <a:latin typeface="Poppins Bold"/>
                <a:ea typeface="Poppins Bold"/>
                <a:cs typeface="Poppins Bold"/>
                <a:sym typeface="Poppins Bold"/>
              </a:rPr>
              <a:t>Wanneer Arthur blijft aandringen, bezwijkt Leila onder alle druk</a:t>
            </a:r>
            <a:r>
              <a:t>.</a:t>
            </a:r>
          </a:p>
        </p:txBody>
      </p:sp>
      <p:sp>
        <p:nvSpPr>
          <p:cNvPr id="31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17" name="Google Shape;125;p21"/>
          <p:cNvSpPr txBox="1"/>
          <p:nvPr/>
        </p:nvSpPr>
        <p:spPr>
          <a:xfrm>
            <a:off x="528799" y="411700"/>
            <a:ext cx="144689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sexting</a:t>
            </a:r>
          </a:p>
        </p:txBody>
      </p:sp>
      <p:pic>
        <p:nvPicPr>
          <p:cNvPr id="318" name="Afbeelding" descr="Afbeelding"/>
          <p:cNvPicPr>
            <a:picLocks noChangeAspect="1"/>
          </p:cNvPicPr>
          <p:nvPr/>
        </p:nvPicPr>
        <p:blipFill>
          <a:blip r:embed="rId2">
            <a:extLst/>
          </a:blip>
          <a:stretch>
            <a:fillRect/>
          </a:stretch>
        </p:blipFill>
        <p:spPr>
          <a:xfrm>
            <a:off x="3457121" y="3784567"/>
            <a:ext cx="1932322" cy="203267"/>
          </a:xfrm>
          <a:prstGeom prst="rect">
            <a:avLst/>
          </a:prstGeom>
          <a:ln w="12700">
            <a:miter lim="400000"/>
          </a:ln>
        </p:spPr>
      </p:pic>
      <p:sp>
        <p:nvSpPr>
          <p:cNvPr id="31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2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21"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Als ze de volgende dag op school aankomt, merkt ze dat iedereen haar wat vreemd bekijkt. Al snel komt ze er achter dat </a:t>
            </a:r>
            <a:r>
              <a:rPr b="1">
                <a:latin typeface="Poppins Bold"/>
                <a:ea typeface="Poppins Bold"/>
                <a:cs typeface="Poppins Bold"/>
                <a:sym typeface="Poppins Bold"/>
              </a:rPr>
              <a:t>Arthur de foto’s niet voor zichzelf heeft gehouden. </a:t>
            </a:r>
            <a:r>
              <a:t>Ten einde raad stapt Leila naar juf Lena, haar klastitularis. </a:t>
            </a:r>
            <a:r>
              <a:rPr b="1">
                <a:latin typeface="Poppins Bold"/>
                <a:ea typeface="Poppins Bold"/>
                <a:cs typeface="Poppins Bold"/>
                <a:sym typeface="Poppins Bold"/>
              </a:rPr>
              <a:t>Juf Lena neemt de klacht van  Leila ernstig en besluit samen met de schooldirectie om de politie in te lichten</a:t>
            </a:r>
            <a:r>
              <a:t>. </a:t>
            </a:r>
          </a:p>
        </p:txBody>
      </p:sp>
      <p:pic>
        <p:nvPicPr>
          <p:cNvPr id="322"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323"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
        <p:nvSpPr>
          <p:cNvPr id="32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Salim en Wout zitten in het vijfde leerjaar. Tijdens de zwemles neemt Salim een </a:t>
            </a:r>
            <a:r>
              <a:rPr>
                <a:latin typeface="Poppins Bold"/>
                <a:ea typeface="Poppins Bold"/>
                <a:cs typeface="Poppins Bold"/>
                <a:sym typeface="Poppins Bold"/>
              </a:rPr>
              <a:t>naaktfoto van Wout in de groepscabine</a:t>
            </a:r>
            <a:r>
              <a:t>, zonder dat Wout het merkt. ‘s Avonds deelt Salim de foto in de WhatsAppgroep met alle klasgenoten. Wout </a:t>
            </a:r>
            <a:r>
              <a:rPr>
                <a:latin typeface="Poppins Bold"/>
                <a:ea typeface="Poppins Bold"/>
                <a:cs typeface="Poppins Bold"/>
                <a:sym typeface="Poppins Bold"/>
              </a:rPr>
              <a:t>durft dit niet te vertellen </a:t>
            </a:r>
            <a:r>
              <a:t>aan zijn ouders en wil de volgende dag niet naar school. Wanneer zijn ouders hem toch kunnen overhalen om te zeggen wat er scheelt, </a:t>
            </a:r>
            <a:r>
              <a:rPr>
                <a:latin typeface="Poppins Bold"/>
                <a:ea typeface="Poppins Bold"/>
                <a:cs typeface="Poppins Bold"/>
                <a:sym typeface="Poppins Bold"/>
              </a:rPr>
              <a:t>kloppen ze kwaad aan bij de directie</a:t>
            </a:r>
            <a:r>
              <a:t>.</a:t>
            </a:r>
          </a:p>
        </p:txBody>
      </p:sp>
      <p:sp>
        <p:nvSpPr>
          <p:cNvPr id="32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28" name="Google Shape;125;p21"/>
          <p:cNvSpPr txBox="1"/>
          <p:nvPr/>
        </p:nvSpPr>
        <p:spPr>
          <a:xfrm>
            <a:off x="528799" y="411700"/>
            <a:ext cx="144689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sexting</a:t>
            </a:r>
          </a:p>
        </p:txBody>
      </p:sp>
      <p:sp>
        <p:nvSpPr>
          <p:cNvPr id="329"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directie, die onder de indruk is van het voorval, gaat </a:t>
            </a:r>
            <a:r>
              <a:rPr>
                <a:latin typeface="Poppins Bold"/>
                <a:ea typeface="Poppins Bold"/>
                <a:cs typeface="Poppins Bold"/>
                <a:sym typeface="Poppins Bold"/>
              </a:rPr>
              <a:t>in gesprek met Salim en zijn ouders</a:t>
            </a:r>
            <a:r>
              <a:t>. De leraar van Salim en Wout voert een </a:t>
            </a:r>
            <a:r>
              <a:rPr>
                <a:latin typeface="Poppins Bold"/>
                <a:ea typeface="Poppins Bold"/>
                <a:cs typeface="Poppins Bold"/>
                <a:sym typeface="Poppins Bold"/>
              </a:rPr>
              <a:t>klasgesprek over het incident</a:t>
            </a:r>
            <a:r>
              <a:t>. Salim krijgt een </a:t>
            </a:r>
            <a:r>
              <a:rPr>
                <a:latin typeface="Poppins Bold"/>
                <a:ea typeface="Poppins Bold"/>
                <a:cs typeface="Poppins Bold"/>
                <a:sym typeface="Poppins Bold"/>
              </a:rPr>
              <a:t>passende straf</a:t>
            </a:r>
            <a:r>
              <a:t>, terwijl Wout goed </a:t>
            </a:r>
            <a:r>
              <a:rPr>
                <a:latin typeface="Poppins Bold"/>
                <a:ea typeface="Poppins Bold"/>
                <a:cs typeface="Poppins Bold"/>
                <a:sym typeface="Poppins Bold"/>
              </a:rPr>
              <a:t>ondersteund </a:t>
            </a:r>
            <a:r>
              <a:t>wordt door de leerlingenbegeleidster. Daarnaast plant de school </a:t>
            </a:r>
            <a:r>
              <a:rPr>
                <a:latin typeface="Poppins Bold"/>
                <a:ea typeface="Poppins Bold"/>
                <a:cs typeface="Poppins Bold"/>
                <a:sym typeface="Poppins Bold"/>
              </a:rPr>
              <a:t>extra lessen </a:t>
            </a:r>
            <a:r>
              <a:t>in over seksualiteit en online media. </a:t>
            </a:r>
          </a:p>
        </p:txBody>
      </p:sp>
      <p:pic>
        <p:nvPicPr>
          <p:cNvPr id="33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3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3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3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3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35"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Google Shape;123;p21"/>
          <p:cNvSpPr txBox="1"/>
          <p:nvPr/>
        </p:nvSpPr>
        <p:spPr>
          <a:xfrm>
            <a:off x="1123896" y="1452774"/>
            <a:ext cx="3413806"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Tim en Medina zitten allebei in het zesde leerjaar en zijn al enkele weken een </a:t>
            </a:r>
            <a:r>
              <a:rPr>
                <a:latin typeface="Poppins Bold"/>
                <a:ea typeface="Poppins Bold"/>
                <a:cs typeface="Poppins Bold"/>
                <a:sym typeface="Poppins Bold"/>
              </a:rPr>
              <a:t>koppeltje</a:t>
            </a:r>
            <a:r>
              <a:t>. Als onderdeel van hun seksuele ontdekkingstocht sturen ze af en toe een </a:t>
            </a:r>
            <a:r>
              <a:rPr>
                <a:latin typeface="Poppins Bold"/>
                <a:ea typeface="Poppins Bold"/>
                <a:cs typeface="Poppins Bold"/>
                <a:sym typeface="Poppins Bold"/>
              </a:rPr>
              <a:t>‘sexy’ foto naar elkaar via Snapchat</a:t>
            </a:r>
            <a:r>
              <a:t>. Tim, die zich van geen kwaad bewust is, </a:t>
            </a:r>
            <a:r>
              <a:rPr>
                <a:latin typeface="Poppins Bold"/>
                <a:ea typeface="Poppins Bold"/>
                <a:cs typeface="Poppins Bold"/>
                <a:sym typeface="Poppins Bold"/>
              </a:rPr>
              <a:t>slaat de foto’s op en toont deze in de speeltijd aan zijn beste vriendjes</a:t>
            </a:r>
            <a:r>
              <a:t>.</a:t>
            </a:r>
          </a:p>
        </p:txBody>
      </p:sp>
      <p:sp>
        <p:nvSpPr>
          <p:cNvPr id="33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39" name="Google Shape;125;p21"/>
          <p:cNvSpPr txBox="1"/>
          <p:nvPr/>
        </p:nvSpPr>
        <p:spPr>
          <a:xfrm>
            <a:off x="528799" y="411700"/>
            <a:ext cx="144689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sexting</a:t>
            </a:r>
          </a:p>
        </p:txBody>
      </p:sp>
      <p:sp>
        <p:nvSpPr>
          <p:cNvPr id="340"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Wanneer Medina dit samen met haar ouders meldt aan haar meester, besluit de school dat ze hier </a:t>
            </a:r>
            <a:r>
              <a:rPr>
                <a:latin typeface="Poppins Bold"/>
                <a:ea typeface="Poppins Bold"/>
                <a:cs typeface="Poppins Bold"/>
                <a:sym typeface="Poppins Bold"/>
              </a:rPr>
              <a:t>helaas niet veel kunnen aan doen. </a:t>
            </a:r>
            <a:r>
              <a:t>Volgens hen is </a:t>
            </a:r>
            <a:r>
              <a:rPr>
                <a:latin typeface="Poppins Bold"/>
                <a:ea typeface="Poppins Bold"/>
                <a:cs typeface="Poppins Bold"/>
                <a:sym typeface="Poppins Bold"/>
              </a:rPr>
              <a:t>Medina zelf verantwoordelijk </a:t>
            </a:r>
            <a:r>
              <a:t>voor het versturen van de foto’s en had ze beter moeten nadenken over de risico’s. </a:t>
            </a:r>
          </a:p>
        </p:txBody>
      </p:sp>
      <p:pic>
        <p:nvPicPr>
          <p:cNvPr id="34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4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4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4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4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46"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Lexi en Sander zijn klasgenoten en goede vrienden. Ze gebruiken na school soms een </a:t>
            </a:r>
            <a:r>
              <a:rPr>
                <a:latin typeface="Poppins Bold"/>
                <a:ea typeface="Poppins Bold"/>
                <a:cs typeface="Poppins Bold"/>
                <a:sym typeface="Poppins Bold"/>
              </a:rPr>
              <a:t>app om hun foto’s te bewerken met AI</a:t>
            </a:r>
            <a:r>
              <a:t>. Op een dag is er ruzie tussen Lexi en Sander. Zonder goed na te denken, maakt Lexi met de </a:t>
            </a:r>
            <a:r>
              <a:rPr>
                <a:latin typeface="Poppins Bold"/>
                <a:ea typeface="Poppins Bold"/>
                <a:cs typeface="Poppins Bold"/>
                <a:sym typeface="Poppins Bold"/>
              </a:rPr>
              <a:t>AI een nepfoto van Sander</a:t>
            </a:r>
            <a:r>
              <a:t> en stuurt die anoniem </a:t>
            </a:r>
            <a:r>
              <a:rPr>
                <a:latin typeface="Poppins Bold"/>
                <a:ea typeface="Poppins Bold"/>
                <a:cs typeface="Poppins Bold"/>
                <a:sym typeface="Poppins Bold"/>
              </a:rPr>
              <a:t>naar</a:t>
            </a:r>
          </a:p>
        </p:txBody>
      </p:sp>
      <p:sp>
        <p:nvSpPr>
          <p:cNvPr id="34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50" name="Google Shape;125;p21"/>
          <p:cNvSpPr txBox="1"/>
          <p:nvPr/>
        </p:nvSpPr>
        <p:spPr>
          <a:xfrm>
            <a:off x="528799" y="411700"/>
            <a:ext cx="1446890"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sexting</a:t>
            </a:r>
          </a:p>
        </p:txBody>
      </p:sp>
      <p:sp>
        <p:nvSpPr>
          <p:cNvPr id="351" name="Google Shape;126;p21"/>
          <p:cNvSpPr txBox="1"/>
          <p:nvPr/>
        </p:nvSpPr>
        <p:spPr>
          <a:xfrm>
            <a:off x="4918573" y="1452774"/>
            <a:ext cx="3413801" cy="5985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Bold"/>
                <a:ea typeface="Poppins Bold"/>
                <a:cs typeface="Poppins Bold"/>
                <a:sym typeface="Poppins Bold"/>
              </a:defRPr>
            </a:pPr>
            <a:r>
              <a:t>andere kinderen in de klas</a:t>
            </a:r>
            <a:r>
              <a:rPr>
                <a:latin typeface="Poppins Medium"/>
                <a:ea typeface="Poppins Medium"/>
                <a:cs typeface="Poppins Medium"/>
                <a:sym typeface="Poppins Medium"/>
              </a:rPr>
              <a:t>. De juf en meester merken dat er iets gebeurd is en willen graag uitzoeken wat er precies aan de hand is.</a:t>
            </a:r>
          </a:p>
        </p:txBody>
      </p:sp>
      <p:pic>
        <p:nvPicPr>
          <p:cNvPr id="35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5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5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5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5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57"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oogle Shape;70;p15"/>
          <p:cNvSpPr txBox="1"/>
          <p:nvPr/>
        </p:nvSpPr>
        <p:spPr>
          <a:xfrm>
            <a:off x="3878148" y="2212014"/>
            <a:ext cx="3413803" cy="82445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1200">
                <a:solidFill>
                  <a:srgbClr val="0218BD"/>
                </a:solidFill>
                <a:latin typeface="Poppins Regular"/>
                <a:ea typeface="Poppins Regular"/>
                <a:cs typeface="Poppins Regular"/>
                <a:sym typeface="Poppins Regular"/>
              </a:defRPr>
            </a:lvl1pPr>
          </a:lstStyle>
          <a:p>
            <a:pPr/>
            <a:r>
              <a:t>Deze tool is geschikt voor elke basis- of secundaire school die een beleid rond mediawijsheid wil opzetten of uitbreiden.</a:t>
            </a:r>
          </a:p>
        </p:txBody>
      </p:sp>
      <p:sp>
        <p:nvSpPr>
          <p:cNvPr id="136" name="Google Shape;74;p15"/>
          <p:cNvSpPr txBox="1"/>
          <p:nvPr/>
        </p:nvSpPr>
        <p:spPr>
          <a:xfrm>
            <a:off x="3878150" y="1111577"/>
            <a:ext cx="3288401" cy="9891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2400">
                <a:solidFill>
                  <a:srgbClr val="0718BD"/>
                </a:solidFill>
                <a:latin typeface="Poppins SemiBold"/>
                <a:ea typeface="Poppins SemiBold"/>
                <a:cs typeface="Poppins SemiBold"/>
                <a:sym typeface="Poppins SemiBold"/>
              </a:defRPr>
            </a:pPr>
            <a:r>
              <a:t>Voor wie is </a:t>
            </a:r>
          </a:p>
          <a:p>
            <a:pPr>
              <a:lnSpc>
                <a:spcPct val="115000"/>
              </a:lnSpc>
              <a:defRPr sz="2400">
                <a:solidFill>
                  <a:srgbClr val="0718BD"/>
                </a:solidFill>
                <a:latin typeface="Poppins SemiBold"/>
                <a:ea typeface="Poppins SemiBold"/>
                <a:cs typeface="Poppins SemiBold"/>
                <a:sym typeface="Poppins SemiBold"/>
              </a:defRPr>
            </a:pPr>
            <a:r>
              <a:t>deze tool geschikt?</a:t>
            </a:r>
          </a:p>
        </p:txBody>
      </p:sp>
      <p:sp>
        <p:nvSpPr>
          <p:cNvPr id="137" name="Inleiding"/>
          <p:cNvSpPr txBox="1"/>
          <p:nvPr/>
        </p:nvSpPr>
        <p:spPr>
          <a:xfrm>
            <a:off x="8116830" y="336755"/>
            <a:ext cx="675581"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r">
              <a:defRPr b="1" sz="1200">
                <a:solidFill>
                  <a:srgbClr val="FF3D9A"/>
                </a:solidFill>
                <a:latin typeface="Open Sans"/>
                <a:ea typeface="Open Sans"/>
                <a:cs typeface="Open Sans"/>
                <a:sym typeface="Open Sans"/>
              </a:defRPr>
            </a:lvl1pPr>
          </a:lstStyle>
          <a:p>
            <a:pPr/>
            <a:r>
              <a:t>Inleiding</a:t>
            </a:r>
          </a:p>
        </p:txBody>
      </p:sp>
      <p:pic>
        <p:nvPicPr>
          <p:cNvPr id="13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39" name="Afbeelding" descr="Afbeelding"/>
          <p:cNvPicPr>
            <a:picLocks noChangeAspect="1"/>
          </p:cNvPicPr>
          <p:nvPr/>
        </p:nvPicPr>
        <p:blipFill>
          <a:blip r:embed="rId3">
            <a:extLst/>
          </a:blip>
          <a:stretch>
            <a:fillRect/>
          </a:stretch>
        </p:blipFill>
        <p:spPr>
          <a:xfrm>
            <a:off x="734524" y="904624"/>
            <a:ext cx="2372705" cy="26484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pc="-9" sz="900">
                <a:solidFill>
                  <a:srgbClr val="0718BD"/>
                </a:solidFill>
                <a:latin typeface="Poppins Medium"/>
                <a:ea typeface="Poppins Medium"/>
                <a:cs typeface="Poppins Medium"/>
                <a:sym typeface="Poppins Medium"/>
              </a:defRPr>
            </a:pPr>
            <a:r>
              <a:t>Na het weekend merkt juf Sara dat een van haar leerlingen, Samina (10 jaar), veel stiller is dan normaal. Ze kijkt al heel de voormiddag een beetje verdrietig. Wanneer de juf haar in de speeltijd vraagt wat er scheelt, begint Samina te huilen. Enkele klasgenootjes hebben dit weekend </a:t>
            </a:r>
            <a:r>
              <a:rPr>
                <a:latin typeface="Poppins Bold"/>
                <a:ea typeface="Poppins Bold"/>
                <a:cs typeface="Poppins Bold"/>
                <a:sym typeface="Poppins Bold"/>
              </a:rPr>
              <a:t>een haatpagina over haar gemaakt op Instagram</a:t>
            </a:r>
            <a:r>
              <a:t>, waarop dagelijks kwetsende berichten en bewerkte foto’s van Samina worden gepost. De pagina heeft al 142 volgers.</a:t>
            </a:r>
          </a:p>
        </p:txBody>
      </p:sp>
      <p:sp>
        <p:nvSpPr>
          <p:cNvPr id="36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61" name="Google Shape;125;p21"/>
          <p:cNvSpPr txBox="1"/>
          <p:nvPr/>
        </p:nvSpPr>
        <p:spPr>
          <a:xfrm>
            <a:off x="528798" y="411700"/>
            <a:ext cx="1932322"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cyberpesten</a:t>
            </a:r>
          </a:p>
        </p:txBody>
      </p:sp>
      <p:sp>
        <p:nvSpPr>
          <p:cNvPr id="362"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Het overgrote deel zijn leerlingen die op dezelfde school zitten als Samina. Juf Sara spreekt de leerlingen die de pagina hebben gemaakt aan en </a:t>
            </a:r>
            <a:r>
              <a:rPr>
                <a:latin typeface="Poppins Bold"/>
                <a:ea typeface="Poppins Bold"/>
                <a:cs typeface="Poppins Bold"/>
                <a:sym typeface="Poppins Bold"/>
              </a:rPr>
              <a:t>verplicht hen de pagina te verwijderen</a:t>
            </a:r>
            <a:r>
              <a:t>. De week erop plant de juf </a:t>
            </a:r>
            <a:r>
              <a:rPr>
                <a:latin typeface="Poppins Bold"/>
                <a:ea typeface="Poppins Bold"/>
                <a:cs typeface="Poppins Bold"/>
                <a:sym typeface="Poppins Bold"/>
              </a:rPr>
              <a:t>extra lessen </a:t>
            </a:r>
            <a:r>
              <a:t>in over cyberpesten voor de volledige klas. </a:t>
            </a:r>
          </a:p>
        </p:txBody>
      </p:sp>
      <p:pic>
        <p:nvPicPr>
          <p:cNvPr id="36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6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6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6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6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68"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Google Shape;123;p21"/>
          <p:cNvSpPr txBox="1"/>
          <p:nvPr/>
        </p:nvSpPr>
        <p:spPr>
          <a:xfrm>
            <a:off x="1123896" y="1452773"/>
            <a:ext cx="3413806" cy="15392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nchor="b">
            <a:spAutoFit/>
          </a:bodyPr>
          <a:lstStyle/>
          <a:p>
            <a:pPr algn="just">
              <a:lnSpc>
                <a:spcPct val="115000"/>
              </a:lnSpc>
              <a:defRPr sz="900">
                <a:solidFill>
                  <a:srgbClr val="0718BD"/>
                </a:solidFill>
                <a:latin typeface="Poppins Medium"/>
                <a:ea typeface="Poppins Medium"/>
                <a:cs typeface="Poppins Medium"/>
                <a:sym typeface="Poppins Medium"/>
              </a:defRPr>
            </a:pPr>
            <a:r>
              <a:t>In het zesde leerjaar van juf Sandra zitten bijna alle leerlingen samen in een WhatsAppgroep. Daarin posten ze grappige dingen, maken ze afspraken om iets te doen na school, delen ze huiswerkhulp, enzovoort. Hakim </a:t>
            </a:r>
            <a:r>
              <a:rPr sz="800"/>
              <a:t>(11 jaar) </a:t>
            </a:r>
            <a:r>
              <a:t>is </a:t>
            </a:r>
            <a:r>
              <a:rPr>
                <a:latin typeface="Poppins Bold"/>
                <a:ea typeface="Poppins Bold"/>
                <a:cs typeface="Poppins Bold"/>
                <a:sym typeface="Poppins Bold"/>
              </a:rPr>
              <a:t>de enige die niet in de groepschat wordt toegelaten en voelt zich uitgesloten</a:t>
            </a:r>
            <a:r>
              <a:t>. Hij is nooit op de hoogte en wordt ook nooit uitgenodigd voor verjaardagsfeestjes of naschoolse activiteiten.</a:t>
            </a:r>
          </a:p>
        </p:txBody>
      </p:sp>
      <p:sp>
        <p:nvSpPr>
          <p:cNvPr id="37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72" name="Google Shape;125;p21"/>
          <p:cNvSpPr txBox="1"/>
          <p:nvPr/>
        </p:nvSpPr>
        <p:spPr>
          <a:xfrm>
            <a:off x="528798" y="411700"/>
            <a:ext cx="1932322"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cyberpesten</a:t>
            </a:r>
          </a:p>
        </p:txBody>
      </p:sp>
      <p:sp>
        <p:nvSpPr>
          <p:cNvPr id="373" name="Google Shape;126;p21"/>
          <p:cNvSpPr txBox="1"/>
          <p:nvPr/>
        </p:nvSpPr>
        <p:spPr>
          <a:xfrm>
            <a:off x="4918573" y="1452774"/>
            <a:ext cx="3413801"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Daardoor voelt Hakim zich slecht in zijn vel en </a:t>
            </a:r>
            <a:r>
              <a:rPr>
                <a:latin typeface="Poppins Bold"/>
                <a:ea typeface="Poppins Bold"/>
                <a:cs typeface="Poppins Bold"/>
                <a:sym typeface="Poppins Bold"/>
              </a:rPr>
              <a:t>zoekt hij hulp bij Bert, de zorgleerkracht.</a:t>
            </a:r>
            <a:r>
              <a:t> Hoewel Bert de gevoelens van Hakim begrijpt, besluit hij dat</a:t>
            </a:r>
            <a:r>
              <a:rPr>
                <a:latin typeface="Poppins Bold"/>
                <a:ea typeface="Poppins Bold"/>
                <a:cs typeface="Poppins Bold"/>
                <a:sym typeface="Poppins Bold"/>
              </a:rPr>
              <a:t> de school daar niet zoveel aan kan doen.</a:t>
            </a:r>
            <a:r>
              <a:t> De school is namelijk</a:t>
            </a:r>
            <a:r>
              <a:rPr>
                <a:latin typeface="Poppins Bold"/>
                <a:ea typeface="Poppins Bold"/>
                <a:cs typeface="Poppins Bold"/>
                <a:sym typeface="Poppins Bold"/>
              </a:rPr>
              <a:t> geen beheerder </a:t>
            </a:r>
            <a:r>
              <a:t>van de WhatsAppgroep en kan de </a:t>
            </a:r>
            <a:r>
              <a:rPr>
                <a:latin typeface="Poppins Bold"/>
                <a:ea typeface="Poppins Bold"/>
                <a:cs typeface="Poppins Bold"/>
                <a:sym typeface="Poppins Bold"/>
              </a:rPr>
              <a:t>leerlingen dus niet verplichten </a:t>
            </a:r>
            <a:r>
              <a:t>om Hakim aan de chat toe te voegen. </a:t>
            </a:r>
          </a:p>
        </p:txBody>
      </p:sp>
      <p:pic>
        <p:nvPicPr>
          <p:cNvPr id="37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7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7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7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7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79"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Google Shape;123;p21"/>
          <p:cNvSpPr txBox="1"/>
          <p:nvPr/>
        </p:nvSpPr>
        <p:spPr>
          <a:xfrm>
            <a:off x="1123896" y="1452774"/>
            <a:ext cx="3413806"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Binnen de vriendengroep van Naïma (11 jaar) zijn er wat spanningen. Naïma voelt zich al een tijdje </a:t>
            </a:r>
            <a:r>
              <a:rPr>
                <a:latin typeface="Poppins Bold"/>
                <a:ea typeface="Poppins Bold"/>
                <a:cs typeface="Poppins Bold"/>
                <a:sym typeface="Poppins Bold"/>
              </a:rPr>
              <a:t>niet goed in haar vel</a:t>
            </a:r>
            <a:r>
              <a:t>. Haar vriendinnen maken vaak opmerkingen over haar uiterlijk. Naïma houdt ervan om </a:t>
            </a:r>
            <a:r>
              <a:rPr>
                <a:latin typeface="Poppins Bold"/>
                <a:ea typeface="Poppins Bold"/>
                <a:cs typeface="Poppins Bold"/>
                <a:sym typeface="Poppins Bold"/>
              </a:rPr>
              <a:t>TikTok-filmpjes te maken</a:t>
            </a:r>
            <a:r>
              <a:t>, maar steeds vaker plaatsen haar vriendinnen daar </a:t>
            </a:r>
            <a:r>
              <a:rPr>
                <a:latin typeface="Poppins Bold"/>
                <a:ea typeface="Poppins Bold"/>
                <a:cs typeface="Poppins Bold"/>
                <a:sym typeface="Poppins Bold"/>
              </a:rPr>
              <a:t>negatieve reacties </a:t>
            </a:r>
            <a:r>
              <a:t>bij.</a:t>
            </a:r>
          </a:p>
        </p:txBody>
      </p:sp>
      <p:sp>
        <p:nvSpPr>
          <p:cNvPr id="38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83" name="Google Shape;125;p21"/>
          <p:cNvSpPr txBox="1"/>
          <p:nvPr/>
        </p:nvSpPr>
        <p:spPr>
          <a:xfrm>
            <a:off x="528798" y="411700"/>
            <a:ext cx="1932322"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cyberpesten</a:t>
            </a:r>
          </a:p>
        </p:txBody>
      </p:sp>
      <p:sp>
        <p:nvSpPr>
          <p:cNvPr id="384"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Sinds kort krijgt ze niet alleen van haar vriendinnen </a:t>
            </a:r>
            <a:r>
              <a:rPr>
                <a:latin typeface="Poppins Bold"/>
                <a:ea typeface="Poppins Bold"/>
                <a:cs typeface="Poppins Bold"/>
                <a:sym typeface="Poppins Bold"/>
              </a:rPr>
              <a:t>kwetsende opmerkingen</a:t>
            </a:r>
            <a:r>
              <a:t>, maar ook van andere volgers en klasgenoten. Naïma weet niet wat ze moet doen en </a:t>
            </a:r>
            <a:r>
              <a:rPr>
                <a:latin typeface="Poppins Bold"/>
                <a:ea typeface="Poppins Bold"/>
                <a:cs typeface="Poppins Bold"/>
                <a:sym typeface="Poppins Bold"/>
              </a:rPr>
              <a:t>vertelt het voorval aan haar juf</a:t>
            </a:r>
            <a:r>
              <a:t>. De juf vertelt haar dat ze hier </a:t>
            </a:r>
            <a:r>
              <a:rPr>
                <a:latin typeface="Poppins Bold"/>
                <a:ea typeface="Poppins Bold"/>
                <a:cs typeface="Poppins Bold"/>
                <a:sym typeface="Poppins Bold"/>
              </a:rPr>
              <a:t>helaas niet veel aan kan doen </a:t>
            </a:r>
            <a:r>
              <a:t>en raadt Naïma aan om </a:t>
            </a:r>
            <a:r>
              <a:rPr>
                <a:latin typeface="Poppins Bold"/>
                <a:ea typeface="Poppins Bold"/>
                <a:cs typeface="Poppins Bold"/>
                <a:sym typeface="Poppins Bold"/>
              </a:rPr>
              <a:t>geen TikTok-filmpjes </a:t>
            </a:r>
            <a:r>
              <a:t>meer te maken. </a:t>
            </a:r>
          </a:p>
        </p:txBody>
      </p:sp>
      <p:pic>
        <p:nvPicPr>
          <p:cNvPr id="38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8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8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8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38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390"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Isabelle en Sheila zijn klasgenoten en hebben al een tijdje ruzie. Sheila gebruikt een </a:t>
            </a:r>
            <a:r>
              <a:rPr>
                <a:latin typeface="Poppins Bold"/>
                <a:ea typeface="Poppins Bold"/>
                <a:cs typeface="Poppins Bold"/>
                <a:sym typeface="Poppins Bold"/>
              </a:rPr>
              <a:t>AI-app om een nepvideo van Isabelle te maken, waarin Isabelle er slordig uitziet</a:t>
            </a:r>
            <a:r>
              <a:t>. Sheila zet de video op een app waar andere kinderen hem kunnen zien.</a:t>
            </a:r>
          </a:p>
        </p:txBody>
      </p:sp>
      <p:sp>
        <p:nvSpPr>
          <p:cNvPr id="39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394" name="Google Shape;125;p21"/>
          <p:cNvSpPr txBox="1"/>
          <p:nvPr/>
        </p:nvSpPr>
        <p:spPr>
          <a:xfrm>
            <a:off x="528798" y="411700"/>
            <a:ext cx="1932322"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cyberpesten</a:t>
            </a:r>
          </a:p>
        </p:txBody>
      </p:sp>
      <p:sp>
        <p:nvSpPr>
          <p:cNvPr id="395" name="Google Shape;126;p21"/>
          <p:cNvSpPr txBox="1"/>
          <p:nvPr/>
        </p:nvSpPr>
        <p:spPr>
          <a:xfrm>
            <a:off x="4918573" y="145277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video </a:t>
            </a:r>
            <a:r>
              <a:rPr>
                <a:latin typeface="Poppins Bold"/>
                <a:ea typeface="Poppins Bold"/>
                <a:cs typeface="Poppins Bold"/>
                <a:sym typeface="Poppins Bold"/>
              </a:rPr>
              <a:t>lijkt echt en wordt snel door anderen bekeken</a:t>
            </a:r>
            <a:r>
              <a:t>. Isabelle voelt zich verdrietig en machteloos en vertelt het aan de juf. De juf brengt Isabelle en Sheila </a:t>
            </a:r>
            <a:r>
              <a:rPr>
                <a:latin typeface="Poppins Bold"/>
                <a:ea typeface="Poppins Bold"/>
                <a:cs typeface="Poppins Bold"/>
                <a:sym typeface="Poppins Bold"/>
              </a:rPr>
              <a:t>samen voor een gesprek en laat Sheila de video verwijderen</a:t>
            </a:r>
            <a:r>
              <a:t>.</a:t>
            </a:r>
          </a:p>
        </p:txBody>
      </p:sp>
      <p:pic>
        <p:nvPicPr>
          <p:cNvPr id="39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39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39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39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0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01"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Google Shape;123;p21"/>
          <p:cNvSpPr txBox="1"/>
          <p:nvPr/>
        </p:nvSpPr>
        <p:spPr>
          <a:xfrm>
            <a:off x="1123896" y="1452774"/>
            <a:ext cx="3413806" cy="19155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Juf Farah is heel</a:t>
            </a:r>
            <a:r>
              <a:rPr>
                <a:latin typeface="Poppins Bold"/>
                <a:ea typeface="Poppins Bold"/>
                <a:cs typeface="Poppins Bold"/>
                <a:sym typeface="Poppins Bold"/>
              </a:rPr>
              <a:t> </a:t>
            </a:r>
            <a:r>
              <a:t>actief op sociale media. Op haar </a:t>
            </a:r>
            <a:r>
              <a:rPr>
                <a:latin typeface="Poppins Bold"/>
                <a:ea typeface="Poppins Bold"/>
                <a:cs typeface="Poppins Bold"/>
                <a:sym typeface="Poppins Bold"/>
              </a:rPr>
              <a:t>Instagramprofiel deelt ze vaak foto’s en filmpjes </a:t>
            </a:r>
            <a:r>
              <a:t>van leuke lesactiviteiten, schoolprojecten en klasuitstapjes. De </a:t>
            </a:r>
            <a:r>
              <a:rPr>
                <a:latin typeface="Poppins Bold"/>
                <a:ea typeface="Poppins Bold"/>
                <a:cs typeface="Poppins Bold"/>
                <a:sym typeface="Poppins Bold"/>
              </a:rPr>
              <a:t>kinderen hebben daar geen problemen mee </a:t>
            </a:r>
            <a:r>
              <a:t>en gaan graag met haar op de foto. Na een klasuitstap naar het museum post Farah </a:t>
            </a:r>
            <a:r>
              <a:rPr>
                <a:latin typeface="Poppins Bold"/>
                <a:ea typeface="Poppins Bold"/>
                <a:cs typeface="Poppins Bold"/>
                <a:sym typeface="Poppins Bold"/>
              </a:rPr>
              <a:t>enkele sfeerfoto’s </a:t>
            </a:r>
            <a:r>
              <a:t>op haar Instagramprofiel. Op een van die foto’s staan </a:t>
            </a:r>
            <a:r>
              <a:rPr>
                <a:latin typeface="Poppins Bold"/>
                <a:ea typeface="Poppins Bold"/>
                <a:cs typeface="Poppins Bold"/>
                <a:sym typeface="Poppins Bold"/>
              </a:rPr>
              <a:t>twee leerlingen </a:t>
            </a:r>
            <a:r>
              <a:t>(9 en 10 jaar) </a:t>
            </a:r>
            <a:r>
              <a:rPr>
                <a:latin typeface="Poppins Bold"/>
                <a:ea typeface="Poppins Bold"/>
                <a:cs typeface="Poppins Bold"/>
                <a:sym typeface="Poppins Bold"/>
              </a:rPr>
              <a:t>duidelijk herkenbaar </a:t>
            </a:r>
            <a:r>
              <a:t>afgebeeld. De dag nadien wordt Farah </a:t>
            </a:r>
            <a:r>
              <a:rPr>
                <a:latin typeface="Poppins Bold"/>
                <a:ea typeface="Poppins Bold"/>
                <a:cs typeface="Poppins Bold"/>
                <a:sym typeface="Poppins Bold"/>
              </a:rPr>
              <a:t>op het matje geroepen </a:t>
            </a:r>
            <a:r>
              <a:t>bij de directie. </a:t>
            </a:r>
          </a:p>
        </p:txBody>
      </p:sp>
      <p:sp>
        <p:nvSpPr>
          <p:cNvPr id="40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05"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portret- en auteursrecht</a:t>
            </a:r>
          </a:p>
        </p:txBody>
      </p:sp>
      <p:sp>
        <p:nvSpPr>
          <p:cNvPr id="406" name="Google Shape;126;p21"/>
          <p:cNvSpPr txBox="1"/>
          <p:nvPr/>
        </p:nvSpPr>
        <p:spPr>
          <a:xfrm>
            <a:off x="4918573" y="1452774"/>
            <a:ext cx="3413801"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ouders van een van de leerlingen hebben de foto namelijk ontdekt en </a:t>
            </a:r>
            <a:r>
              <a:rPr>
                <a:latin typeface="Poppins Bold"/>
                <a:ea typeface="Poppins Bold"/>
                <a:cs typeface="Poppins Bold"/>
                <a:sym typeface="Poppins Bold"/>
              </a:rPr>
              <a:t>klacht neergelegd</a:t>
            </a:r>
            <a:r>
              <a:t>. Ze vinden het niet kunnen dat hun kind zonder hun medeweten wordt </a:t>
            </a:r>
            <a:r>
              <a:rPr>
                <a:latin typeface="Poppins Bold"/>
                <a:ea typeface="Poppins Bold"/>
                <a:cs typeface="Poppins Bold"/>
                <a:sym typeface="Poppins Bold"/>
              </a:rPr>
              <a:t>‘tentoongesteld’ </a:t>
            </a:r>
            <a:r>
              <a:t>op de persoonlijke socialemediakanalen van de leerkracht. Juf Farah moet de foto’s </a:t>
            </a:r>
            <a:r>
              <a:rPr>
                <a:latin typeface="Poppins Bold"/>
                <a:ea typeface="Poppins Bold"/>
                <a:cs typeface="Poppins Bold"/>
                <a:sym typeface="Poppins Bold"/>
              </a:rPr>
              <a:t>zo snel mogelijk verwijderen</a:t>
            </a:r>
            <a:r>
              <a:t>. Door haar grote passie voor sociale media wordt ze wel aangesteld tot </a:t>
            </a:r>
            <a:r>
              <a:rPr>
                <a:latin typeface="Poppins Bold"/>
                <a:ea typeface="Poppins Bold"/>
                <a:cs typeface="Poppins Bold"/>
                <a:sym typeface="Poppins Bold"/>
              </a:rPr>
              <a:t>socialmediamanager </a:t>
            </a:r>
            <a:r>
              <a:t>van de online schoolkanalen. </a:t>
            </a:r>
          </a:p>
        </p:txBody>
      </p:sp>
      <p:pic>
        <p:nvPicPr>
          <p:cNvPr id="40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0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0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1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1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12"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Vriendinnen Jasmine en Mila (11 jaar) gaan na schooltijd naar het pleintje voor de school. Ze nemen allemaal gekke foto’s met Mila’s smartphone. Beiden vinden de foto’s superleuk, maar </a:t>
            </a:r>
            <a:r>
              <a:rPr>
                <a:latin typeface="Poppins Bold"/>
                <a:ea typeface="Poppins Bold"/>
                <a:cs typeface="Poppins Bold"/>
                <a:sym typeface="Poppins Bold"/>
              </a:rPr>
              <a:t>Jasmine heeft liever niet dat Mila de foto’s op Instagram plaatst</a:t>
            </a:r>
            <a:r>
              <a:t>. Mila plaatst ‘s avonds </a:t>
            </a:r>
            <a:r>
              <a:rPr>
                <a:latin typeface="Poppins Bold"/>
                <a:ea typeface="Poppins Bold"/>
                <a:cs typeface="Poppins Bold"/>
                <a:sym typeface="Poppins Bold"/>
              </a:rPr>
              <a:t>toch enkele foto’s online</a:t>
            </a:r>
            <a:r>
              <a:t>. Jasmine vindt dit helemaal niet fijn en vraagt aan haar vriendin of ze de foto’s wil verwijderen.</a:t>
            </a:r>
          </a:p>
        </p:txBody>
      </p:sp>
      <p:sp>
        <p:nvSpPr>
          <p:cNvPr id="41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16"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portret- en auteursrecht</a:t>
            </a:r>
          </a:p>
        </p:txBody>
      </p:sp>
      <p:sp>
        <p:nvSpPr>
          <p:cNvPr id="417" name="Google Shape;126;p21"/>
          <p:cNvSpPr txBox="1"/>
          <p:nvPr/>
        </p:nvSpPr>
        <p:spPr>
          <a:xfrm>
            <a:off x="4918573" y="1452774"/>
            <a:ext cx="3413801"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Bold"/>
                <a:ea typeface="Poppins Bold"/>
                <a:cs typeface="Poppins Bold"/>
                <a:sym typeface="Poppins Bold"/>
              </a:defRPr>
            </a:pPr>
            <a:r>
              <a:t>Mila weigert, waarna ze ruzie krijgen</a:t>
            </a:r>
            <a:r>
              <a:rPr>
                <a:latin typeface="Poppins Medium"/>
                <a:ea typeface="Poppins Medium"/>
                <a:cs typeface="Poppins Medium"/>
                <a:sym typeface="Poppins Medium"/>
              </a:rPr>
              <a:t>. De volgende dag merkt meester Stijn de spanning tussen de twee vriendinnen op en vraagt wat er gaande is. Hij probeert samen met de meisjes de ruzie op te lossen. Uiteindelijk gaat Mila </a:t>
            </a:r>
            <a:r>
              <a:t>akkoord om de foto’s te verwijderen en besluiten ze om elkaar vanaf nu altijd om toestemming te vragen</a:t>
            </a:r>
            <a:r>
              <a:rPr>
                <a:latin typeface="Poppins Medium"/>
                <a:ea typeface="Poppins Medium"/>
                <a:cs typeface="Poppins Medium"/>
                <a:sym typeface="Poppins Medium"/>
              </a:rPr>
              <a:t>. De week erop geeft meester Stijn </a:t>
            </a:r>
            <a:r>
              <a:t>een extra les </a:t>
            </a:r>
            <a:r>
              <a:rPr>
                <a:latin typeface="Poppins Medium"/>
                <a:ea typeface="Poppins Medium"/>
                <a:cs typeface="Poppins Medium"/>
                <a:sym typeface="Poppins Medium"/>
              </a:rPr>
              <a:t>rond portretrecht in de klas.</a:t>
            </a:r>
          </a:p>
        </p:txBody>
      </p:sp>
      <p:pic>
        <p:nvPicPr>
          <p:cNvPr id="41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1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2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2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2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23"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lagere school van juf Malika is volop </a:t>
            </a:r>
            <a:r>
              <a:rPr>
                <a:latin typeface="Poppins Bold"/>
                <a:ea typeface="Poppins Bold"/>
                <a:cs typeface="Poppins Bold"/>
                <a:sym typeface="Poppins Bold"/>
              </a:rPr>
              <a:t>een nieuwe website </a:t>
            </a:r>
            <a:r>
              <a:t>aan het ontwikkelen. Op het internet vonden ze enkele </a:t>
            </a:r>
            <a:r>
              <a:rPr>
                <a:latin typeface="Poppins Bold"/>
                <a:ea typeface="Poppins Bold"/>
                <a:cs typeface="Poppins Bold"/>
                <a:sym typeface="Poppins Bold"/>
              </a:rPr>
              <a:t>leuke foto’s om de website mee op te vrolijken</a:t>
            </a:r>
            <a:r>
              <a:t>. Wanneer de website enkele weken online staat, ontvangt de school plots een </a:t>
            </a:r>
            <a:r>
              <a:rPr>
                <a:latin typeface="Poppins Bold"/>
                <a:ea typeface="Poppins Bold"/>
                <a:cs typeface="Poppins Bold"/>
                <a:sym typeface="Poppins Bold"/>
              </a:rPr>
              <a:t>brief van een advocaat die in naam van de fotograaf een schadevergoeding eist</a:t>
            </a:r>
            <a:r>
              <a:t>. De school beslist om de schadevergoeding zo snel mogelijk te betalen.</a:t>
            </a:r>
          </a:p>
        </p:txBody>
      </p:sp>
      <p:sp>
        <p:nvSpPr>
          <p:cNvPr id="42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27"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portret- en auteursrecht</a:t>
            </a:r>
          </a:p>
        </p:txBody>
      </p:sp>
      <p:pic>
        <p:nvPicPr>
          <p:cNvPr id="42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2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3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3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3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33"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school wil </a:t>
            </a:r>
            <a:r>
              <a:rPr>
                <a:latin typeface="Poppins Bold"/>
                <a:ea typeface="Poppins Bold"/>
                <a:cs typeface="Poppins Bold"/>
                <a:sym typeface="Poppins Bold"/>
              </a:rPr>
              <a:t>nieuwe handboeken </a:t>
            </a:r>
            <a:r>
              <a:t>gebruiken voor het vak Frans. De directie wil de kosten zo laag mogelijk houden en stelt voor om </a:t>
            </a:r>
            <a:r>
              <a:rPr>
                <a:latin typeface="Poppins Bold"/>
                <a:ea typeface="Poppins Bold"/>
                <a:cs typeface="Poppins Bold"/>
                <a:sym typeface="Poppins Bold"/>
              </a:rPr>
              <a:t>vier handboeken aan te kopen </a:t>
            </a:r>
            <a:r>
              <a:t>voor de leerkrachten van het vijfde en zesde leerjaar. De school maakt </a:t>
            </a:r>
            <a:r>
              <a:rPr>
                <a:latin typeface="Poppins Bold"/>
                <a:ea typeface="Poppins Bold"/>
                <a:cs typeface="Poppins Bold"/>
                <a:sym typeface="Poppins Bold"/>
              </a:rPr>
              <a:t>kopieën voor alle leerlingen</a:t>
            </a:r>
            <a:r>
              <a:t>, omdat dat veel goedkoper is. Na enkele weken krijgt de school een </a:t>
            </a:r>
            <a:r>
              <a:rPr>
                <a:latin typeface="Poppins Bold"/>
                <a:ea typeface="Poppins Bold"/>
                <a:cs typeface="Poppins Bold"/>
                <a:sym typeface="Poppins Bold"/>
              </a:rPr>
              <a:t>klacht van de uitgeverij met een dagvaarding en bijbehorende boete</a:t>
            </a:r>
            <a:r>
              <a:t>.</a:t>
            </a:r>
          </a:p>
        </p:txBody>
      </p:sp>
      <p:sp>
        <p:nvSpPr>
          <p:cNvPr id="43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37"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portret- en auteursrecht</a:t>
            </a:r>
          </a:p>
        </p:txBody>
      </p:sp>
      <p:sp>
        <p:nvSpPr>
          <p:cNvPr id="438" name="Google Shape;126;p21"/>
          <p:cNvSpPr txBox="1"/>
          <p:nvPr/>
        </p:nvSpPr>
        <p:spPr>
          <a:xfrm>
            <a:off x="4918573" y="1452774"/>
            <a:ext cx="3413801" cy="5985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school valt uit de lucht en </a:t>
            </a:r>
            <a:r>
              <a:rPr>
                <a:latin typeface="Poppins Bold"/>
                <a:ea typeface="Poppins Bold"/>
                <a:cs typeface="Poppins Bold"/>
                <a:sym typeface="Poppins Bold"/>
              </a:rPr>
              <a:t>vindt dat ze niets verkeerd gedaan heeft</a:t>
            </a:r>
            <a:r>
              <a:t>. Later komt de school te weten dat ze het </a:t>
            </a:r>
            <a:r>
              <a:rPr>
                <a:latin typeface="Poppins Bold"/>
                <a:ea typeface="Poppins Bold"/>
                <a:cs typeface="Poppins Bold"/>
                <a:sym typeface="Poppins Bold"/>
              </a:rPr>
              <a:t>auteursrecht van de uitgeverij geschonden heeft</a:t>
            </a:r>
            <a:r>
              <a:t>. </a:t>
            </a:r>
          </a:p>
        </p:txBody>
      </p:sp>
      <p:pic>
        <p:nvPicPr>
          <p:cNvPr id="43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4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4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4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4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44"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Elk jaar zoekt de school enkele leerlingen om te poseren voor de </a:t>
            </a:r>
            <a:r>
              <a:rPr>
                <a:latin typeface="Poppins Bold"/>
                <a:ea typeface="Poppins Bold"/>
                <a:cs typeface="Poppins Bold"/>
                <a:sym typeface="Poppins Bold"/>
              </a:rPr>
              <a:t>promo-banner</a:t>
            </a:r>
            <a:r>
              <a:t> voor de opendeurdag, maar dit jaar vonden ze helaas niemand. De school besloot dan maar om dit jaar </a:t>
            </a:r>
            <a:r>
              <a:rPr>
                <a:latin typeface="Poppins Bold"/>
                <a:ea typeface="Poppins Bold"/>
                <a:cs typeface="Poppins Bold"/>
                <a:sym typeface="Poppins Bold"/>
              </a:rPr>
              <a:t>AI-gegenereerde afbeeldingen</a:t>
            </a:r>
            <a:r>
              <a:t> te maken van </a:t>
            </a:r>
            <a:r>
              <a:rPr>
                <a:latin typeface="Poppins Bold"/>
                <a:ea typeface="Poppins Bold"/>
                <a:cs typeface="Poppins Bold"/>
                <a:sym typeface="Poppins Bold"/>
              </a:rPr>
              <a:t>niet-bestaande leerlingen</a:t>
            </a:r>
            <a:r>
              <a:t>.</a:t>
            </a:r>
          </a:p>
        </p:txBody>
      </p:sp>
      <p:sp>
        <p:nvSpPr>
          <p:cNvPr id="44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4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portret- en auteursrecht</a:t>
            </a:r>
          </a:p>
        </p:txBody>
      </p:sp>
      <p:pic>
        <p:nvPicPr>
          <p:cNvPr id="44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5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5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5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5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54"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Juf Mariam geeft les in het derde leerjaar. Wanneer ze op een avond de toetsen spelling aan het verbeteren is, komt ze bij een van haar leerlingen een paar </a:t>
            </a:r>
            <a:r>
              <a:rPr>
                <a:latin typeface="Poppins Bold"/>
                <a:ea typeface="Poppins Bold"/>
                <a:cs typeface="Poppins Bold"/>
                <a:sym typeface="Poppins Bold"/>
              </a:rPr>
              <a:t>‘domme’ en grappige antwoorden tegen</a:t>
            </a:r>
            <a:r>
              <a:t>. Mariam, die heel actief is op sociale media, deelt een </a:t>
            </a:r>
            <a:r>
              <a:rPr>
                <a:latin typeface="Poppins Bold"/>
                <a:ea typeface="Poppins Bold"/>
                <a:cs typeface="Poppins Bold"/>
                <a:sym typeface="Poppins Bold"/>
              </a:rPr>
              <a:t>foto van de toets op haar Instagramprofiel en schrijft erbij: “Domme vragen bestaan niet, domme antwoorden duidelijk wel!” </a:t>
            </a:r>
            <a:r>
              <a:t>Een goede week later krijgt de directie een </a:t>
            </a:r>
            <a:r>
              <a:rPr>
                <a:latin typeface="Poppins Bold"/>
                <a:ea typeface="Poppins Bold"/>
                <a:cs typeface="Poppins Bold"/>
                <a:sym typeface="Poppins Bold"/>
              </a:rPr>
              <a:t>klacht binnen over Mariam</a:t>
            </a:r>
            <a:r>
              <a:t>.</a:t>
            </a:r>
          </a:p>
        </p:txBody>
      </p:sp>
      <p:sp>
        <p:nvSpPr>
          <p:cNvPr id="45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5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online identiteit</a:t>
            </a:r>
          </a:p>
        </p:txBody>
      </p:sp>
      <p:sp>
        <p:nvSpPr>
          <p:cNvPr id="459"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ouders van de leerlingen hebben de post op Instagram namelijk ontdekt. Mariam wordt </a:t>
            </a:r>
            <a:r>
              <a:rPr>
                <a:latin typeface="Poppins Bold"/>
                <a:ea typeface="Poppins Bold"/>
                <a:cs typeface="Poppins Bold"/>
                <a:sym typeface="Poppins Bold"/>
              </a:rPr>
              <a:t>aangeraden de post te verwijderen </a:t>
            </a:r>
            <a:r>
              <a:t>en de </a:t>
            </a:r>
            <a:r>
              <a:rPr>
                <a:latin typeface="Poppins Bold"/>
                <a:ea typeface="Poppins Bold"/>
                <a:cs typeface="Poppins Bold"/>
                <a:sym typeface="Poppins Bold"/>
              </a:rPr>
              <a:t>school excuseert zich via een bericht op Facebook </a:t>
            </a:r>
            <a:r>
              <a:t>voor het gedrag van de leerkracht.</a:t>
            </a:r>
          </a:p>
        </p:txBody>
      </p:sp>
      <p:pic>
        <p:nvPicPr>
          <p:cNvPr id="46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6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6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6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6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65"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Google Shape;123;p21"/>
          <p:cNvSpPr txBox="1"/>
          <p:nvPr/>
        </p:nvSpPr>
        <p:spPr>
          <a:xfrm>
            <a:off x="1055659" y="3348975"/>
            <a:ext cx="3413805" cy="8097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Samen met de klankbordgroep verken je een van de mediawijze thema’s, bespreek je de kernwaarden van de school en doe je een casussenspel om te ontdekken wat het standpunt is van de school over dit thema. </a:t>
            </a:r>
          </a:p>
        </p:txBody>
      </p:sp>
      <p:sp>
        <p:nvSpPr>
          <p:cNvPr id="142" name="Google Shape;124;p21"/>
          <p:cNvSpPr txBox="1"/>
          <p:nvPr/>
        </p:nvSpPr>
        <p:spPr>
          <a:xfrm>
            <a:off x="1055661" y="2369404"/>
            <a:ext cx="2929004" cy="8532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000">
                <a:solidFill>
                  <a:srgbClr val="FF3D9A"/>
                </a:solidFill>
                <a:latin typeface="Poppins SemiBold"/>
                <a:ea typeface="Poppins SemiBold"/>
                <a:cs typeface="Poppins SemiBold"/>
                <a:sym typeface="Poppins SemiBold"/>
              </a:defRPr>
            </a:pPr>
            <a:r>
              <a:t>Fase 1</a:t>
            </a:r>
          </a:p>
          <a:p>
            <a:pPr>
              <a:lnSpc>
                <a:spcPct val="115000"/>
              </a:lnSpc>
              <a:defRPr>
                <a:solidFill>
                  <a:srgbClr val="0218BD"/>
                </a:solidFill>
                <a:latin typeface="Poppins SemiBold"/>
                <a:ea typeface="Poppins SemiBold"/>
                <a:cs typeface="Poppins SemiBold"/>
                <a:sym typeface="Poppins SemiBold"/>
              </a:defRPr>
            </a:pPr>
            <a:r>
              <a:t>Verkenning van de </a:t>
            </a:r>
          </a:p>
          <a:p>
            <a:pPr>
              <a:lnSpc>
                <a:spcPct val="115000"/>
              </a:lnSpc>
              <a:defRPr>
                <a:solidFill>
                  <a:srgbClr val="0218BD"/>
                </a:solidFill>
                <a:latin typeface="Poppins SemiBold"/>
                <a:ea typeface="Poppins SemiBold"/>
                <a:cs typeface="Poppins SemiBold"/>
                <a:sym typeface="Poppins SemiBold"/>
              </a:defRPr>
            </a:pPr>
            <a:r>
              <a:t>mediawijze thema’s</a:t>
            </a:r>
          </a:p>
        </p:txBody>
      </p:sp>
      <p:sp>
        <p:nvSpPr>
          <p:cNvPr id="143" name="Google Shape;123;p21"/>
          <p:cNvSpPr txBox="1"/>
          <p:nvPr/>
        </p:nvSpPr>
        <p:spPr>
          <a:xfrm>
            <a:off x="4918573" y="3348975"/>
            <a:ext cx="3413801" cy="61388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De werkgroep maakt kennis met de bouwstenen voor een goed mediawijs beleid en bepaalt aan welke bouwstenen jullie als school willen werken. </a:t>
            </a:r>
          </a:p>
        </p:txBody>
      </p:sp>
      <p:sp>
        <p:nvSpPr>
          <p:cNvPr id="144" name="Google Shape;124;p21"/>
          <p:cNvSpPr txBox="1"/>
          <p:nvPr/>
        </p:nvSpPr>
        <p:spPr>
          <a:xfrm>
            <a:off x="4922527" y="2369404"/>
            <a:ext cx="2929003" cy="8532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000">
                <a:solidFill>
                  <a:srgbClr val="FF3D9A"/>
                </a:solidFill>
                <a:latin typeface="Poppins SemiBold"/>
                <a:ea typeface="Poppins SemiBold"/>
                <a:cs typeface="Poppins SemiBold"/>
                <a:sym typeface="Poppins SemiBold"/>
              </a:defRPr>
            </a:pPr>
            <a:r>
              <a:t>Fase 2</a:t>
            </a:r>
          </a:p>
          <a:p>
            <a:pPr>
              <a:lnSpc>
                <a:spcPct val="115000"/>
              </a:lnSpc>
              <a:defRPr>
                <a:solidFill>
                  <a:srgbClr val="0218BD"/>
                </a:solidFill>
                <a:latin typeface="Poppins SemiBold"/>
                <a:ea typeface="Poppins SemiBold"/>
                <a:cs typeface="Poppins SemiBold"/>
                <a:sym typeface="Poppins SemiBold"/>
              </a:defRPr>
            </a:pPr>
            <a:r>
              <a:t>Selectie </a:t>
            </a:r>
          </a:p>
          <a:p>
            <a:pPr>
              <a:lnSpc>
                <a:spcPct val="115000"/>
              </a:lnSpc>
              <a:defRPr>
                <a:solidFill>
                  <a:srgbClr val="0218BD"/>
                </a:solidFill>
                <a:latin typeface="Poppins SemiBold"/>
                <a:ea typeface="Poppins SemiBold"/>
                <a:cs typeface="Poppins SemiBold"/>
                <a:sym typeface="Poppins SemiBold"/>
              </a:defRPr>
            </a:pPr>
            <a:r>
              <a:t>van bouwstenen</a:t>
            </a:r>
          </a:p>
        </p:txBody>
      </p:sp>
      <p:sp>
        <p:nvSpPr>
          <p:cNvPr id="145" name="Google Shape;82;p16"/>
          <p:cNvSpPr txBox="1"/>
          <p:nvPr/>
        </p:nvSpPr>
        <p:spPr>
          <a:xfrm>
            <a:off x="1036399" y="1091373"/>
            <a:ext cx="5263351"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819BE"/>
                </a:solidFill>
                <a:latin typeface="Poppins SemiBold"/>
                <a:ea typeface="Poppins SemiBold"/>
                <a:cs typeface="Poppins SemiBold"/>
                <a:sym typeface="Poppins SemiBold"/>
              </a:defRPr>
            </a:lvl1pPr>
          </a:lstStyle>
          <a:p>
            <a:pPr/>
            <a:r>
              <a:t>Verloop van de vier fases</a:t>
            </a:r>
          </a:p>
        </p:txBody>
      </p:sp>
      <p:pic>
        <p:nvPicPr>
          <p:cNvPr id="146" name="Afbeelding" descr="Afbeelding"/>
          <p:cNvPicPr>
            <a:picLocks noChangeAspect="1"/>
          </p:cNvPicPr>
          <p:nvPr/>
        </p:nvPicPr>
        <p:blipFill>
          <a:blip r:embed="rId2">
            <a:extLst/>
          </a:blip>
          <a:stretch>
            <a:fillRect/>
          </a:stretch>
        </p:blipFill>
        <p:spPr>
          <a:xfrm>
            <a:off x="1055103" y="1886299"/>
            <a:ext cx="383329" cy="431099"/>
          </a:xfrm>
          <a:prstGeom prst="rect">
            <a:avLst/>
          </a:prstGeom>
          <a:ln w="12700">
            <a:miter lim="400000"/>
          </a:ln>
        </p:spPr>
      </p:pic>
      <p:pic>
        <p:nvPicPr>
          <p:cNvPr id="147"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148" name="Afbeelding" descr="Afbeelding"/>
          <p:cNvPicPr>
            <a:picLocks noChangeAspect="1"/>
          </p:cNvPicPr>
          <p:nvPr/>
        </p:nvPicPr>
        <p:blipFill>
          <a:blip r:embed="rId4">
            <a:extLst/>
          </a:blip>
          <a:stretch>
            <a:fillRect/>
          </a:stretch>
        </p:blipFill>
        <p:spPr>
          <a:xfrm>
            <a:off x="4961680" y="1890652"/>
            <a:ext cx="677751" cy="45588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Daniël is sinds kort meester van het zesde leerjaar. Heel wat van zijn leerlingen zijn grote fan van hun nieuwe leerkracht en delen, zonder dat hij daarom gevraagd heeft, </a:t>
            </a:r>
            <a:r>
              <a:rPr>
                <a:latin typeface="Poppins Bold"/>
                <a:ea typeface="Poppins Bold"/>
                <a:cs typeface="Poppins Bold"/>
                <a:sym typeface="Poppins Bold"/>
              </a:rPr>
              <a:t>hun Snapchataccount met hem</a:t>
            </a:r>
            <a:r>
              <a:t>. Daniël, die wel nieuwsgierig is naar de app waar zijn leerlingen zo gek op zijn, besluit de app te </a:t>
            </a:r>
            <a:r>
              <a:rPr>
                <a:latin typeface="Poppins Bold"/>
                <a:ea typeface="Poppins Bold"/>
                <a:cs typeface="Poppins Bold"/>
                <a:sym typeface="Poppins Bold"/>
              </a:rPr>
              <a:t>downloaden en stuurt af en toe wat grappige en onschuldige foto’s naar enkele leerlingen</a:t>
            </a:r>
            <a:r>
              <a:t>.</a:t>
            </a:r>
          </a:p>
        </p:txBody>
      </p:sp>
      <p:sp>
        <p:nvSpPr>
          <p:cNvPr id="46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69"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online identiteit</a:t>
            </a:r>
          </a:p>
        </p:txBody>
      </p:sp>
      <p:sp>
        <p:nvSpPr>
          <p:cNvPr id="470"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Wanneer de ouders van een van de leerlingen dit ontdekken, stappen ze naar de directie en </a:t>
            </a:r>
            <a:r>
              <a:rPr>
                <a:latin typeface="Poppins Bold"/>
                <a:ea typeface="Poppins Bold"/>
                <a:cs typeface="Poppins Bold"/>
                <a:sym typeface="Poppins Bold"/>
              </a:rPr>
              <a:t>eisen ze een onmiddellijke schorsing van de meester</a:t>
            </a:r>
            <a:r>
              <a:t>. Meester Daniël wordt tijdelijk op </a:t>
            </a:r>
            <a:r>
              <a:rPr>
                <a:latin typeface="Poppins Bold"/>
                <a:ea typeface="Poppins Bold"/>
                <a:cs typeface="Poppins Bold"/>
                <a:sym typeface="Poppins Bold"/>
              </a:rPr>
              <a:t>non-actief </a:t>
            </a:r>
            <a:r>
              <a:t>gezet en er wordt een </a:t>
            </a:r>
            <a:r>
              <a:rPr>
                <a:latin typeface="Poppins Bold"/>
                <a:ea typeface="Poppins Bold"/>
                <a:cs typeface="Poppins Bold"/>
                <a:sym typeface="Poppins Bold"/>
              </a:rPr>
              <a:t>tuchtprocedure </a:t>
            </a:r>
            <a:r>
              <a:t>opgestart. </a:t>
            </a:r>
          </a:p>
        </p:txBody>
      </p:sp>
      <p:pic>
        <p:nvPicPr>
          <p:cNvPr id="47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7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7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7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7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76"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Enkele jongens uit het vierde leerjaar zijn erin geslaagd de toiletten te doen overlopen. Wanneer een van de leerkrachten dit ontdekt, besluit hij om </a:t>
            </a:r>
            <a:r>
              <a:rPr>
                <a:latin typeface="Poppins Bold"/>
                <a:ea typeface="Poppins Bold"/>
                <a:cs typeface="Poppins Bold"/>
                <a:sym typeface="Poppins Bold"/>
              </a:rPr>
              <a:t>alle daders te straffen</a:t>
            </a:r>
            <a:r>
              <a:t>. Camal, een van de leerlingen uit dezelfde klas als de daders, wordt onterecht ook gestraft omdat hij op dat moment toevallig aanwezig was in de toiletten. Wanneer hij dit ‘s avonds aan zijn moeder vertelt, </a:t>
            </a:r>
            <a:r>
              <a:rPr>
                <a:latin typeface="Poppins Bold"/>
                <a:ea typeface="Poppins Bold"/>
                <a:cs typeface="Poppins Bold"/>
                <a:sym typeface="Poppins Bold"/>
              </a:rPr>
              <a:t>is ze daar niet over te spreken</a:t>
            </a:r>
            <a:r>
              <a:t>.</a:t>
            </a:r>
          </a:p>
        </p:txBody>
      </p:sp>
      <p:sp>
        <p:nvSpPr>
          <p:cNvPr id="47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80"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online identiteit</a:t>
            </a:r>
          </a:p>
        </p:txBody>
      </p:sp>
      <p:sp>
        <p:nvSpPr>
          <p:cNvPr id="481" name="Google Shape;126;p21"/>
          <p:cNvSpPr txBox="1"/>
          <p:nvPr/>
        </p:nvSpPr>
        <p:spPr>
          <a:xfrm>
            <a:off x="4918573" y="1452774"/>
            <a:ext cx="3413801"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moeder beslist dan ook </a:t>
            </a:r>
            <a:r>
              <a:rPr>
                <a:latin typeface="Poppins Bold"/>
                <a:ea typeface="Poppins Bold"/>
                <a:cs typeface="Poppins Bold"/>
                <a:sym typeface="Poppins Bold"/>
              </a:rPr>
              <a:t>het hele verhaal te delen in de Facebookgroep </a:t>
            </a:r>
            <a:r>
              <a:t>die de school gebruikt om met ouders te communiceren. De schooldirectie, die de post snel te zien krijgt, </a:t>
            </a:r>
            <a:r>
              <a:rPr>
                <a:latin typeface="Poppins Bold"/>
                <a:ea typeface="Poppins Bold"/>
                <a:cs typeface="Poppins Bold"/>
                <a:sym typeface="Poppins Bold"/>
              </a:rPr>
              <a:t>reageert hierop in naam van de school en excuseert zich</a:t>
            </a:r>
            <a:r>
              <a:t>. Daarnaast wordt de leerkracht </a:t>
            </a:r>
            <a:r>
              <a:rPr>
                <a:latin typeface="Poppins Bold"/>
                <a:ea typeface="Poppins Bold"/>
                <a:cs typeface="Poppins Bold"/>
                <a:sym typeface="Poppins Bold"/>
              </a:rPr>
              <a:t>aangeraden om via zijn persoonlijk profiel in de Facebookgroep te reageren en zijn excuses aan te bieden</a:t>
            </a:r>
            <a:r>
              <a:t>. </a:t>
            </a:r>
          </a:p>
        </p:txBody>
      </p:sp>
      <p:pic>
        <p:nvPicPr>
          <p:cNvPr id="48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8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8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8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8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87"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Cas uit het vijfde leerjaar staat niet zo graag op de foto. Hij heeft ontdekt dat hij met </a:t>
            </a:r>
            <a:r>
              <a:rPr>
                <a:latin typeface="Poppins Bold"/>
                <a:ea typeface="Poppins Bold"/>
                <a:cs typeface="Poppins Bold"/>
                <a:sym typeface="Poppins Bold"/>
              </a:rPr>
              <a:t>AI-foto’s van zichzelf kan maken in gelijk welke context</a:t>
            </a:r>
            <a:r>
              <a:t>. Op zijn online profiel komen allerlei foto’s waarin hij surft, uit een vliegtuig springt of tegen een beer vecht. Zijn vrienden zijn heel erg </a:t>
            </a:r>
            <a:r>
              <a:rPr>
                <a:latin typeface="Poppins Bold"/>
                <a:ea typeface="Poppins Bold"/>
                <a:cs typeface="Poppins Bold"/>
                <a:sym typeface="Poppins Bold"/>
              </a:rPr>
              <a:t>onder de indruk van al zijn avonturen </a:t>
            </a:r>
            <a:r>
              <a:t>en het wordt druk in de klas besproken.</a:t>
            </a:r>
          </a:p>
        </p:txBody>
      </p:sp>
      <p:sp>
        <p:nvSpPr>
          <p:cNvPr id="49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49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online identiteit</a:t>
            </a:r>
          </a:p>
        </p:txBody>
      </p:sp>
      <p:sp>
        <p:nvSpPr>
          <p:cNvPr id="492" name="Google Shape;126;p21"/>
          <p:cNvSpPr txBox="1"/>
          <p:nvPr/>
        </p:nvSpPr>
        <p:spPr>
          <a:xfrm>
            <a:off x="4918573" y="145277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Juf Karla kan haar oren en ogen niet geloven… Op een rustig moment vertelt hij aan </a:t>
            </a:r>
            <a:r>
              <a:rPr>
                <a:latin typeface="Poppins Bold"/>
                <a:ea typeface="Poppins Bold"/>
                <a:cs typeface="Poppins Bold"/>
                <a:sym typeface="Poppins Bold"/>
              </a:rPr>
              <a:t>juf Karla dat de foto’s niet echt zijn</a:t>
            </a:r>
            <a:r>
              <a:t>. Zij moedigt hem aan om tegen zijn vrienden te zeggen dat de </a:t>
            </a:r>
            <a:r>
              <a:rPr>
                <a:latin typeface="Poppins Bold"/>
                <a:ea typeface="Poppins Bold"/>
                <a:cs typeface="Poppins Bold"/>
                <a:sym typeface="Poppins Bold"/>
              </a:rPr>
              <a:t>beelden nep zijn</a:t>
            </a:r>
            <a:r>
              <a:t>.</a:t>
            </a:r>
          </a:p>
        </p:txBody>
      </p:sp>
      <p:pic>
        <p:nvPicPr>
          <p:cNvPr id="49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49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49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49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49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498"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Google Shape;123;p21"/>
          <p:cNvSpPr txBox="1"/>
          <p:nvPr/>
        </p:nvSpPr>
        <p:spPr>
          <a:xfrm>
            <a:off x="1123896" y="1452774"/>
            <a:ext cx="3413806"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Elliot (12 jaar) ziet steeds </a:t>
            </a:r>
            <a:r>
              <a:rPr>
                <a:latin typeface="Poppins Bold"/>
                <a:ea typeface="Poppins Bold"/>
                <a:cs typeface="Poppins Bold"/>
                <a:sym typeface="Poppins Bold"/>
              </a:rPr>
              <a:t>video’s op TikTok </a:t>
            </a:r>
            <a:r>
              <a:t>over het feit dat </a:t>
            </a:r>
            <a:r>
              <a:rPr>
                <a:latin typeface="Poppins Bold"/>
                <a:ea typeface="Poppins Bold"/>
                <a:cs typeface="Poppins Bold"/>
                <a:sym typeface="Poppins Bold"/>
              </a:rPr>
              <a:t>aliens de wereld aan het overnemen zijn</a:t>
            </a:r>
            <a:r>
              <a:t>. Hij krijgt allerlei bewijzen van </a:t>
            </a:r>
            <a:r>
              <a:rPr>
                <a:latin typeface="Poppins Bold"/>
                <a:ea typeface="Poppins Bold"/>
                <a:cs typeface="Poppins Bold"/>
                <a:sym typeface="Poppins Bold"/>
              </a:rPr>
              <a:t>zogenoemde experts</a:t>
            </a:r>
            <a:r>
              <a:t>, die vertellen dat alle mensen langzaamaan vervangen worden door identieke aliens. Hij </a:t>
            </a:r>
            <a:r>
              <a:rPr>
                <a:latin typeface="Poppins Bold"/>
                <a:ea typeface="Poppins Bold"/>
                <a:cs typeface="Poppins Bold"/>
                <a:sym typeface="Poppins Bold"/>
              </a:rPr>
              <a:t>vertelt dit aan zijn klasgenootjes</a:t>
            </a:r>
            <a:r>
              <a:t>, omdat hij bang is dat zij ook aliens zijn. Het verhaal doet al snel de ronde.</a:t>
            </a:r>
          </a:p>
        </p:txBody>
      </p:sp>
      <p:sp>
        <p:nvSpPr>
          <p:cNvPr id="50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02"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desinformatie</a:t>
            </a:r>
          </a:p>
        </p:txBody>
      </p:sp>
      <p:sp>
        <p:nvSpPr>
          <p:cNvPr id="503"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Volgens een video op TikTok kan je nagaan of iemand een alien is </a:t>
            </a:r>
            <a:r>
              <a:rPr>
                <a:latin typeface="Poppins Bold"/>
                <a:ea typeface="Poppins Bold"/>
                <a:cs typeface="Poppins Bold"/>
                <a:sym typeface="Poppins Bold"/>
              </a:rPr>
              <a:t>door er flesje limonade over iemand te gieten</a:t>
            </a:r>
            <a:r>
              <a:t>. Elliot doet dit bij een medeleerling. Die leerling loopt snel naar een leerkracht. De leerkracht </a:t>
            </a:r>
            <a:r>
              <a:rPr>
                <a:latin typeface="Poppins Bold"/>
                <a:ea typeface="Poppins Bold"/>
                <a:cs typeface="Poppins Bold"/>
                <a:sym typeface="Poppins Bold"/>
              </a:rPr>
              <a:t>begrijpt er niets van en straft Elliot</a:t>
            </a:r>
            <a:r>
              <a:t>. </a:t>
            </a:r>
          </a:p>
        </p:txBody>
      </p:sp>
      <p:pic>
        <p:nvPicPr>
          <p:cNvPr id="50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0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0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0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0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09"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Juf Shailah geeft les in het vierde leerjaar. Ze gelooft dat de </a:t>
            </a:r>
            <a:r>
              <a:rPr>
                <a:latin typeface="Poppins Bold"/>
                <a:ea typeface="Poppins Bold"/>
                <a:cs typeface="Poppins Bold"/>
                <a:sym typeface="Poppins Bold"/>
              </a:rPr>
              <a:t>verkiezingen in België niet eerlijk verlopen </a:t>
            </a:r>
            <a:r>
              <a:t>en denkt dat alles bepaald wordt door één groep, niet verkozen mensen, die stiekem al jaren de touwtjes in handen hebben. Wanneer de leerlingen </a:t>
            </a:r>
            <a:r>
              <a:rPr>
                <a:latin typeface="Poppins Bold"/>
                <a:ea typeface="Poppins Bold"/>
                <a:cs typeface="Poppins Bold"/>
                <a:sym typeface="Poppins Bold"/>
              </a:rPr>
              <a:t>les krijgen over democratie vertelt ze de leerlingen dat er geen democratie is in België</a:t>
            </a:r>
            <a:r>
              <a:t>. De leerlingen zijn in de war en sommigen zijn erg onder de indruk van de verhalen van juf Shailah.</a:t>
            </a:r>
          </a:p>
        </p:txBody>
      </p:sp>
      <p:sp>
        <p:nvSpPr>
          <p:cNvPr id="51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13"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desinformatie</a:t>
            </a:r>
          </a:p>
        </p:txBody>
      </p:sp>
      <p:sp>
        <p:nvSpPr>
          <p:cNvPr id="514"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Jules </a:t>
            </a:r>
            <a:r>
              <a:rPr>
                <a:latin typeface="Poppins Bold"/>
                <a:ea typeface="Poppins Bold"/>
                <a:cs typeface="Poppins Bold"/>
                <a:sym typeface="Poppins Bold"/>
              </a:rPr>
              <a:t>vertelt ‘s avonds alles wat hij geleerd </a:t>
            </a:r>
            <a:r>
              <a:t>heeft in de les over democratie </a:t>
            </a:r>
            <a:r>
              <a:rPr>
                <a:latin typeface="Poppins Bold"/>
                <a:ea typeface="Poppins Bold"/>
                <a:cs typeface="Poppins Bold"/>
                <a:sym typeface="Poppins Bold"/>
              </a:rPr>
              <a:t>aan zijn ouders</a:t>
            </a:r>
            <a:r>
              <a:t>. De ouders zijn </a:t>
            </a:r>
            <a:r>
              <a:rPr>
                <a:latin typeface="Poppins Bold"/>
                <a:ea typeface="Poppins Bold"/>
                <a:cs typeface="Poppins Bold"/>
                <a:sym typeface="Poppins Bold"/>
              </a:rPr>
              <a:t>verontwaardigd </a:t>
            </a:r>
            <a:r>
              <a:t>en stappen de dag erna naar de juf, waarna een </a:t>
            </a:r>
            <a:r>
              <a:rPr>
                <a:latin typeface="Poppins Bold"/>
                <a:ea typeface="Poppins Bold"/>
                <a:cs typeface="Poppins Bold"/>
                <a:sym typeface="Poppins Bold"/>
              </a:rPr>
              <a:t>hevige discussie </a:t>
            </a:r>
            <a:r>
              <a:t>ontstaat. De </a:t>
            </a:r>
            <a:r>
              <a:rPr>
                <a:latin typeface="Poppins Bold"/>
                <a:ea typeface="Poppins Bold"/>
                <a:cs typeface="Poppins Bold"/>
                <a:sym typeface="Poppins Bold"/>
              </a:rPr>
              <a:t>directie </a:t>
            </a:r>
            <a:r>
              <a:t>wordt erbij gehaald en zet juf Shailah op </a:t>
            </a:r>
            <a:r>
              <a:rPr>
                <a:latin typeface="Poppins Bold"/>
                <a:ea typeface="Poppins Bold"/>
                <a:cs typeface="Poppins Bold"/>
                <a:sym typeface="Poppins Bold"/>
              </a:rPr>
              <a:t>non-actief tot de storm is overgewaaid</a:t>
            </a:r>
            <a:r>
              <a:t>. </a:t>
            </a:r>
          </a:p>
        </p:txBody>
      </p:sp>
      <p:pic>
        <p:nvPicPr>
          <p:cNvPr id="51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1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1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1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1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20"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Google Shape;123;p21"/>
          <p:cNvSpPr txBox="1"/>
          <p:nvPr/>
        </p:nvSpPr>
        <p:spPr>
          <a:xfrm>
            <a:off x="1123896" y="1452774"/>
            <a:ext cx="3413806" cy="19155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ouders van Emma (9 jaar) halen hoofdzakelijk hun </a:t>
            </a:r>
            <a:r>
              <a:rPr>
                <a:latin typeface="Poppins Bold"/>
                <a:ea typeface="Poppins Bold"/>
                <a:cs typeface="Poppins Bold"/>
                <a:sym typeface="Poppins Bold"/>
              </a:rPr>
              <a:t>nieuws van sociale media</a:t>
            </a:r>
            <a:r>
              <a:t>. Zonder dat ze het zelf weten, zitten ze  allebei in een </a:t>
            </a:r>
            <a:r>
              <a:rPr>
                <a:latin typeface="Poppins Bold"/>
                <a:ea typeface="Poppins Bold"/>
                <a:cs typeface="Poppins Bold"/>
                <a:sym typeface="Poppins Bold"/>
              </a:rPr>
              <a:t>“filterbubbel”</a:t>
            </a:r>
            <a:r>
              <a:t>, waarin ze veel desinformatie tegenkomen. Zo’n filterbubbel is een bubbel van online informatie, die gefilterd is op basis van je individuele kenmerken, voorkeuren en eerdere zoek-resultaten. Emma’s ouders vertellen haar dat de </a:t>
            </a:r>
            <a:r>
              <a:rPr>
                <a:latin typeface="Poppins Bold"/>
                <a:ea typeface="Poppins Bold"/>
                <a:cs typeface="Poppins Bold"/>
                <a:sym typeface="Poppins Bold"/>
              </a:rPr>
              <a:t>overheid stiekem een chemisch middeltje toevoegt aan de waterleidingen in België</a:t>
            </a:r>
            <a:r>
              <a:t>, dat ervoor zorgt dat we allemaal onderdanig zijn aan de regering.</a:t>
            </a:r>
          </a:p>
        </p:txBody>
      </p:sp>
      <p:sp>
        <p:nvSpPr>
          <p:cNvPr id="52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24"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desinformatie</a:t>
            </a:r>
          </a:p>
        </p:txBody>
      </p:sp>
      <p:sp>
        <p:nvSpPr>
          <p:cNvPr id="525"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Bold"/>
                <a:ea typeface="Poppins Bold"/>
                <a:cs typeface="Poppins Bold"/>
                <a:sym typeface="Poppins Bold"/>
              </a:defRPr>
            </a:pPr>
            <a:r>
              <a:t>Emma vertelt dit door in de klas </a:t>
            </a:r>
            <a:r>
              <a:rPr>
                <a:latin typeface="Poppins Medium"/>
                <a:ea typeface="Poppins Medium"/>
                <a:cs typeface="Poppins Medium"/>
                <a:sym typeface="Poppins Medium"/>
              </a:rPr>
              <a:t>tijdens het wekelijkse </a:t>
            </a:r>
            <a:r>
              <a:t>actuarondje</a:t>
            </a:r>
            <a:r>
              <a:rPr>
                <a:latin typeface="Poppins Medium"/>
                <a:ea typeface="Poppins Medium"/>
                <a:cs typeface="Poppins Medium"/>
                <a:sym typeface="Poppins Medium"/>
              </a:rPr>
              <a:t>. Meester Daan wil dit nieuwsfeit ontkrachten, maar </a:t>
            </a:r>
            <a:r>
              <a:t>weet niet hoe hij erop moet reageren </a:t>
            </a:r>
            <a:r>
              <a:rPr>
                <a:latin typeface="Poppins Medium"/>
                <a:ea typeface="Poppins Medium"/>
                <a:cs typeface="Poppins Medium"/>
                <a:sym typeface="Poppins Medium"/>
              </a:rPr>
              <a:t>noch weet hij hoe hij best deze foute info weerlegt. </a:t>
            </a:r>
            <a:r>
              <a:t>Hij laat het zoals het is</a:t>
            </a:r>
            <a:r>
              <a:rPr>
                <a:latin typeface="Poppins Medium"/>
                <a:ea typeface="Poppins Medium"/>
                <a:cs typeface="Poppins Medium"/>
                <a:sym typeface="Poppins Medium"/>
              </a:rPr>
              <a:t>. Emma haar klasgenootjes zijn helemaal in de ban van haar nieuwsverhaal en nemen dit als waar aan.  </a:t>
            </a:r>
          </a:p>
        </p:txBody>
      </p:sp>
      <p:pic>
        <p:nvPicPr>
          <p:cNvPr id="52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2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2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2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3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31"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Juf Sabine leest allerlei verhalen op sociale media over </a:t>
            </a:r>
            <a:r>
              <a:rPr>
                <a:latin typeface="Poppins Bold"/>
                <a:ea typeface="Poppins Bold"/>
                <a:cs typeface="Poppins Bold"/>
                <a:sym typeface="Poppins Bold"/>
              </a:rPr>
              <a:t>‘the flat earth’</a:t>
            </a:r>
            <a:r>
              <a:t>, de platte aarde. Ze gaat </a:t>
            </a:r>
            <a:r>
              <a:rPr>
                <a:latin typeface="Poppins Bold"/>
                <a:ea typeface="Poppins Bold"/>
                <a:cs typeface="Poppins Bold"/>
                <a:sym typeface="Poppins Bold"/>
              </a:rPr>
              <a:t>steeds meer twijfelen </a:t>
            </a:r>
            <a:r>
              <a:t>of de aarde wel degelijk rond is. Dit verkondigt ze ook aan haar leerlingen en collega’s. Er ontstaan </a:t>
            </a:r>
            <a:r>
              <a:rPr>
                <a:latin typeface="Poppins Bold"/>
                <a:ea typeface="Poppins Bold"/>
                <a:cs typeface="Poppins Bold"/>
                <a:sym typeface="Poppins Bold"/>
              </a:rPr>
              <a:t>hevige discussies in de leraarskamer </a:t>
            </a:r>
            <a:r>
              <a:t>tussen juf Sabine en de anderen. De </a:t>
            </a:r>
            <a:r>
              <a:rPr>
                <a:latin typeface="Poppins Bold"/>
                <a:ea typeface="Poppins Bold"/>
                <a:cs typeface="Poppins Bold"/>
                <a:sym typeface="Poppins Bold"/>
              </a:rPr>
              <a:t>directie </a:t>
            </a:r>
            <a:r>
              <a:t>komt tussenbeide en beslist om juf Sabine op </a:t>
            </a:r>
            <a:r>
              <a:rPr>
                <a:latin typeface="Poppins Bold"/>
                <a:ea typeface="Poppins Bold"/>
                <a:cs typeface="Poppins Bold"/>
                <a:sym typeface="Poppins Bold"/>
              </a:rPr>
              <a:t>non-actief </a:t>
            </a:r>
            <a:r>
              <a:t>te zetten. </a:t>
            </a:r>
          </a:p>
        </p:txBody>
      </p:sp>
      <p:sp>
        <p:nvSpPr>
          <p:cNvPr id="53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35"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desinformatie</a:t>
            </a:r>
          </a:p>
        </p:txBody>
      </p:sp>
      <p:pic>
        <p:nvPicPr>
          <p:cNvPr id="53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3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3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3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4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41"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Google Shape;123;p21"/>
          <p:cNvSpPr txBox="1"/>
          <p:nvPr/>
        </p:nvSpPr>
        <p:spPr>
          <a:xfrm>
            <a:off x="1123896" y="1452774"/>
            <a:ext cx="3413806"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leerlingen in de klas praten enthousiast over een </a:t>
            </a:r>
            <a:r>
              <a:rPr>
                <a:latin typeface="Poppins Bold"/>
                <a:ea typeface="Poppins Bold"/>
                <a:cs typeface="Poppins Bold"/>
                <a:sym typeface="Poppins Bold"/>
              </a:rPr>
              <a:t>nieuw middeltje tegen puisten dat ze op TikTok hebben gezien</a:t>
            </a:r>
            <a:r>
              <a:t>. Op de filmpjes zie je dat je de crème gewoon op je gezicht moet smeren en twee minuten later zijn alle puistjes weg. </a:t>
            </a:r>
            <a:r>
              <a:rPr>
                <a:latin typeface="Poppins Bold"/>
                <a:ea typeface="Poppins Bold"/>
                <a:cs typeface="Poppins Bold"/>
                <a:sym typeface="Poppins Bold"/>
              </a:rPr>
              <a:t>In de filmpjes ziet het er heel echt uit, maar de beelden zijn gemaakt met AI</a:t>
            </a:r>
            <a:r>
              <a:t>.</a:t>
            </a:r>
          </a:p>
        </p:txBody>
      </p:sp>
      <p:sp>
        <p:nvSpPr>
          <p:cNvPr id="54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45"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desinformatie</a:t>
            </a:r>
          </a:p>
        </p:txBody>
      </p:sp>
      <p:sp>
        <p:nvSpPr>
          <p:cNvPr id="546" name="Google Shape;126;p21"/>
          <p:cNvSpPr txBox="1"/>
          <p:nvPr/>
        </p:nvSpPr>
        <p:spPr>
          <a:xfrm>
            <a:off x="4918573" y="145277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Dat is heel moeilijk te zien en de leerlingen denken dat het echt is. De leerkracht zegt dat het niet echt kan zijn, maar de leerlingen laten haar de filmpjes zien. Ze weet niet goed wat ze moet zeggen, want </a:t>
            </a:r>
            <a:r>
              <a:rPr>
                <a:latin typeface="Poppins Bold"/>
                <a:ea typeface="Poppins Bold"/>
                <a:cs typeface="Poppins Bold"/>
                <a:sym typeface="Poppins Bold"/>
              </a:rPr>
              <a:t>het lijkt net echt.</a:t>
            </a:r>
            <a:r>
              <a:t>.. </a:t>
            </a:r>
          </a:p>
        </p:txBody>
      </p:sp>
      <p:pic>
        <p:nvPicPr>
          <p:cNvPr id="54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4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4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5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5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52"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Google Shape;123;p21"/>
          <p:cNvSpPr txBox="1"/>
          <p:nvPr/>
        </p:nvSpPr>
        <p:spPr>
          <a:xfrm>
            <a:off x="1123896" y="1452774"/>
            <a:ext cx="3413806" cy="2203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Medium"/>
                <a:ea typeface="Poppins Medium"/>
                <a:cs typeface="Poppins Medium"/>
                <a:sym typeface="Poppins Medium"/>
              </a:defRPr>
            </a:lvl1pPr>
          </a:lstStyle>
          <a:p>
            <a:pPr/>
            <a:r>
              <a:t>Tijdens de lunchpauze vertelt juf Samira aan enkele collega’s dat een aantal leerlingen weer niet in orde waren met hun spullen. Ze communiceert nochtans alles minstens een week op voorhand duidelijk naar de ouders via Smartschool. Juf Els, die ook lesgeeft in het zesde leerjaar, reageert dat ze zich al kan inbeelden om welke leerlingen het gaat. Het zijn altijd dezelfde. En het stopt niet bij het niet meebrengen van de gevraagde spullen: deze week gaat de 3e aanmaning buiten om de schoolfactuur te betalen. Daar komt ook geen reactie op.  Een andere collega suggereert dat ze de ouders misschien eens kunnen aanspreken of bellen. Wie weet zijn er ouders die niet met Smartschool kunnen werken?</a:t>
            </a:r>
          </a:p>
        </p:txBody>
      </p:sp>
      <p:sp>
        <p:nvSpPr>
          <p:cNvPr id="55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56"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digitale inclusie</a:t>
            </a:r>
          </a:p>
        </p:txBody>
      </p:sp>
      <p:sp>
        <p:nvSpPr>
          <p:cNvPr id="557" name="Google Shape;126;p21"/>
          <p:cNvSpPr txBox="1"/>
          <p:nvPr/>
        </p:nvSpPr>
        <p:spPr>
          <a:xfrm>
            <a:off x="4918573" y="1452774"/>
            <a:ext cx="3413801" cy="2203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Medium"/>
                <a:ea typeface="Poppins Medium"/>
                <a:cs typeface="Poppins Medium"/>
                <a:sym typeface="Poppins Medium"/>
              </a:defRPr>
            </a:lvl1pPr>
          </a:lstStyle>
          <a:p>
            <a:pPr/>
            <a:r>
              <a:t>Juf Samira reageert dat ze daar helemaal geen tijd voor heeft. Bovendien staat het toch in het schoolreglement dat alle communicatie via Smartschool verloopt? Zo bereidt de school de leerlingen en ouders voor op het secundair onderwijs. Want bijna elke secundaire school in de buurt werkt met dit platform. Juf Els gaat hier volledig mee akkoord en voegt eraan toe dat het toch niet de bedoeling kan zijn dat de school ouders leert met Smartschool werken. Ze doen trouwens al meer moeite dan andere scholen: in het begin van het schooljaar krijgen alle ouders een uitgebreide handleiding mee. En als het daarmee niet lukt, kunnen ze toch aan hun kinderen vragen om te helpen?</a:t>
            </a:r>
          </a:p>
        </p:txBody>
      </p:sp>
      <p:pic>
        <p:nvPicPr>
          <p:cNvPr id="55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5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6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6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6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63"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Senne (10 jaar) is een verlegen leerling. Hij werkt altijd goed mee tijdens de les, is leergierig en is meestal in orde met zijn huiswerk. Enkel over de oefeningen op Bingel is hij niet enthousiast. Dit is een groot contrast met de andere leerlingen uit de klas: Bingeltaken zijn het favoriete huiswerk en worden ook gretig gemaakt, ook al is het nooit verplicht. Als meester Levi aan Senne vraagt waarom hij de taken op Bingel nooit maakt, vertelt Senne dat ze thuis geen computer of internet hebben. Meester Levi besluit aan de directeur te vragen of leerlingen die thuis geen toestel hebben een toestel van school kunnen lenen.</a:t>
            </a:r>
          </a:p>
        </p:txBody>
      </p:sp>
      <p:sp>
        <p:nvSpPr>
          <p:cNvPr id="56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67"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digitale inclusie</a:t>
            </a:r>
          </a:p>
        </p:txBody>
      </p:sp>
      <p:sp>
        <p:nvSpPr>
          <p:cNvPr id="568" name="Google Shape;126;p21"/>
          <p:cNvSpPr txBox="1"/>
          <p:nvPr/>
        </p:nvSpPr>
        <p:spPr>
          <a:xfrm>
            <a:off x="4918573" y="1452774"/>
            <a:ext cx="3413801"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directeur vindt dit een heel goed idee, maar vreest wel dat de schoollaptops zo veel sneller kapot zullen gaan. Daarom stelt ze voor dat de ouders bij schade de kosten van de herstelling of het nieuwe toestel moeten betalen. Meester Levi laat het goede nieuws weten aan de ouders van Senne. Voor internet verwijst hij hen door naar een Digipunt. Daar kunnen ze zich aanmelden voor betaalbaar internet. Senne neemt superblij de laptop mee naar huis. Thuis stopt zijn vader het toestel meteen in de kast. Senne mag het toestel niet gebruiken want als het kapot gaat, wie weet hoeveel ze dan moeten betalen? </a:t>
            </a:r>
          </a:p>
        </p:txBody>
      </p:sp>
      <p:pic>
        <p:nvPicPr>
          <p:cNvPr id="56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7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7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7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7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74"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ogle Shape;123;p21"/>
          <p:cNvSpPr txBox="1"/>
          <p:nvPr/>
        </p:nvSpPr>
        <p:spPr>
          <a:xfrm>
            <a:off x="1055659" y="3353942"/>
            <a:ext cx="3413805" cy="41805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De werkgroep formuleert duidelijke beleidsteksten voor de geselecteerde bouwstenen aan de hand van richtvragen.</a:t>
            </a:r>
          </a:p>
        </p:txBody>
      </p:sp>
      <p:sp>
        <p:nvSpPr>
          <p:cNvPr id="151" name="Google Shape;124;p21"/>
          <p:cNvSpPr txBox="1"/>
          <p:nvPr/>
        </p:nvSpPr>
        <p:spPr>
          <a:xfrm>
            <a:off x="1055661" y="2374369"/>
            <a:ext cx="2929004" cy="8532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000">
                <a:solidFill>
                  <a:srgbClr val="FF3D9A"/>
                </a:solidFill>
                <a:latin typeface="Poppins SemiBold"/>
                <a:ea typeface="Poppins SemiBold"/>
                <a:cs typeface="Poppins SemiBold"/>
                <a:sym typeface="Poppins SemiBold"/>
              </a:defRPr>
            </a:pPr>
            <a:r>
              <a:t>Fase 3</a:t>
            </a:r>
          </a:p>
          <a:p>
            <a:pPr>
              <a:lnSpc>
                <a:spcPct val="115000"/>
              </a:lnSpc>
              <a:defRPr>
                <a:solidFill>
                  <a:srgbClr val="0218BD"/>
                </a:solidFill>
                <a:latin typeface="Poppins SemiBold"/>
                <a:ea typeface="Poppins SemiBold"/>
                <a:cs typeface="Poppins SemiBold"/>
                <a:sym typeface="Poppins SemiBold"/>
              </a:defRPr>
            </a:pPr>
            <a:r>
              <a:t>Uitwerken van </a:t>
            </a:r>
          </a:p>
          <a:p>
            <a:pPr>
              <a:lnSpc>
                <a:spcPct val="115000"/>
              </a:lnSpc>
              <a:defRPr>
                <a:solidFill>
                  <a:srgbClr val="0218BD"/>
                </a:solidFill>
                <a:latin typeface="Poppins SemiBold"/>
                <a:ea typeface="Poppins SemiBold"/>
                <a:cs typeface="Poppins SemiBold"/>
                <a:sym typeface="Poppins SemiBold"/>
              </a:defRPr>
            </a:pPr>
            <a:r>
              <a:t>het beleidsplan</a:t>
            </a:r>
          </a:p>
        </p:txBody>
      </p:sp>
      <p:sp>
        <p:nvSpPr>
          <p:cNvPr id="152" name="Google Shape;123;p21"/>
          <p:cNvSpPr txBox="1"/>
          <p:nvPr/>
        </p:nvSpPr>
        <p:spPr>
          <a:xfrm>
            <a:off x="4850336" y="3353942"/>
            <a:ext cx="3413803" cy="61388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20000"/>
              </a:lnSpc>
              <a:defRPr sz="900">
                <a:solidFill>
                  <a:srgbClr val="0218BD"/>
                </a:solidFill>
                <a:latin typeface="Poppins Regular"/>
                <a:ea typeface="Poppins Regular"/>
                <a:cs typeface="Poppins Regular"/>
                <a:sym typeface="Poppins Regular"/>
              </a:defRPr>
            </a:lvl1pPr>
          </a:lstStyle>
          <a:p>
            <a:pPr/>
            <a:r>
              <a:t>De werkgroep reflecteert over het beleidsplan, verwerkt eventuele feedback en denkt na over de volgende stappen nu het beleid is uitgewerkt. </a:t>
            </a:r>
          </a:p>
        </p:txBody>
      </p:sp>
      <p:sp>
        <p:nvSpPr>
          <p:cNvPr id="153" name="Google Shape;124;p21"/>
          <p:cNvSpPr txBox="1"/>
          <p:nvPr/>
        </p:nvSpPr>
        <p:spPr>
          <a:xfrm>
            <a:off x="4854287" y="2374369"/>
            <a:ext cx="2929004" cy="85328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1000">
                <a:solidFill>
                  <a:srgbClr val="FF3D9A"/>
                </a:solidFill>
                <a:latin typeface="Poppins SemiBold"/>
                <a:ea typeface="Poppins SemiBold"/>
                <a:cs typeface="Poppins SemiBold"/>
                <a:sym typeface="Poppins SemiBold"/>
              </a:defRPr>
            </a:pPr>
            <a:r>
              <a:t>Fase 4</a:t>
            </a:r>
          </a:p>
          <a:p>
            <a:pPr>
              <a:lnSpc>
                <a:spcPct val="115000"/>
              </a:lnSpc>
              <a:defRPr>
                <a:solidFill>
                  <a:srgbClr val="0218BD"/>
                </a:solidFill>
                <a:latin typeface="Poppins SemiBold"/>
                <a:ea typeface="Poppins SemiBold"/>
                <a:cs typeface="Poppins SemiBold"/>
                <a:sym typeface="Poppins SemiBold"/>
              </a:defRPr>
            </a:pPr>
            <a:r>
              <a:t>Finaliseren van </a:t>
            </a:r>
          </a:p>
          <a:p>
            <a:pPr>
              <a:lnSpc>
                <a:spcPct val="115000"/>
              </a:lnSpc>
              <a:defRPr>
                <a:solidFill>
                  <a:srgbClr val="0218BD"/>
                </a:solidFill>
                <a:latin typeface="Poppins SemiBold"/>
                <a:ea typeface="Poppins SemiBold"/>
                <a:cs typeface="Poppins SemiBold"/>
                <a:sym typeface="Poppins SemiBold"/>
              </a:defRPr>
            </a:pPr>
            <a:r>
              <a:t>het beleidsplan</a:t>
            </a:r>
          </a:p>
        </p:txBody>
      </p:sp>
      <p:pic>
        <p:nvPicPr>
          <p:cNvPr id="154" name="Afbeelding" descr="Afbeelding"/>
          <p:cNvPicPr>
            <a:picLocks noChangeAspect="1"/>
          </p:cNvPicPr>
          <p:nvPr/>
        </p:nvPicPr>
        <p:blipFill>
          <a:blip r:embed="rId2">
            <a:extLst/>
          </a:blip>
          <a:stretch>
            <a:fillRect/>
          </a:stretch>
        </p:blipFill>
        <p:spPr>
          <a:xfrm>
            <a:off x="1055103" y="1899591"/>
            <a:ext cx="383329" cy="404518"/>
          </a:xfrm>
          <a:prstGeom prst="rect">
            <a:avLst/>
          </a:prstGeom>
          <a:ln w="12700">
            <a:miter lim="400000"/>
          </a:ln>
        </p:spPr>
      </p:pic>
      <p:pic>
        <p:nvPicPr>
          <p:cNvPr id="155" name="Afbeelding" descr="Afbeelding"/>
          <p:cNvPicPr>
            <a:picLocks noChangeAspect="1"/>
          </p:cNvPicPr>
          <p:nvPr/>
        </p:nvPicPr>
        <p:blipFill>
          <a:blip r:embed="rId3">
            <a:extLst/>
          </a:blip>
          <a:stretch>
            <a:fillRect/>
          </a:stretch>
        </p:blipFill>
        <p:spPr>
          <a:xfrm>
            <a:off x="4871453" y="1892324"/>
            <a:ext cx="383329" cy="419054"/>
          </a:xfrm>
          <a:prstGeom prst="rect">
            <a:avLst/>
          </a:prstGeom>
          <a:ln w="12700">
            <a:miter lim="400000"/>
          </a:ln>
        </p:spPr>
      </p:pic>
      <p:sp>
        <p:nvSpPr>
          <p:cNvPr id="156" name="Google Shape;82;p16"/>
          <p:cNvSpPr txBox="1"/>
          <p:nvPr/>
        </p:nvSpPr>
        <p:spPr>
          <a:xfrm>
            <a:off x="1036399" y="1091373"/>
            <a:ext cx="5263351"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819BE"/>
                </a:solidFill>
                <a:latin typeface="Poppins SemiBold"/>
                <a:ea typeface="Poppins SemiBold"/>
                <a:cs typeface="Poppins SemiBold"/>
                <a:sym typeface="Poppins SemiBold"/>
              </a:defRPr>
            </a:lvl1pPr>
          </a:lstStyle>
          <a:p>
            <a:pPr/>
            <a:r>
              <a:t>Verloop van de vier fases</a:t>
            </a:r>
          </a:p>
        </p:txBody>
      </p:sp>
      <p:pic>
        <p:nvPicPr>
          <p:cNvPr id="157"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directie kondigt op de personeelsvergadering aan dat ze zullen starten met een digitale leerlijn op school. Ze gaan dit doen op basis van de talenten en digitale competenties van de leerkrachten. Meester Yassin, die normaal altijd enthousiast is bij nieuwe initiatieven, houdt zich heel stil. Het team spreekt af om tegen volgende week te verzamelen welke vaardigheden ze per leerjaar aanleren en welke tools ze gebruiken. Yassin klopt intussen bij de directie aan. Hij staat in het 1ste leerjaar. Daar is het toch nog niet nodig dat leerlingen digitale vaardigheden leren?</a:t>
            </a:r>
          </a:p>
        </p:txBody>
      </p:sp>
      <p:sp>
        <p:nvSpPr>
          <p:cNvPr id="57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7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digitale inclusie</a:t>
            </a:r>
          </a:p>
        </p:txBody>
      </p:sp>
      <p:sp>
        <p:nvSpPr>
          <p:cNvPr id="579"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Er is zo al weinig tijd in het 1ste en leerlingen hebben het nog moeilijk met de overgang uit de kleuterklas. De directie begrijpt zijn standpunt en gaat akkoord. Yassin wandelt opgelucht het bureau uit: zo hoeft hij niet te zeggen dat hij zelf niet veel kaas heeft gegeten van het digitale. </a:t>
            </a:r>
          </a:p>
        </p:txBody>
      </p:sp>
      <p:pic>
        <p:nvPicPr>
          <p:cNvPr id="58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8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8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8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8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85"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Mia (10 jaar) komt zuchtend thuis en gooit haar schooltas in de zetel. Als haar mama vraagt wat er is, antwoordt Mia dat ze een presentatie moet maken voor Nederlands. Al haar vriendinnen gaan iets digitaal maken, maar ze heeft geen idee hoe daaraan te beginnen. Haar moeder zegt dat ze daar ook geen verstand van heeft en suggereert of ze het niet op school aan iemand kan vragen. Mia schudt haar hoofd. Ze heeft helemaal geen zin om het aan haar vrienden te vragen. Ze is sowieso al het buitenbeentje omdat ze niet op sociale media zit en dus al die populaire filmpjes en dansjes niet kent.</a:t>
            </a:r>
          </a:p>
        </p:txBody>
      </p:sp>
      <p:sp>
        <p:nvSpPr>
          <p:cNvPr id="58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589"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digitale inclusie</a:t>
            </a:r>
          </a:p>
        </p:txBody>
      </p:sp>
      <p:sp>
        <p:nvSpPr>
          <p:cNvPr id="590" name="Google Shape;126;p21"/>
          <p:cNvSpPr txBox="1"/>
          <p:nvPr/>
        </p:nvSpPr>
        <p:spPr>
          <a:xfrm>
            <a:off x="4918573" y="1452774"/>
            <a:ext cx="3413801"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Als ze nu nog moet zeggen dat ze niet weet hoe ze een presentatie kan maken, lachen ze haar zeker uit. En ook de leerkracht is geen optie: als je die een vraag stelt, herhaalt die alles altijd voor de hele klas. Ze zal wel gewoon een presentatie voorbereiden op papier. Zo hoeft ze aan niemand iets te vragen. </a:t>
            </a:r>
          </a:p>
        </p:txBody>
      </p:sp>
      <p:pic>
        <p:nvPicPr>
          <p:cNvPr id="59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59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59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59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59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596"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Amir is net uit een ander land naar België verhuisd. </a:t>
            </a:r>
            <a:r>
              <a:rPr>
                <a:latin typeface="Poppins Bold"/>
                <a:ea typeface="Poppins Bold"/>
                <a:cs typeface="Poppins Bold"/>
                <a:sym typeface="Poppins Bold"/>
              </a:rPr>
              <a:t>Hij begrijpt nog maar weinig Nederlands en heeft moeite om de les te volgen</a:t>
            </a:r>
            <a:r>
              <a:t>. Meester Tom merkt dat Amir vaak stil is tijdens de lessen en dat hij weinig vragen stelt. Om Amir te helpen, gebruikt meester Tom Deepl, </a:t>
            </a:r>
            <a:r>
              <a:rPr>
                <a:latin typeface="Poppins Bold"/>
                <a:ea typeface="Poppins Bold"/>
                <a:cs typeface="Poppins Bold"/>
                <a:sym typeface="Poppins Bold"/>
              </a:rPr>
              <a:t>een AI-vertaalapp</a:t>
            </a:r>
            <a:r>
              <a:t>, om de instructies te vertalen naar zijn thuistaal.</a:t>
            </a:r>
          </a:p>
        </p:txBody>
      </p:sp>
      <p:sp>
        <p:nvSpPr>
          <p:cNvPr id="59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00"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digitale inclusie</a:t>
            </a:r>
          </a:p>
        </p:txBody>
      </p:sp>
      <p:sp>
        <p:nvSpPr>
          <p:cNvPr id="601"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De andere leerkrachten zien dit en weten niet goed wat ze ervan moeten denken. </a:t>
            </a:r>
            <a:r>
              <a:rPr>
                <a:latin typeface="Poppins Bold"/>
                <a:ea typeface="Poppins Bold"/>
                <a:cs typeface="Poppins Bold"/>
                <a:sym typeface="Poppins Bold"/>
              </a:rPr>
              <a:t>Ze vragen zich af of Amir zo wel genoeg Nederlands leert</a:t>
            </a:r>
            <a:r>
              <a:t>. Meester Tom legt uit dat hij de tool alleen gebruikt als hulp en Amir nog </a:t>
            </a:r>
            <a:r>
              <a:rPr>
                <a:latin typeface="Poppins Bold"/>
                <a:ea typeface="Poppins Bold"/>
                <a:cs typeface="Poppins Bold"/>
                <a:sym typeface="Poppins Bold"/>
              </a:rPr>
              <a:t>steeds aanmoedigt om Nederlands te spreken</a:t>
            </a:r>
            <a:r>
              <a:t>.</a:t>
            </a:r>
          </a:p>
        </p:txBody>
      </p:sp>
      <p:pic>
        <p:nvPicPr>
          <p:cNvPr id="60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0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0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0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0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07"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Nienke, leerkracht in het 3e leerjaar, probeert haar leerlingen zo veel mogelijk te ondersteunen en contact te onderhouden met hun ouders. Om efficiënt te communiceren en belangrijke informatie te delen, heeft ze samen met de ouders een WhatsApp-groep opgezet. In deze groep worden schooltaken, schooluitstapjes, sportdagen en andere relevante zaken besproken.</a:t>
            </a:r>
          </a:p>
        </p:txBody>
      </p:sp>
      <p:sp>
        <p:nvSpPr>
          <p:cNvPr id="61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11"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digitale balans en smartphones</a:t>
            </a:r>
          </a:p>
        </p:txBody>
      </p:sp>
      <p:sp>
        <p:nvSpPr>
          <p:cNvPr id="612"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Aanvankelijk waren er duidelijke afspraken gemaakt dat de WhatsApp-groep alleen gebruikt mocht worden tijdens schooldagen en tot 19:00 uur. Tot haar frustratie merkt Nienke echter dat ouders haar berichten blijven sturen na 19:00 uur, tijdens de weekenden en zelfs tijdens schoolvakanties, wat een negatieve invloed heeft op haar werk-privébalans. Nienke besluit het probleem aan te pakken en plaatst een bericht in de Whatsappgroep waarin ze vraagt de afspraken na te leven.</a:t>
            </a:r>
          </a:p>
        </p:txBody>
      </p:sp>
      <p:pic>
        <p:nvPicPr>
          <p:cNvPr id="61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1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1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1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1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18"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Google Shape;123;p21"/>
          <p:cNvSpPr txBox="1"/>
          <p:nvPr/>
        </p:nvSpPr>
        <p:spPr>
          <a:xfrm>
            <a:off x="1123896" y="1452774"/>
            <a:ext cx="3413806" cy="2203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Felix is leerkracht in het lager onderwijs en geeft les aan een klas van het 4e leerjaar. De school heeft sinds kort tablets aangeschaft om in de klas te gebruiken. Meester Felix heeft besloten om de tablets te gebruiken tijdens de lessen, maar alleen wanneer het relevant is voor bepaalde oefeningen. Felix begrijpt de waarde van technologie in het leerproces en wil zijn leerlingen de kans geven om op een moderne manier te leren. Echter, tot zijn teleurstelling merkt Felix dat sommige leerlingen snel afgeleid raken door andere applicaties zodra de tablets tevoorschijn komen. Dit zorgt ervoor dat hun aandacht voor de les verloren gaat en hun leerresultaten negatief worden beïnvloed.</a:t>
            </a:r>
          </a:p>
        </p:txBody>
      </p:sp>
      <p:sp>
        <p:nvSpPr>
          <p:cNvPr id="62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22"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digitale balans en smartphones</a:t>
            </a:r>
          </a:p>
        </p:txBody>
      </p:sp>
      <p:sp>
        <p:nvSpPr>
          <p:cNvPr id="623"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Felix staat voor de uitdaging om de afleiding van de tablets in zijn klas te minimaliseren en ervoor te zorgen dat alle leerlingen optimaal profiteren van het gebruik van technologie tijdens de les. Om het probleem aan te pakken, besluit Felix dat hij de tablets zal afnemen van leerlingen die zich niet aan de regels houden. Hiermee wil hij benadrukken dat de focus tijdens de les ligt op het leren en dat afleiding niet wordt getolereerd. Hierdoor kunnen de leerlingen de oefeningen natuurlijk wel niet vervolledigen.</a:t>
            </a:r>
          </a:p>
        </p:txBody>
      </p:sp>
      <p:pic>
        <p:nvPicPr>
          <p:cNvPr id="62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2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2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2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2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29"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Een ouder ontvangt een whatsapp bericht van de juf om 18:45 uur over de knutselactiviteit van morgen. De leerlingen moeten morgen een schoendoos meebrengen. Ongeveer de helft van de leerlingen heeft de doos niet bij omdat de ouders het bericht niet of te laat hebben gezien. De leerkracht rechtvaardigt zich door te zeggen dat het bericht binnen de afgesproken tijd verzonden is. De ouders voelen zich gefrustreerd en vinden het tijdstip veel te laat.</a:t>
            </a:r>
          </a:p>
        </p:txBody>
      </p:sp>
      <p:sp>
        <p:nvSpPr>
          <p:cNvPr id="63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33"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digitale balans en smartphones</a:t>
            </a:r>
          </a:p>
        </p:txBody>
      </p:sp>
      <p:sp>
        <p:nvSpPr>
          <p:cNvPr id="634" name="Google Shape;126;p21"/>
          <p:cNvSpPr txBox="1"/>
          <p:nvPr/>
        </p:nvSpPr>
        <p:spPr>
          <a:xfrm>
            <a:off x="4918573" y="1452774"/>
            <a:ext cx="3413801"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Ze wijzen erop dat het voor veel ouders moeilijk is om binnen zo'n korte tijd een lege schoendoos te vinden, vooral omdat ze misschien niet op voorhand op de hoogte waren van de activiteit. Om het conflict op te lossen, nodigt ze enkele ouders uit voor een gesprek. Ze kijken samen welke communicatieafspraken er mogelijk zijn.</a:t>
            </a:r>
          </a:p>
        </p:txBody>
      </p:sp>
      <p:pic>
        <p:nvPicPr>
          <p:cNvPr id="63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3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3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3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3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40"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een ochtend komt Stien, een leerling uit het 6e leerjaar, vermoeid aan op school. Ook tijdens de lessen toont ze duidelijk tekenen van oververmoeidheid. Haar klastitularis besluit met haar te praten om te achterhalen wat er aan de hand is. Na wat vragen en doorvragen, komt naar voren dat ze ‘s avonds veel tijd besteedt aan gamen, wat resulteert in een gebrek aan slaap en vermoeidheid tijdens de schooldagen. Het blijkt dat er thuis geen duidelijke afspraken zijn rondom het gamen, waardoor de leerling vrij is om haar eigen gang te gaan.</a:t>
            </a:r>
          </a:p>
        </p:txBody>
      </p:sp>
      <p:sp>
        <p:nvSpPr>
          <p:cNvPr id="64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44"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digitale balans en smartphones</a:t>
            </a:r>
          </a:p>
        </p:txBody>
      </p:sp>
      <p:sp>
        <p:nvSpPr>
          <p:cNvPr id="645" name="Google Shape;126;p21"/>
          <p:cNvSpPr txBox="1"/>
          <p:nvPr/>
        </p:nvSpPr>
        <p:spPr>
          <a:xfrm>
            <a:off x="4918573" y="1452774"/>
            <a:ext cx="3413801" cy="20383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leerkracht begrijpt dat het gebrek aan regels en beperkingen thuis met betrekking tot gamen een negatieve invloed heeft op de leerling. Ze beseft dat dit niet alleen haar schoolprestaties beïnvloedt, maar ook haar algemene gezondheid. Om het probleem op te lossen, neemt de leerkracht contact op met de ouders voor een oudergesprek. Tijdens het gesprek bespreekt de leerkracht de bevindingen en zorgen over het excessieve gamen van de leerling en de impact ervan op haar vermoeidheid en schoolprestaties. Ze benadrukt het belang van een goede nachtrust en balans tussen schoolwerk en ontspanning.</a:t>
            </a:r>
          </a:p>
        </p:txBody>
      </p:sp>
      <p:pic>
        <p:nvPicPr>
          <p:cNvPr id="64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4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4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4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5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51"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Jesse blijft ’s avonds vaak </a:t>
            </a:r>
            <a:r>
              <a:rPr>
                <a:latin typeface="Poppins Bold"/>
                <a:ea typeface="Poppins Bold"/>
                <a:cs typeface="Poppins Bold"/>
                <a:sym typeface="Poppins Bold"/>
              </a:rPr>
              <a:t>lang praten met een AI-app op zijn tablet</a:t>
            </a:r>
            <a:r>
              <a:t>. Daardoor gaat hij te laat slapen en is hij </a:t>
            </a:r>
            <a:r>
              <a:rPr>
                <a:latin typeface="Poppins Bold"/>
                <a:ea typeface="Poppins Bold"/>
                <a:cs typeface="Poppins Bold"/>
                <a:sym typeface="Poppins Bold"/>
              </a:rPr>
              <a:t>overdag vaak moe</a:t>
            </a:r>
            <a:r>
              <a:t>. Meester Klaas merkt dat Jesse moeilijker kan opletten in de klas en dat zijn schoolresultaten achteruitgaan. Meester Klaas praat met Jesse om samen te begrijpen wat er aan de hand is.</a:t>
            </a:r>
          </a:p>
        </p:txBody>
      </p:sp>
      <p:sp>
        <p:nvSpPr>
          <p:cNvPr id="65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55"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digitale balans en smartphones</a:t>
            </a:r>
          </a:p>
        </p:txBody>
      </p:sp>
      <p:pic>
        <p:nvPicPr>
          <p:cNvPr id="65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5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5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5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6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61"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Meester Klaas gebruikt zijn laptop als digitaal bordboek in de klas en laat deze soms openstaan tijdens de speeltijd. Een paar leerlingen ontdekken dit en plaatsen een nepbericht op de gesloten Facebookgroep van de klas, waarin staat dat de hele klas de volgende dag op schoolreis gaat. Ouders worden verward en bezorgd.</a:t>
            </a:r>
          </a:p>
        </p:txBody>
      </p:sp>
      <p:sp>
        <p:nvSpPr>
          <p:cNvPr id="66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65"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cybersecurity</a:t>
            </a:r>
          </a:p>
        </p:txBody>
      </p:sp>
      <p:sp>
        <p:nvSpPr>
          <p:cNvPr id="666" name="Google Shape;126;p21"/>
          <p:cNvSpPr txBox="1"/>
          <p:nvPr/>
        </p:nvSpPr>
        <p:spPr>
          <a:xfrm>
            <a:off x="4918573" y="1452774"/>
            <a:ext cx="3413801"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daders worden ontdekt, gestraft en er worden trainingen georganiseerd voor de leerkrachten over cybersecurity om zo’n situaties in de toekomst te voorkomen.</a:t>
            </a:r>
          </a:p>
        </p:txBody>
      </p:sp>
      <p:pic>
        <p:nvPicPr>
          <p:cNvPr id="66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6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6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7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7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72"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Sinds het begin van het nieuwe schooljaar heeft basisschool 'De Muziekdoos' ervoor gekozen om Google Classroom te gebruiken. Alle leerkrachten krijgen toegang tot dit platform. Tijdens de eerste week van het schooljaar krijgt ook iedere leerling zijn persoonlijke wachtwoord. Juf Laura uit het 4de leerjaar voorspelt dat de helft van de leerlingen zijn wachtwoord zal vergeten. Daarom laat ze haar leerlingen hun wachtwoord vooraan in de agenda schrijven, zo kunnen ze het zeker niet vergeten.</a:t>
            </a:r>
          </a:p>
        </p:txBody>
      </p:sp>
      <p:sp>
        <p:nvSpPr>
          <p:cNvPr id="67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76"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cybersecurity</a:t>
            </a:r>
          </a:p>
        </p:txBody>
      </p:sp>
      <p:sp>
        <p:nvSpPr>
          <p:cNvPr id="677" name="Google Shape;126;p21"/>
          <p:cNvSpPr txBox="1"/>
          <p:nvPr/>
        </p:nvSpPr>
        <p:spPr>
          <a:xfrm>
            <a:off x="4918573" y="1452774"/>
            <a:ext cx="3413801"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Wat later hebben Keoma en Gaëlle ruzie. Om Keoma te plagen, zoekt Gaëlle haar wachtwoord op in haar agenda en verandert ze Keoma haar wachtwoord. De volgende dag lukt het Keoma maar niet om in te loggen op haar account. Wanneer later uitkomt hoe dit komt, vraagt de juf aan Gaëlle om excuses aan Keoma aan te bieden en om elkaars privacy in de toekomst te respecteren.</a:t>
            </a:r>
          </a:p>
        </p:txBody>
      </p:sp>
      <p:pic>
        <p:nvPicPr>
          <p:cNvPr id="67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7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8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8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8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83"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gle Shape;79;p16"/>
          <p:cNvSpPr txBox="1"/>
          <p:nvPr/>
        </p:nvSpPr>
        <p:spPr>
          <a:xfrm>
            <a:off x="877175" y="2210330"/>
            <a:ext cx="2389206" cy="109572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Inventarisatie</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Voorbereiding</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Begeleiding</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Uitwerking</a:t>
            </a:r>
          </a:p>
        </p:txBody>
      </p:sp>
      <p:sp>
        <p:nvSpPr>
          <p:cNvPr id="160" name="Google Shape;124;p21"/>
          <p:cNvSpPr txBox="1"/>
          <p:nvPr/>
        </p:nvSpPr>
        <p:spPr>
          <a:xfrm>
            <a:off x="1032913" y="1837443"/>
            <a:ext cx="2077730"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Gespreksleider</a:t>
            </a:r>
          </a:p>
        </p:txBody>
      </p:sp>
      <p:sp>
        <p:nvSpPr>
          <p:cNvPr id="161" name="Google Shape;79;p16"/>
          <p:cNvSpPr txBox="1"/>
          <p:nvPr/>
        </p:nvSpPr>
        <p:spPr>
          <a:xfrm>
            <a:off x="3415658" y="2210330"/>
            <a:ext cx="3413803" cy="82445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Neemt verslag</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Staat de gespreksleider </a:t>
            </a:r>
            <a:br/>
            <a:r>
              <a:t>bij in het proces</a:t>
            </a:r>
          </a:p>
        </p:txBody>
      </p:sp>
      <p:sp>
        <p:nvSpPr>
          <p:cNvPr id="162" name="Google Shape;124;p21"/>
          <p:cNvSpPr txBox="1"/>
          <p:nvPr/>
        </p:nvSpPr>
        <p:spPr>
          <a:xfrm>
            <a:off x="3571397" y="1837443"/>
            <a:ext cx="2929004"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Secretaris</a:t>
            </a:r>
          </a:p>
        </p:txBody>
      </p:sp>
      <p:pic>
        <p:nvPicPr>
          <p:cNvPr id="16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
        <p:nvSpPr>
          <p:cNvPr id="164" name="Google Shape;82;p16"/>
          <p:cNvSpPr txBox="1"/>
          <p:nvPr/>
        </p:nvSpPr>
        <p:spPr>
          <a:xfrm>
            <a:off x="1031850" y="1091373"/>
            <a:ext cx="4724349"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819BE"/>
                </a:solidFill>
                <a:latin typeface="Poppins SemiBold"/>
                <a:ea typeface="Poppins SemiBold"/>
                <a:cs typeface="Poppins SemiBold"/>
                <a:sym typeface="Poppins SemiBold"/>
              </a:defRPr>
            </a:lvl1pPr>
          </a:lstStyle>
          <a:p>
            <a:pPr/>
            <a:r>
              <a:t>Wie begeleidt het proces?</a:t>
            </a:r>
          </a:p>
        </p:txBody>
      </p:sp>
      <p:pic>
        <p:nvPicPr>
          <p:cNvPr id="165" name="Afbeelding" descr="Afbeelding"/>
          <p:cNvPicPr>
            <a:picLocks noChangeAspect="1"/>
          </p:cNvPicPr>
          <p:nvPr/>
        </p:nvPicPr>
        <p:blipFill>
          <a:blip r:embed="rId3">
            <a:extLst/>
          </a:blip>
          <a:stretch>
            <a:fillRect/>
          </a:stretch>
        </p:blipFill>
        <p:spPr>
          <a:xfrm>
            <a:off x="6507287" y="2043415"/>
            <a:ext cx="1393816" cy="14295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Google Shape;123;p21"/>
          <p:cNvSpPr txBox="1"/>
          <p:nvPr/>
        </p:nvSpPr>
        <p:spPr>
          <a:xfrm>
            <a:off x="1123896" y="1452774"/>
            <a:ext cx="3413806"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In de klas van meester Stijn uit het 5de leerjaar heeft iedereen een laptop die verbonden is met het schoolnetwerk. De leerlingen gebruiken de laptop voor allerlei opdrachten. Ze krijgen een zoekopdracht over de actualiteit en moeten een poster maken over een artikel naar keuze. Sebe (11 jaar) is het internet aan het verkennen voor een leuk artikel, maar komt plots op een webpagina waar hij iets kan winnen door op een knop te klikken. Nadat hij op de knop klikt, begint een rad te draaien. Helaas heeft hij niets gewonnen. Hij gaat verder met zijn zoektocht.</a:t>
            </a:r>
          </a:p>
        </p:txBody>
      </p:sp>
      <p:sp>
        <p:nvSpPr>
          <p:cNvPr id="68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87"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cybersecurity</a:t>
            </a:r>
          </a:p>
        </p:txBody>
      </p:sp>
      <p:sp>
        <p:nvSpPr>
          <p:cNvPr id="688" name="Google Shape;126;p21"/>
          <p:cNvSpPr txBox="1"/>
          <p:nvPr/>
        </p:nvSpPr>
        <p:spPr>
          <a:xfrm>
            <a:off x="4918573" y="1452774"/>
            <a:ext cx="3413801"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De volgende dag krijgen de leerlingen weer wat tijd om aan hun poster opdracht te werken. Sebe wil zijn laptop terug opstarten, maar hij krijgt telkens een foutmelding. Na 3 foutmeldingen krijgt hij een blauw scherm te zien met de boodschap dat de laptop geblokkeerd is door een hacker. Sebe weet niet wat te doen en stapt naar de ICT-coördinator. Samen contacteren ze een IT-expert die de toegang tot de laptop van Sebe kan herstellen. Niet veel later krijgen de ouders van Sebe een factuur in de bus voor de herstelkosten. Het is namelijk Sebe zijn schuld dat zijn laptop werd gehackt.</a:t>
            </a:r>
          </a:p>
        </p:txBody>
      </p:sp>
      <p:pic>
        <p:nvPicPr>
          <p:cNvPr id="68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69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69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69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69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694"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Tussen de lessen door praten Sarah en Marit over Seba, die in een phishing is getrapt. Volgens hen had een influencer Seba iets aangeraden, </a:t>
            </a:r>
            <a:r>
              <a:rPr>
                <a:latin typeface="Poppins Bold"/>
                <a:ea typeface="Poppins Bold"/>
                <a:cs typeface="Poppins Bold"/>
                <a:sym typeface="Poppins Bold"/>
              </a:rPr>
              <a:t>waardoor hij het product via een website heeft gekocht</a:t>
            </a:r>
            <a:r>
              <a:t>. Meester Jeroen merkt tijdens het gesprek dat veel leerlingen al soortgelijke berichten hebben gezien, </a:t>
            </a:r>
            <a:r>
              <a:rPr>
                <a:latin typeface="Poppins Bold"/>
                <a:ea typeface="Poppins Bold"/>
                <a:cs typeface="Poppins Bold"/>
                <a:sym typeface="Poppins Bold"/>
              </a:rPr>
              <a:t>maar niet altijd weten wat echt of nep is</a:t>
            </a:r>
            <a:r>
              <a:t>.</a:t>
            </a:r>
          </a:p>
        </p:txBody>
      </p:sp>
      <p:sp>
        <p:nvSpPr>
          <p:cNvPr id="69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698"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cybersecurity</a:t>
            </a:r>
          </a:p>
        </p:txBody>
      </p:sp>
      <p:sp>
        <p:nvSpPr>
          <p:cNvPr id="699" name="Google Shape;126;p21"/>
          <p:cNvSpPr txBox="1"/>
          <p:nvPr/>
        </p:nvSpPr>
        <p:spPr>
          <a:xfrm>
            <a:off x="4918573" y="1452774"/>
            <a:ext cx="3413801" cy="552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Hij besluit het gesprek te gebruiken om de hele klas erbij te betrekken en vraagt of </a:t>
            </a:r>
            <a:r>
              <a:rPr>
                <a:latin typeface="Poppins Bold"/>
                <a:ea typeface="Poppins Bold"/>
                <a:cs typeface="Poppins Bold"/>
                <a:sym typeface="Poppins Bold"/>
              </a:rPr>
              <a:t>anderen al eens iets hebben gekocht dat een influencer had aangeraden</a:t>
            </a:r>
            <a:r>
              <a:t>.</a:t>
            </a:r>
          </a:p>
        </p:txBody>
      </p:sp>
      <p:pic>
        <p:nvPicPr>
          <p:cNvPr id="70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0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0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0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0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05" name="Afbeelding" descr="Afbeelding"/>
          <p:cNvPicPr>
            <a:picLocks noChangeAspect="1"/>
          </p:cNvPicPr>
          <p:nvPr/>
        </p:nvPicPr>
        <p:blipFill>
          <a:blip r:embed="rId4">
            <a:extLst/>
          </a:blip>
          <a:stretch>
            <a:fillRect/>
          </a:stretch>
        </p:blipFill>
        <p:spPr>
          <a:xfrm>
            <a:off x="273052" y="4272722"/>
            <a:ext cx="411555" cy="6208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Google Shape;123;p21"/>
          <p:cNvSpPr txBox="1"/>
          <p:nvPr/>
        </p:nvSpPr>
        <p:spPr>
          <a:xfrm>
            <a:off x="1123896" y="1452774"/>
            <a:ext cx="3413806"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Mila, een leerling uit het eerste leerjaar, wordt bijna zeven jaar oud en wil haar klasgenootjes uitnodigen voor haar verjaardagsfeestje. Haar mama vraagt de meester om hun contactgegevens. De meester stemt ermee in en deelt de adressenlijst met de contactgegevens van de klasgenootjes.</a:t>
            </a:r>
          </a:p>
        </p:txBody>
      </p:sp>
      <p:sp>
        <p:nvSpPr>
          <p:cNvPr id="70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09"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privacy</a:t>
            </a:r>
          </a:p>
        </p:txBody>
      </p:sp>
      <p:sp>
        <p:nvSpPr>
          <p:cNvPr id="710"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Enkele dagen nadien ontvangt de school een klacht van een van de ouders van een klasgenootje. Die uit zijn bezorgdheid over het feit dat de persoonlijke gegevens van zijn kind zonder toestemming zijn gedeeld. De directie roept de meester bij zich voor verduidelijking. De school biedt excuses aan aan de ouder die klaagde en benadrukt dat er geen kwade bedoelingen waren. De meester wilde alleen bijdragen aan het vreugdevolle moment van Mila's verjaardag.</a:t>
            </a:r>
          </a:p>
        </p:txBody>
      </p:sp>
      <p:pic>
        <p:nvPicPr>
          <p:cNvPr id="71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1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1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1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1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16"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een drukke maandagochtend besluit Teun, leerkracht uit het 2e leerjaar, om een e-mail te sturen naar alle ouders met belangrijke informatie over het komende oudercontact. In zijn haast om de e-mail te verzenden, maakt hij per ongeluk de fout om de adressen niet in BCC te plaatsen, maar in CC. Hierdoor zijn alle e-mailadressen zichtbaar voor alle ouders.</a:t>
            </a:r>
          </a:p>
        </p:txBody>
      </p:sp>
      <p:sp>
        <p:nvSpPr>
          <p:cNvPr id="71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20"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privacy</a:t>
            </a:r>
          </a:p>
        </p:txBody>
      </p:sp>
      <p:sp>
        <p:nvSpPr>
          <p:cNvPr id="721"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Na het versturen krijgt Teun enkele mails van bezorgde ouders omdat hun e-mailadressen nu zichtbaar zijn voor alle anderen die de mail hebben ontvangen. Sommige ouders zijn bezorgd over hun privacy en de mogelijke gevolgen van het delen van hun persoonlijke gegevens met anderen. Teun is aanvankelijk verward en vindt dat de ouders overdreven reageren. Hij erkent weliswaar zijn fout, maar geeft in een reactie aan de ouders weer dat de impact van dit ‘kleine’ incident wel zal meevallen.</a:t>
            </a:r>
          </a:p>
        </p:txBody>
      </p:sp>
      <p:pic>
        <p:nvPicPr>
          <p:cNvPr id="72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2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2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2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2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27"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9"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Sassa, een leerling uit het 6e leerjaar, is op woensdagnamiddag haar Franse woordjes aan het oefenen op haar laptop van school voor de toets die ze de dag erop heeft. Na een uurtje denkt Sassa dat ze de woordjes wel genoeg geoefend heeft en begint ze een serie te bekijken. Plots verschijnt op haar scherm een bericht van de leerkracht: “ Zou je niet beter leren voor je toets in plaats van een serie te kijken?” Sassa schrikt en voelt zich betrapt. Ze is namelijk niet op de hoogte van het feit dat de leerkracht haar activiteiten op de schoollaptop kan volgen via een monitoringssoftware.</a:t>
            </a:r>
          </a:p>
        </p:txBody>
      </p:sp>
      <p:sp>
        <p:nvSpPr>
          <p:cNvPr id="73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31"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privacy</a:t>
            </a:r>
          </a:p>
        </p:txBody>
      </p:sp>
      <p:sp>
        <p:nvSpPr>
          <p:cNvPr id="732"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Sassa meldt het incident aan haar ouders, die verontwaardigd zijn over de inbreuk op hun dochters privacy en de ongepaste reactie van de leerkracht. De ouders van Sassa bellen woedend naar de school. De directie begrijpt de frustraties van de ouders en beslist dat de software enkel nog tijdens de schooluren gebruikt mag worden. Bovendien stellen ze gedragsregels voor de leerkrachten op. Die geven duidelijk aan op welke manier de software concreet mag gebruikt worden.</a:t>
            </a:r>
          </a:p>
        </p:txBody>
      </p:sp>
      <p:pic>
        <p:nvPicPr>
          <p:cNvPr id="73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3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3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3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3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38"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0"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een vroege ochtend komt ICT-coördinator Tom aan op school om zijn dagelijkse taken uit te voeren. Geschrokken ontdekt hij dat het schoolsysteem gehackt is en dat alle persoonsgegevens van leerlingen, ouders en medewerkers gestolen zijn en online werden gepubliceerd. Tom neemt onmiddellijk contact op met de directie van de school om het voorval te melden. Samen beseffen ze dat dit een situatie is die onmiddellijke aandacht vereist. Ze besluiten om het datalek nog even stil te houden om paniek en onnodige onrust onder de schoolgemeenschap te voorkomen.</a:t>
            </a:r>
          </a:p>
        </p:txBody>
      </p:sp>
      <p:sp>
        <p:nvSpPr>
          <p:cNvPr id="74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42"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privacy</a:t>
            </a:r>
          </a:p>
        </p:txBody>
      </p:sp>
      <p:sp>
        <p:nvSpPr>
          <p:cNvPr id="743"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Na kort overleg met de DPO, is de eerste stap die ze nemen, om aangifte te doen bij de politie. Ze werken nauw samen met de politie om alle beschikbare informatie te verstrekken en eventuele aanwijzingen te delen die kunnen leiden tot de identificatie van de hackers.</a:t>
            </a:r>
          </a:p>
        </p:txBody>
      </p:sp>
      <p:pic>
        <p:nvPicPr>
          <p:cNvPr id="74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4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4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4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4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49"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Juf Eva gebruikt in een AI-tool de </a:t>
            </a:r>
            <a:r>
              <a:rPr>
                <a:latin typeface="Poppins Bold"/>
                <a:ea typeface="Poppins Bold"/>
                <a:cs typeface="Poppins Bold"/>
                <a:sym typeface="Poppins Bold"/>
              </a:rPr>
              <a:t>toetsresultaten en persoonlijke informatie van de leerlingen om rapporten te schrijven</a:t>
            </a:r>
            <a:r>
              <a:t>, zonder dat iemand daarvan weet. Later blijkt dat deze AI-tool mogelijk </a:t>
            </a:r>
            <a:r>
              <a:rPr>
                <a:latin typeface="Poppins Bold"/>
                <a:ea typeface="Poppins Bold"/>
                <a:cs typeface="Poppins Bold"/>
                <a:sym typeface="Poppins Bold"/>
              </a:rPr>
              <a:t>niet voldoet aan de privacynormen</a:t>
            </a:r>
            <a:r>
              <a:t>. De directie komt hier achter en stelt regels op: </a:t>
            </a:r>
            <a:r>
              <a:rPr>
                <a:latin typeface="Poppins Bold"/>
                <a:ea typeface="Poppins Bold"/>
                <a:cs typeface="Poppins Bold"/>
                <a:sym typeface="Poppins Bold"/>
              </a:rPr>
              <a:t>leraren mogen geen persoonlijke gegevens ingeven in AI-systemen</a:t>
            </a:r>
            <a:r>
              <a:t>. </a:t>
            </a:r>
          </a:p>
        </p:txBody>
      </p:sp>
      <p:sp>
        <p:nvSpPr>
          <p:cNvPr id="75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53"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privacy</a:t>
            </a:r>
          </a:p>
        </p:txBody>
      </p:sp>
      <p:pic>
        <p:nvPicPr>
          <p:cNvPr id="75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5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5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5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5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59" name="pasted-image.pdf" descr="pasted-image.pdf"/>
          <p:cNvPicPr>
            <a:picLocks noChangeAspect="1"/>
          </p:cNvPicPr>
          <p:nvPr/>
        </p:nvPicPr>
        <p:blipFill>
          <a:blip r:embed="rId4">
            <a:extLst/>
          </a:blip>
          <a:stretch>
            <a:fillRect/>
          </a:stretch>
        </p:blipFill>
        <p:spPr>
          <a:xfrm>
            <a:off x="241678" y="4355858"/>
            <a:ext cx="485767" cy="5606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Google Shape;123;p21"/>
          <p:cNvSpPr txBox="1"/>
          <p:nvPr/>
        </p:nvSpPr>
        <p:spPr>
          <a:xfrm>
            <a:off x="1123896" y="1452774"/>
            <a:ext cx="3413806"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Op een basisschool besloot juf Annelies uit het derde leerjaar om een </a:t>
            </a:r>
            <a:r>
              <a:rPr>
                <a:latin typeface="Poppins Bold"/>
                <a:ea typeface="Poppins Bold"/>
                <a:cs typeface="Poppins Bold"/>
                <a:sym typeface="Poppins Bold"/>
              </a:rPr>
              <a:t>weekplanning op te stellen met AI</a:t>
            </a:r>
            <a:r>
              <a:t>. Ze wil de hele week in hoekenwerk aan de slag. Ze geeft hiervoor alle </a:t>
            </a:r>
            <a:r>
              <a:rPr>
                <a:latin typeface="Poppins Bold"/>
                <a:ea typeface="Poppins Bold"/>
                <a:cs typeface="Poppins Bold"/>
                <a:sym typeface="Poppins Bold"/>
              </a:rPr>
              <a:t>activiteiten, de namen van de leerlingen en hun voorkeuren</a:t>
            </a:r>
            <a:r>
              <a:t> in.</a:t>
            </a:r>
          </a:p>
        </p:txBody>
      </p:sp>
      <p:sp>
        <p:nvSpPr>
          <p:cNvPr id="76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63"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AI</a:t>
            </a:r>
          </a:p>
        </p:txBody>
      </p:sp>
      <p:sp>
        <p:nvSpPr>
          <p:cNvPr id="764" name="Google Shape;126;p21"/>
          <p:cNvSpPr txBox="1"/>
          <p:nvPr/>
        </p:nvSpPr>
        <p:spPr>
          <a:xfrm>
            <a:off x="4918573" y="1452774"/>
            <a:ext cx="3413801" cy="5524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Zo is de weekplanning helemaal </a:t>
            </a:r>
            <a:r>
              <a:rPr>
                <a:latin typeface="Poppins Bold"/>
                <a:ea typeface="Poppins Bold"/>
                <a:cs typeface="Poppins Bold"/>
                <a:sym typeface="Poppins Bold"/>
              </a:rPr>
              <a:t>op maat van de klas</a:t>
            </a:r>
            <a:r>
              <a:t>. Ze vertelt dit aan meester Emmanuel. Hij is hierover ook enthousiast en doet dit ook voor zijn klas. </a:t>
            </a:r>
          </a:p>
        </p:txBody>
      </p:sp>
      <p:pic>
        <p:nvPicPr>
          <p:cNvPr id="76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6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6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6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6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70"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Google Shape;123;p21"/>
          <p:cNvSpPr txBox="1"/>
          <p:nvPr/>
        </p:nvSpPr>
        <p:spPr>
          <a:xfrm>
            <a:off x="1123896" y="1452774"/>
            <a:ext cx="3413806"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Juf Mira gebruikt AI voor haar </a:t>
            </a:r>
            <a:r>
              <a:rPr>
                <a:latin typeface="Poppins Bold"/>
                <a:ea typeface="Poppins Bold"/>
                <a:cs typeface="Poppins Bold"/>
                <a:sym typeface="Poppins Bold"/>
              </a:rPr>
              <a:t>rapportcommentaren om tijd te besparen</a:t>
            </a:r>
            <a:r>
              <a:t>. Thomas, een leerling uit haar klas, </a:t>
            </a:r>
            <a:r>
              <a:rPr>
                <a:latin typeface="Poppins Bold"/>
                <a:ea typeface="Poppins Bold"/>
                <a:cs typeface="Poppins Bold"/>
                <a:sym typeface="Poppins Bold"/>
              </a:rPr>
              <a:t>begreep zijn feedback niet</a:t>
            </a:r>
            <a:r>
              <a:t>. Ook zijn ouders herkennen Thomas niet in de feedback van de juf.</a:t>
            </a:r>
          </a:p>
        </p:txBody>
      </p:sp>
      <p:sp>
        <p:nvSpPr>
          <p:cNvPr id="77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74"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AI</a:t>
            </a:r>
          </a:p>
        </p:txBody>
      </p:sp>
      <p:sp>
        <p:nvSpPr>
          <p:cNvPr id="775" name="Google Shape;126;p21"/>
          <p:cNvSpPr txBox="1"/>
          <p:nvPr/>
        </p:nvSpPr>
        <p:spPr>
          <a:xfrm>
            <a:off x="4918573" y="1452774"/>
            <a:ext cx="3413801" cy="7175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Na een gesprek met de juf bleek dat de </a:t>
            </a:r>
            <a:r>
              <a:rPr>
                <a:latin typeface="Poppins Bold"/>
                <a:ea typeface="Poppins Bold"/>
                <a:cs typeface="Poppins Bold"/>
                <a:sym typeface="Poppins Bold"/>
              </a:rPr>
              <a:t>commentaren met AI werden geschreven</a:t>
            </a:r>
            <a:r>
              <a:t>. De ouders vinden dit niet oké en stappen naar de directie. De school erkent de fout en gaat nadenken over </a:t>
            </a:r>
            <a:r>
              <a:rPr>
                <a:latin typeface="Poppins Bold"/>
                <a:ea typeface="Poppins Bold"/>
                <a:cs typeface="Poppins Bold"/>
                <a:sym typeface="Poppins Bold"/>
              </a:rPr>
              <a:t>richtlijnen over het gebruik van AI</a:t>
            </a:r>
            <a:r>
              <a:t>.</a:t>
            </a:r>
          </a:p>
        </p:txBody>
      </p:sp>
      <p:pic>
        <p:nvPicPr>
          <p:cNvPr id="77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7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7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7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8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81"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Google Shape;123;p21"/>
          <p:cNvSpPr txBox="1"/>
          <p:nvPr/>
        </p:nvSpPr>
        <p:spPr>
          <a:xfrm>
            <a:off x="1123896" y="1452774"/>
            <a:ext cx="3413806"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Meester Tom, leerkracht van het vijfde leerjaar, gebruikte een </a:t>
            </a:r>
            <a:r>
              <a:rPr>
                <a:latin typeface="Poppins Bold"/>
                <a:ea typeface="Poppins Bold"/>
                <a:cs typeface="Poppins Bold"/>
                <a:sym typeface="Poppins Bold"/>
              </a:rPr>
              <a:t>AI-tool om een toets wereldoriëntatie op te stellen</a:t>
            </a:r>
            <a:r>
              <a:t>. Hij voerde de leerdoelen in, waarna de AI-tool de toets genereerde. Hoewel Tom ervan overtuigd was dat de toets inhoudelijk klopte,</a:t>
            </a:r>
          </a:p>
        </p:txBody>
      </p:sp>
      <p:sp>
        <p:nvSpPr>
          <p:cNvPr id="78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85"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AI</a:t>
            </a:r>
          </a:p>
        </p:txBody>
      </p:sp>
      <p:sp>
        <p:nvSpPr>
          <p:cNvPr id="786"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hadden enkele collega’s twijfels over de </a:t>
            </a:r>
            <a:r>
              <a:rPr>
                <a:latin typeface="Poppins Bold"/>
                <a:ea typeface="Poppins Bold"/>
                <a:cs typeface="Poppins Bold"/>
                <a:sym typeface="Poppins Bold"/>
              </a:rPr>
              <a:t>verantwoordelijkheid van de leerkracht en de kwaliteit van de toets</a:t>
            </a:r>
            <a:r>
              <a:t>. De schooldirectie vindt dit niet zo erg. AI is een </a:t>
            </a:r>
            <a:r>
              <a:rPr>
                <a:latin typeface="Poppins Bold"/>
                <a:ea typeface="Poppins Bold"/>
                <a:cs typeface="Poppins Bold"/>
                <a:sym typeface="Poppins Bold"/>
              </a:rPr>
              <a:t>hulpmiddel</a:t>
            </a:r>
            <a:r>
              <a:t> en als leerkracht blijf je uiteindelijk verantwoordelijk voor het leerproces van je leerlingen.</a:t>
            </a:r>
          </a:p>
        </p:txBody>
      </p:sp>
      <p:pic>
        <p:nvPicPr>
          <p:cNvPr id="78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8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8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79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79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792"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oogle Shape;79;p16"/>
          <p:cNvSpPr txBox="1"/>
          <p:nvPr/>
        </p:nvSpPr>
        <p:spPr>
          <a:xfrm>
            <a:off x="877175" y="2210330"/>
            <a:ext cx="2389206" cy="109572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10 à 12 personen</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Een gevarieerde groep</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Aan het werk in </a:t>
            </a:r>
            <a:br/>
            <a:r>
              <a:t>fase 1 en 4</a:t>
            </a:r>
          </a:p>
        </p:txBody>
      </p:sp>
      <p:sp>
        <p:nvSpPr>
          <p:cNvPr id="168" name="Google Shape;124;p21"/>
          <p:cNvSpPr txBox="1"/>
          <p:nvPr/>
        </p:nvSpPr>
        <p:spPr>
          <a:xfrm>
            <a:off x="1032913" y="1837443"/>
            <a:ext cx="2077730"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klankbordgroep </a:t>
            </a:r>
          </a:p>
        </p:txBody>
      </p:sp>
      <p:sp>
        <p:nvSpPr>
          <p:cNvPr id="169" name="Google Shape;79;p16"/>
          <p:cNvSpPr txBox="1"/>
          <p:nvPr/>
        </p:nvSpPr>
        <p:spPr>
          <a:xfrm>
            <a:off x="3415658" y="2210330"/>
            <a:ext cx="3413803" cy="82445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Minstens 5 à 6 personen </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Een onderdeel van de klankbordgroep</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Aan het werk in fase 2 en 3</a:t>
            </a:r>
          </a:p>
        </p:txBody>
      </p:sp>
      <p:sp>
        <p:nvSpPr>
          <p:cNvPr id="170" name="Google Shape;124;p21"/>
          <p:cNvSpPr txBox="1"/>
          <p:nvPr/>
        </p:nvSpPr>
        <p:spPr>
          <a:xfrm>
            <a:off x="3571397" y="1837443"/>
            <a:ext cx="2929004" cy="317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De werkgroep </a:t>
            </a:r>
          </a:p>
        </p:txBody>
      </p:sp>
      <p:pic>
        <p:nvPicPr>
          <p:cNvPr id="17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
        <p:nvSpPr>
          <p:cNvPr id="172" name="Google Shape;82;p16"/>
          <p:cNvSpPr txBox="1"/>
          <p:nvPr/>
        </p:nvSpPr>
        <p:spPr>
          <a:xfrm>
            <a:off x="1031850" y="1091373"/>
            <a:ext cx="4724349"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819BE"/>
                </a:solidFill>
                <a:latin typeface="Poppins SemiBold"/>
                <a:ea typeface="Poppins SemiBold"/>
                <a:cs typeface="Poppins SemiBold"/>
                <a:sym typeface="Poppins SemiBold"/>
              </a:defRPr>
            </a:lvl1pPr>
          </a:lstStyle>
          <a:p>
            <a:pPr/>
            <a:r>
              <a:t>Wie neemt deel?</a:t>
            </a:r>
          </a:p>
        </p:txBody>
      </p:sp>
      <p:pic>
        <p:nvPicPr>
          <p:cNvPr id="173" name="Afbeelding" descr="Afbeelding"/>
          <p:cNvPicPr>
            <a:picLocks noChangeAspect="1"/>
          </p:cNvPicPr>
          <p:nvPr/>
        </p:nvPicPr>
        <p:blipFill>
          <a:blip r:embed="rId3">
            <a:extLst/>
          </a:blip>
          <a:stretch>
            <a:fillRect/>
          </a:stretch>
        </p:blipFill>
        <p:spPr>
          <a:xfrm>
            <a:off x="6507287" y="2043415"/>
            <a:ext cx="1393816" cy="14295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Meester Karim gebruikt bij elk klasthema </a:t>
            </a:r>
            <a:r>
              <a:rPr>
                <a:latin typeface="Poppins Bold"/>
                <a:ea typeface="Poppins Bold"/>
                <a:cs typeface="Poppins Bold"/>
                <a:sym typeface="Poppins Bold"/>
              </a:rPr>
              <a:t>AI-afbeeldingen om de klas op te fleuren en als rode draad in zijn lessen</a:t>
            </a:r>
            <a:r>
              <a:t>. Zijn parallelcollega, juf Eline, maakt zich zorgen dat leerlingen zo vaak AI-afbeeldingen zien dat ze later misschien het </a:t>
            </a:r>
            <a:r>
              <a:rPr>
                <a:latin typeface="Poppins Bold"/>
                <a:ea typeface="Poppins Bold"/>
                <a:cs typeface="Poppins Bold"/>
                <a:sym typeface="Poppins Bold"/>
              </a:rPr>
              <a:t>verschil niet meer merken tussen echt en gegenereerd</a:t>
            </a:r>
            <a:r>
              <a:t>. Ze twijfelt of ze meester Karim hierop moet aanspreken.</a:t>
            </a:r>
          </a:p>
        </p:txBody>
      </p:sp>
      <p:sp>
        <p:nvSpPr>
          <p:cNvPr id="79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796"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AI</a:t>
            </a:r>
          </a:p>
        </p:txBody>
      </p:sp>
      <p:pic>
        <p:nvPicPr>
          <p:cNvPr id="79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79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79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0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0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02" name="Afbeelding" descr="Afbeelding"/>
          <p:cNvPicPr>
            <a:picLocks noChangeAspect="1"/>
          </p:cNvPicPr>
          <p:nvPr/>
        </p:nvPicPr>
        <p:blipFill>
          <a:blip r:embed="rId4">
            <a:extLst/>
          </a:blip>
          <a:stretch>
            <a:fillRect/>
          </a:stretch>
        </p:blipFill>
        <p:spPr>
          <a:xfrm>
            <a:off x="285525" y="4462663"/>
            <a:ext cx="474274" cy="3978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6EA"/>
        </a:solidFill>
      </p:bgPr>
    </p:bg>
    <p:spTree>
      <p:nvGrpSpPr>
        <p:cNvPr id="1" name=""/>
        <p:cNvGrpSpPr/>
        <p:nvPr/>
      </p:nvGrpSpPr>
      <p:grpSpPr>
        <a:xfrm>
          <a:off x="0" y="0"/>
          <a:ext cx="0" cy="0"/>
          <a:chOff x="0" y="0"/>
          <a:chExt cx="0" cy="0"/>
        </a:xfrm>
      </p:grpSpPr>
      <p:pic>
        <p:nvPicPr>
          <p:cNvPr id="804" name="Google Shape;116;p20" descr="Google Shape;116;p20"/>
          <p:cNvPicPr>
            <a:picLocks noChangeAspect="1"/>
          </p:cNvPicPr>
          <p:nvPr/>
        </p:nvPicPr>
        <p:blipFill>
          <a:blip r:embed="rId2">
            <a:extLst/>
          </a:blip>
          <a:stretch>
            <a:fillRect/>
          </a:stretch>
        </p:blipFill>
        <p:spPr>
          <a:xfrm>
            <a:off x="488150" y="411700"/>
            <a:ext cx="1373503" cy="604924"/>
          </a:xfrm>
          <a:prstGeom prst="rect">
            <a:avLst/>
          </a:prstGeom>
          <a:ln w="12700">
            <a:miter lim="400000"/>
          </a:ln>
        </p:spPr>
      </p:pic>
      <p:sp>
        <p:nvSpPr>
          <p:cNvPr id="805" name="Google Shape;117;p20"/>
          <p:cNvSpPr txBox="1"/>
          <p:nvPr/>
        </p:nvSpPr>
        <p:spPr>
          <a:xfrm>
            <a:off x="1103700" y="2077161"/>
            <a:ext cx="3310150" cy="9891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218BD"/>
                </a:solidFill>
                <a:latin typeface="Poppins SemiBold"/>
                <a:ea typeface="Poppins SemiBold"/>
                <a:cs typeface="Poppins SemiBold"/>
                <a:sym typeface="Poppins SemiBold"/>
              </a:defRPr>
            </a:lvl1pPr>
          </a:lstStyle>
          <a:p>
            <a:pPr/>
            <a:r>
              <a:t>Casussen voor het secundair onderwijs</a:t>
            </a:r>
          </a:p>
        </p:txBody>
      </p:sp>
      <p:pic>
        <p:nvPicPr>
          <p:cNvPr id="806" name="Afbeelding" descr="Afbeelding"/>
          <p:cNvPicPr>
            <a:picLocks noChangeAspect="1"/>
          </p:cNvPicPr>
          <p:nvPr/>
        </p:nvPicPr>
        <p:blipFill>
          <a:blip r:embed="rId3">
            <a:extLst/>
          </a:blip>
          <a:stretch>
            <a:fillRect/>
          </a:stretch>
        </p:blipFill>
        <p:spPr>
          <a:xfrm>
            <a:off x="5616575" y="1612073"/>
            <a:ext cx="1530350" cy="1919354"/>
          </a:xfrm>
          <a:prstGeom prst="rect">
            <a:avLst/>
          </a:prstGeom>
          <a:ln w="12700">
            <a:miter lim="400000"/>
          </a:ln>
        </p:spPr>
      </p:pic>
      <p:pic>
        <p:nvPicPr>
          <p:cNvPr id="807" name="Afbeelding" descr="Afbeelding"/>
          <p:cNvPicPr>
            <a:picLocks noChangeAspect="1"/>
          </p:cNvPicPr>
          <p:nvPr/>
        </p:nvPicPr>
        <p:blipFill>
          <a:blip r:embed="rId4">
            <a:extLst/>
          </a:blip>
          <a:stretch>
            <a:fillRect/>
          </a:stretch>
        </p:blipFill>
        <p:spPr>
          <a:xfrm>
            <a:off x="7406709" y="4512871"/>
            <a:ext cx="1353685" cy="246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Bram (15 jaar) en Jamila (18 jaar) zitten allebei op een andere school en sturen sinds kort met elkaar op </a:t>
            </a:r>
            <a:r>
              <a:rPr>
                <a:latin typeface="Poppins Bold"/>
                <a:ea typeface="Poppins Bold"/>
                <a:cs typeface="Poppins Bold"/>
                <a:sym typeface="Poppins Bold"/>
              </a:rPr>
              <a:t>Snapchat</a:t>
            </a:r>
            <a:r>
              <a:t>. In het begin lijken de berichten nog onschuldig, maar na een tijdje dringt Jamila steeds meer aan bij Bram om </a:t>
            </a:r>
            <a:r>
              <a:rPr>
                <a:latin typeface="Poppins Bold"/>
                <a:ea typeface="Poppins Bold"/>
                <a:cs typeface="Poppins Bold"/>
                <a:sym typeface="Poppins Bold"/>
              </a:rPr>
              <a:t>pikante foto’s </a:t>
            </a:r>
            <a:r>
              <a:t>van zichzelf te versturen. </a:t>
            </a:r>
            <a:r>
              <a:rPr>
                <a:latin typeface="Poppins Bold"/>
                <a:ea typeface="Poppins Bold"/>
                <a:cs typeface="Poppins Bold"/>
                <a:sym typeface="Poppins Bold"/>
              </a:rPr>
              <a:t>Bram bezwijkt onder de druk </a:t>
            </a:r>
            <a:r>
              <a:t>en besluit op haar voorstel in te gaan. Zonder zijn medeweten </a:t>
            </a:r>
            <a:r>
              <a:rPr>
                <a:latin typeface="Poppins Bold"/>
                <a:ea typeface="Poppins Bold"/>
                <a:cs typeface="Poppins Bold"/>
                <a:sym typeface="Poppins Bold"/>
              </a:rPr>
              <a:t>stuurt Jamila de foto’s naar haar vriendinnen door</a:t>
            </a:r>
            <a:r>
              <a:t>. Al snel </a:t>
            </a:r>
            <a:r>
              <a:rPr>
                <a:latin typeface="Poppins Bold"/>
                <a:ea typeface="Poppins Bold"/>
                <a:cs typeface="Poppins Bold"/>
                <a:sym typeface="Poppins Bold"/>
              </a:rPr>
              <a:t>circuleren de foto’s </a:t>
            </a:r>
            <a:r>
              <a:t>zowel op de school van Jamila als op die van Bram.</a:t>
            </a:r>
          </a:p>
        </p:txBody>
      </p:sp>
      <p:sp>
        <p:nvSpPr>
          <p:cNvPr id="81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1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sexting</a:t>
            </a:r>
          </a:p>
        </p:txBody>
      </p:sp>
      <p:sp>
        <p:nvSpPr>
          <p:cNvPr id="812" name="Google Shape;126;p21"/>
          <p:cNvSpPr txBox="1"/>
          <p:nvPr/>
        </p:nvSpPr>
        <p:spPr>
          <a:xfrm>
            <a:off x="4918573" y="1452774"/>
            <a:ext cx="3413801"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Sinds Bram dit ontdekt heeft, komt hij al enkele dagen </a:t>
            </a:r>
            <a:r>
              <a:rPr>
                <a:latin typeface="Poppins Bold"/>
                <a:ea typeface="Poppins Bold"/>
                <a:cs typeface="Poppins Bold"/>
                <a:sym typeface="Poppins Bold"/>
              </a:rPr>
              <a:t>niet meer naar school</a:t>
            </a:r>
            <a:r>
              <a:t>. Jonas, Brams beste vriend, besluit de </a:t>
            </a:r>
            <a:r>
              <a:rPr>
                <a:latin typeface="Poppins Bold"/>
                <a:ea typeface="Poppins Bold"/>
                <a:cs typeface="Poppins Bold"/>
                <a:sym typeface="Poppins Bold"/>
              </a:rPr>
              <a:t>leerlingenbegeleidster in te lichten</a:t>
            </a:r>
            <a:r>
              <a:t>. Zij contacteert zo snel mogelijk de school van Jamila. Beide scholen organiseren een </a:t>
            </a:r>
            <a:r>
              <a:rPr>
                <a:latin typeface="Poppins Bold"/>
                <a:ea typeface="Poppins Bold"/>
                <a:cs typeface="Poppins Bold"/>
                <a:sym typeface="Poppins Bold"/>
              </a:rPr>
              <a:t>gespreksmoment tussen Bram en Jamila </a:t>
            </a:r>
            <a:r>
              <a:t>en ontwikkelen samen </a:t>
            </a:r>
            <a:r>
              <a:rPr>
                <a:latin typeface="Poppins Bold"/>
                <a:ea typeface="Poppins Bold"/>
                <a:cs typeface="Poppins Bold"/>
                <a:sym typeface="Poppins Bold"/>
              </a:rPr>
              <a:t>een plan van aanpak </a:t>
            </a:r>
            <a:r>
              <a:t>voor gelijkaardige situaties in de toekomst. </a:t>
            </a:r>
          </a:p>
        </p:txBody>
      </p:sp>
      <p:pic>
        <p:nvPicPr>
          <p:cNvPr id="81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1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1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1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1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18"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Google Shape;123;p21"/>
          <p:cNvSpPr txBox="1"/>
          <p:nvPr/>
        </p:nvSpPr>
        <p:spPr>
          <a:xfrm>
            <a:off x="1123896" y="1452774"/>
            <a:ext cx="3413806" cy="19155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Abdul (17 jaar) en Simon (18 jaar) hadden ruim twee jaar een relatie. Regelmatig stuurden ze </a:t>
            </a:r>
            <a:r>
              <a:rPr>
                <a:latin typeface="Poppins Bold"/>
                <a:ea typeface="Poppins Bold"/>
                <a:cs typeface="Poppins Bold"/>
                <a:sym typeface="Poppins Bold"/>
              </a:rPr>
              <a:t>naaktfoto’s </a:t>
            </a:r>
            <a:r>
              <a:t>naar elkaar. Nadat Simon op een fuif </a:t>
            </a:r>
            <a:r>
              <a:rPr>
                <a:latin typeface="Poppins Bold"/>
                <a:ea typeface="Poppins Bold"/>
                <a:cs typeface="Poppins Bold"/>
                <a:sym typeface="Poppins Bold"/>
              </a:rPr>
              <a:t>flirtte met een andere jongen</a:t>
            </a:r>
            <a:r>
              <a:t>, besluit Abdul de relatie te beëindigen. Simon vindt die reactie overdreven. Uit </a:t>
            </a:r>
            <a:r>
              <a:rPr>
                <a:latin typeface="Poppins Bold"/>
                <a:ea typeface="Poppins Bold"/>
                <a:cs typeface="Poppins Bold"/>
                <a:sym typeface="Poppins Bold"/>
              </a:rPr>
              <a:t>wraak </a:t>
            </a:r>
            <a:r>
              <a:t>beslist hij om de </a:t>
            </a:r>
            <a:r>
              <a:rPr>
                <a:latin typeface="Poppins Bold"/>
                <a:ea typeface="Poppins Bold"/>
                <a:cs typeface="Poppins Bold"/>
                <a:sym typeface="Poppins Bold"/>
              </a:rPr>
              <a:t>naaktfoto’s van Abdul door te sturen naar zijn vrienden</a:t>
            </a:r>
            <a:r>
              <a:t>. Al snel </a:t>
            </a:r>
            <a:r>
              <a:rPr>
                <a:latin typeface="Poppins Bold"/>
                <a:ea typeface="Poppins Bold"/>
                <a:cs typeface="Poppins Bold"/>
                <a:sym typeface="Poppins Bold"/>
              </a:rPr>
              <a:t>circuleren de foto’s </a:t>
            </a:r>
            <a:r>
              <a:t>op de hele school en durft Abdul zijn klasgenoten niet meer onder ogen te komen. Wanneer Abdul’s ouders het verhaal horen, dienen ze klacht in bij de school.</a:t>
            </a:r>
          </a:p>
        </p:txBody>
      </p:sp>
      <p:sp>
        <p:nvSpPr>
          <p:cNvPr id="82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22"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sexting</a:t>
            </a:r>
          </a:p>
        </p:txBody>
      </p:sp>
      <p:sp>
        <p:nvSpPr>
          <p:cNvPr id="823" name="Google Shape;126;p21"/>
          <p:cNvSpPr txBox="1"/>
          <p:nvPr/>
        </p:nvSpPr>
        <p:spPr>
          <a:xfrm>
            <a:off x="4918573" y="1452774"/>
            <a:ext cx="3413801"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directie, die onder de indruk is van het voorval, gaat in gesprek met Simon en zijn ouders. De klastitularis en leerlingenbegeleider houden een groepsgesprek met alle betrokkenen. Simon krijgt een passende </a:t>
            </a:r>
            <a:r>
              <a:rPr>
                <a:latin typeface="Poppins Bold"/>
                <a:ea typeface="Poppins Bold"/>
                <a:cs typeface="Poppins Bold"/>
                <a:sym typeface="Poppins Bold"/>
              </a:rPr>
              <a:t>straf</a:t>
            </a:r>
            <a:r>
              <a:t>, terwijl Abdul goed </a:t>
            </a:r>
            <a:r>
              <a:rPr>
                <a:latin typeface="Poppins Bold"/>
                <a:ea typeface="Poppins Bold"/>
                <a:cs typeface="Poppins Bold"/>
                <a:sym typeface="Poppins Bold"/>
              </a:rPr>
              <a:t>ondersteund </a:t>
            </a:r>
            <a:r>
              <a:t>wordt door de leerlingen-begeleidster. Daarnaast plant de </a:t>
            </a:r>
            <a:r>
              <a:rPr>
                <a:latin typeface="Poppins Bold"/>
                <a:ea typeface="Poppins Bold"/>
                <a:cs typeface="Poppins Bold"/>
                <a:sym typeface="Poppins Bold"/>
              </a:rPr>
              <a:t>school extra lessen </a:t>
            </a:r>
            <a:r>
              <a:t>in over seksualiteit en online media. </a:t>
            </a:r>
          </a:p>
        </p:txBody>
      </p:sp>
      <p:pic>
        <p:nvPicPr>
          <p:cNvPr id="82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2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2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2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2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29"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1" name="Google Shape;123;p21"/>
          <p:cNvSpPr txBox="1"/>
          <p:nvPr/>
        </p:nvSpPr>
        <p:spPr>
          <a:xfrm>
            <a:off x="1123896" y="1452774"/>
            <a:ext cx="3413806" cy="19155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Na de zwemles is Aicha (17 jaar) zich aan het afdrogen in een van de omkleedcabines. Plots ziet ze onder haar deur een </a:t>
            </a:r>
            <a:r>
              <a:rPr>
                <a:latin typeface="Poppins Bold"/>
                <a:ea typeface="Poppins Bold"/>
                <a:cs typeface="Poppins Bold"/>
                <a:sym typeface="Poppins Bold"/>
              </a:rPr>
              <a:t>hand verschijnen met een smartphone</a:t>
            </a:r>
            <a:r>
              <a:t>. Aicha verstijft van de schrik, draait haar handdoek om haar middel en weet even niet meer wat te doen. Wanneer ze enkele seconden later beslist om haar deur te openen en te kijken wie de dader is, is er niemand meer te bespeuren. Als Aicha ‘s avonds thuiskomt, </a:t>
            </a:r>
            <a:r>
              <a:rPr>
                <a:latin typeface="Poppins Bold"/>
                <a:ea typeface="Poppins Bold"/>
                <a:cs typeface="Poppins Bold"/>
                <a:sym typeface="Poppins Bold"/>
              </a:rPr>
              <a:t>ontdekt ze via een van haar vriendinnen dat de video ondertussen al meerdere malen gedeeld werd via WhatsApp.</a:t>
            </a:r>
          </a:p>
        </p:txBody>
      </p:sp>
      <p:sp>
        <p:nvSpPr>
          <p:cNvPr id="83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33"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sexting</a:t>
            </a:r>
          </a:p>
        </p:txBody>
      </p:sp>
      <p:sp>
        <p:nvSpPr>
          <p:cNvPr id="834"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Ze heeft geen idee wie de video gemaakt heeft, maar is er wel zo goed als zeker van dat het een medeleerling was. De dag erna stapt Aicha ten einde raad naar </a:t>
            </a:r>
            <a:r>
              <a:rPr>
                <a:latin typeface="Poppins Bold"/>
                <a:ea typeface="Poppins Bold"/>
                <a:cs typeface="Poppins Bold"/>
                <a:sym typeface="Poppins Bold"/>
              </a:rPr>
              <a:t>leerlingenbegeleider Roan</a:t>
            </a:r>
            <a:r>
              <a:t>. Hij neemt de klacht van Aicha heel ernstig en besluit samen met de schooldirectie </a:t>
            </a:r>
            <a:r>
              <a:rPr>
                <a:latin typeface="Poppins Bold"/>
                <a:ea typeface="Poppins Bold"/>
                <a:cs typeface="Poppins Bold"/>
                <a:sym typeface="Poppins Bold"/>
              </a:rPr>
              <a:t>om de politie in te lichten</a:t>
            </a:r>
            <a:r>
              <a:t>. </a:t>
            </a:r>
          </a:p>
        </p:txBody>
      </p:sp>
      <p:pic>
        <p:nvPicPr>
          <p:cNvPr id="83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3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3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3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3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40"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Lexi en Sander, leerlingen uit het vierde middelbaar, hebben al een </a:t>
            </a:r>
            <a:r>
              <a:rPr>
                <a:latin typeface="Poppins Bold"/>
                <a:ea typeface="Poppins Bold"/>
                <a:cs typeface="Poppins Bold"/>
                <a:sym typeface="Poppins Bold"/>
              </a:rPr>
              <a:t>tijdje een relatie</a:t>
            </a:r>
            <a:r>
              <a:t>. Na een avondje op een Chirofuif ontdekt Lexi dat Sander haar al een tijdje aan het </a:t>
            </a:r>
            <a:r>
              <a:rPr>
                <a:latin typeface="Poppins Bold"/>
                <a:ea typeface="Poppins Bold"/>
                <a:cs typeface="Poppins Bold"/>
                <a:sym typeface="Poppins Bold"/>
              </a:rPr>
              <a:t>bedriegen</a:t>
            </a:r>
            <a:r>
              <a:t> is. Lexi is heel kwaad op Sander en beslist om </a:t>
            </a:r>
            <a:r>
              <a:rPr>
                <a:latin typeface="Poppins Bold"/>
                <a:ea typeface="Poppins Bold"/>
                <a:cs typeface="Poppins Bold"/>
                <a:sym typeface="Poppins Bold"/>
              </a:rPr>
              <a:t>deep nudes van hem te maken</a:t>
            </a:r>
            <a:r>
              <a:t>.</a:t>
            </a:r>
          </a:p>
        </p:txBody>
      </p:sp>
      <p:sp>
        <p:nvSpPr>
          <p:cNvPr id="84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44"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sexting</a:t>
            </a:r>
          </a:p>
        </p:txBody>
      </p:sp>
      <p:sp>
        <p:nvSpPr>
          <p:cNvPr id="845" name="Google Shape;126;p21"/>
          <p:cNvSpPr txBox="1"/>
          <p:nvPr/>
        </p:nvSpPr>
        <p:spPr>
          <a:xfrm>
            <a:off x="4918573" y="145277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Zonder goed na te denken verstuurt ze </a:t>
            </a:r>
            <a:r>
              <a:rPr>
                <a:latin typeface="Poppins Bold"/>
                <a:ea typeface="Poppins Bold"/>
                <a:cs typeface="Poppins Bold"/>
                <a:sym typeface="Poppins Bold"/>
              </a:rPr>
              <a:t>anoniem de deepnudes van Sander naar zijn vrienden</a:t>
            </a:r>
            <a:r>
              <a:t>. De directie komt dit te weten, maar </a:t>
            </a:r>
            <a:r>
              <a:rPr>
                <a:latin typeface="Poppins Bold"/>
                <a:ea typeface="Poppins Bold"/>
                <a:cs typeface="Poppins Bold"/>
                <a:sym typeface="Poppins Bold"/>
              </a:rPr>
              <a:t>beslist om nog niet direct actie te nemen</a:t>
            </a:r>
            <a:r>
              <a:t>, omdat het niet duidelijk is wie de foto’s rondstuurt. Het is nog niet duidelijk wie de foto’s rondstuurt. </a:t>
            </a:r>
          </a:p>
        </p:txBody>
      </p:sp>
      <p:pic>
        <p:nvPicPr>
          <p:cNvPr id="84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4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4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4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5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51" name="Afbeelding" descr="Afbeelding"/>
          <p:cNvPicPr>
            <a:picLocks noChangeAspect="1"/>
          </p:cNvPicPr>
          <p:nvPr/>
        </p:nvPicPr>
        <p:blipFill>
          <a:blip r:embed="rId4">
            <a:extLst/>
          </a:blip>
          <a:stretch>
            <a:fillRect/>
          </a:stretch>
        </p:blipFill>
        <p:spPr>
          <a:xfrm>
            <a:off x="244892" y="4347824"/>
            <a:ext cx="415659" cy="5383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3"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Bij de start van het nieuwe schooljaar hebben de leerlingen van een klas uit het derde middelbaar een </a:t>
            </a:r>
            <a:r>
              <a:rPr>
                <a:latin typeface="Poppins Bold"/>
                <a:ea typeface="Poppins Bold"/>
                <a:cs typeface="Poppins Bold"/>
                <a:sym typeface="Poppins Bold"/>
              </a:rPr>
              <a:t>groepschat </a:t>
            </a:r>
            <a:r>
              <a:t>aangemaakt. In het begin werden er vooral grappige filmpjes en memes in gepost, maar na een tijdje wordt </a:t>
            </a:r>
            <a:r>
              <a:rPr>
                <a:latin typeface="Poppins Bold"/>
                <a:ea typeface="Poppins Bold"/>
                <a:cs typeface="Poppins Bold"/>
                <a:sym typeface="Poppins Bold"/>
              </a:rPr>
              <a:t>Marthe (14 jaar) steeds meer het onderwerp van de chat</a:t>
            </a:r>
            <a:r>
              <a:t>. Anderen schelden haar vaak uit en er worden wekelijks bewerkte foto’s van haar gepost.</a:t>
            </a:r>
          </a:p>
        </p:txBody>
      </p:sp>
      <p:sp>
        <p:nvSpPr>
          <p:cNvPr id="85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55"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cyberpesten</a:t>
            </a:r>
          </a:p>
        </p:txBody>
      </p:sp>
      <p:sp>
        <p:nvSpPr>
          <p:cNvPr id="856" name="Google Shape;126;p21"/>
          <p:cNvSpPr txBox="1"/>
          <p:nvPr/>
        </p:nvSpPr>
        <p:spPr>
          <a:xfrm>
            <a:off x="4918573" y="1452774"/>
            <a:ext cx="3413801"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Marthe wil de </a:t>
            </a:r>
            <a:r>
              <a:rPr>
                <a:latin typeface="Poppins Bold"/>
                <a:ea typeface="Poppins Bold"/>
                <a:cs typeface="Poppins Bold"/>
                <a:sym typeface="Poppins Bold"/>
              </a:rPr>
              <a:t>groepschat verlaten</a:t>
            </a:r>
            <a:r>
              <a:t>, maar haar mede-leerlingen </a:t>
            </a:r>
            <a:r>
              <a:rPr>
                <a:latin typeface="Poppins Bold"/>
                <a:ea typeface="Poppins Bold"/>
                <a:cs typeface="Poppins Bold"/>
                <a:sym typeface="Poppins Bold"/>
              </a:rPr>
              <a:t>blijven kwetsende (privé)berichten sturen</a:t>
            </a:r>
            <a:r>
              <a:t>. Kyra, een goede vriendin van Marthe uit een andere klas, besluit dat het zo niet verder kan en </a:t>
            </a:r>
            <a:r>
              <a:rPr>
                <a:latin typeface="Poppins Bold"/>
                <a:ea typeface="Poppins Bold"/>
                <a:cs typeface="Poppins Bold"/>
                <a:sym typeface="Poppins Bold"/>
              </a:rPr>
              <a:t>meldt het voorval aan de leerlingenbegeleider</a:t>
            </a:r>
            <a:r>
              <a:t>. In de lessen zedenleer/godsdienst wordt een </a:t>
            </a:r>
            <a:r>
              <a:rPr>
                <a:latin typeface="Poppins Bold"/>
                <a:ea typeface="Poppins Bold"/>
                <a:cs typeface="Poppins Bold"/>
                <a:sym typeface="Poppins Bold"/>
              </a:rPr>
              <a:t>klasgesprek </a:t>
            </a:r>
            <a:r>
              <a:t>gehouden over het incident. </a:t>
            </a:r>
          </a:p>
        </p:txBody>
      </p:sp>
      <p:pic>
        <p:nvPicPr>
          <p:cNvPr id="85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5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5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6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6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62"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Google Shape;123;p21"/>
          <p:cNvSpPr txBox="1"/>
          <p:nvPr/>
        </p:nvSpPr>
        <p:spPr>
          <a:xfrm>
            <a:off x="1123896" y="1452774"/>
            <a:ext cx="3413806" cy="135112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Na de kerstvakantie merkt de leerkracht Nederlands plots op dat Elias (16 jaar) zichzelf niet meer is. Hij is </a:t>
            </a:r>
            <a:r>
              <a:rPr>
                <a:latin typeface="Poppins Bold"/>
                <a:ea typeface="Poppins Bold"/>
                <a:cs typeface="Poppins Bold"/>
                <a:sym typeface="Poppins Bold"/>
              </a:rPr>
              <a:t>veel stiller dan normaal en werkt niet mee in de les</a:t>
            </a:r>
            <a:r>
              <a:t>. Wanneer de leerkracht na de les vraagt wat er scheelt, </a:t>
            </a:r>
            <a:r>
              <a:rPr>
                <a:latin typeface="Poppins Bold"/>
                <a:ea typeface="Poppins Bold"/>
                <a:cs typeface="Poppins Bold"/>
                <a:sym typeface="Poppins Bold"/>
              </a:rPr>
              <a:t>reageert Elias ontwijkend</a:t>
            </a:r>
            <a:r>
              <a:t>. Na een week lijkt Elias nog altijd niet de oude. De leerkracht </a:t>
            </a:r>
            <a:r>
              <a:rPr>
                <a:latin typeface="Poppins Bold"/>
                <a:ea typeface="Poppins Bold"/>
                <a:cs typeface="Poppins Bold"/>
                <a:sym typeface="Poppins Bold"/>
              </a:rPr>
              <a:t>schakelt de leerlingenbegeleider in</a:t>
            </a:r>
            <a:r>
              <a:t>, die samen met de klastitularis een gesprek plant met Elias.</a:t>
            </a:r>
          </a:p>
        </p:txBody>
      </p:sp>
      <p:sp>
        <p:nvSpPr>
          <p:cNvPr id="86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66"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cyberpesten</a:t>
            </a:r>
          </a:p>
        </p:txBody>
      </p:sp>
      <p:sp>
        <p:nvSpPr>
          <p:cNvPr id="867" name="Google Shape;126;p21"/>
          <p:cNvSpPr txBox="1"/>
          <p:nvPr/>
        </p:nvSpPr>
        <p:spPr>
          <a:xfrm>
            <a:off x="4918573" y="1452774"/>
            <a:ext cx="3413801"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Tijdens dat gesprek blijkt dat enkele medeleerlingen </a:t>
            </a:r>
            <a:r>
              <a:rPr>
                <a:latin typeface="Poppins Bold"/>
                <a:ea typeface="Poppins Bold"/>
                <a:cs typeface="Poppins Bold"/>
                <a:sym typeface="Poppins Bold"/>
              </a:rPr>
              <a:t>een haatpagina over Elias hebben gemaakt op Instagram</a:t>
            </a:r>
            <a:r>
              <a:t>, vol bewerkte foto’s. De pagina heeft al 132 volgers, waarvan het overgrote deel leeftijdsgenootjes vanop school zijn. De leerlingenbegeleider roept de mede-leerlingen die </a:t>
            </a:r>
            <a:r>
              <a:rPr>
                <a:latin typeface="Poppins Bold"/>
                <a:ea typeface="Poppins Bold"/>
                <a:cs typeface="Poppins Bold"/>
                <a:sym typeface="Poppins Bold"/>
              </a:rPr>
              <a:t>de pagina gemaakt hebben op het matje en verplicht hen de pagina te verwijderen</a:t>
            </a:r>
            <a:r>
              <a:t>. </a:t>
            </a:r>
          </a:p>
        </p:txBody>
      </p:sp>
      <p:pic>
        <p:nvPicPr>
          <p:cNvPr id="868" name="Afbeelding" descr="Afbeelding"/>
          <p:cNvPicPr>
            <a:picLocks noChangeAspect="1"/>
          </p:cNvPicPr>
          <p:nvPr/>
        </p:nvPicPr>
        <p:blipFill>
          <a:blip r:embed="rId2">
            <a:extLst/>
          </a:blip>
          <a:stretch>
            <a:fillRect/>
          </a:stretch>
        </p:blipFill>
        <p:spPr>
          <a:xfrm>
            <a:off x="3457121" y="3784567"/>
            <a:ext cx="1932322" cy="203267"/>
          </a:xfrm>
          <a:prstGeom prst="rect">
            <a:avLst/>
          </a:prstGeom>
          <a:ln w="12700">
            <a:miter lim="400000"/>
          </a:ln>
        </p:spPr>
      </p:pic>
      <p:sp>
        <p:nvSpPr>
          <p:cNvPr id="86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7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7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72" name="Afbeelding" descr="Afbeelding"/>
          <p:cNvPicPr>
            <a:picLocks noChangeAspect="1"/>
          </p:cNvPicPr>
          <p:nvPr/>
        </p:nvPicPr>
        <p:blipFill>
          <a:blip r:embed="rId3">
            <a:extLst/>
          </a:blip>
          <a:stretch>
            <a:fillRect/>
          </a:stretch>
        </p:blipFill>
        <p:spPr>
          <a:xfrm>
            <a:off x="7406709" y="4512871"/>
            <a:ext cx="1353685" cy="246663"/>
          </a:xfrm>
          <a:prstGeom prst="rect">
            <a:avLst/>
          </a:prstGeom>
          <a:ln w="12700">
            <a:miter lim="400000"/>
          </a:ln>
        </p:spPr>
      </p:pic>
      <p:pic>
        <p:nvPicPr>
          <p:cNvPr id="873"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In de klas van Naomi (15 jaar) hebben alle leerlingen samen een </a:t>
            </a:r>
            <a:r>
              <a:rPr b="1">
                <a:latin typeface="+mj-lt"/>
                <a:ea typeface="+mj-ea"/>
                <a:cs typeface="+mj-cs"/>
                <a:sym typeface="Arial"/>
              </a:rPr>
              <a:t>groepschat </a:t>
            </a:r>
            <a:r>
              <a:t>waarin ze grappige dingen posten, afspraken maken om iets te doen na school, huiswerkhulp delen, enzovoort. </a:t>
            </a:r>
            <a:r>
              <a:rPr b="1">
                <a:latin typeface="+mj-lt"/>
                <a:ea typeface="+mj-ea"/>
                <a:cs typeface="+mj-cs"/>
                <a:sym typeface="Arial"/>
              </a:rPr>
              <a:t>Naomi is echter de enige die niet in de groepschat wordt toegelaten en voelt zich uitgesloten</a:t>
            </a:r>
            <a:r>
              <a:t>. Ze is nooit op de hoogte van de plannen en wordt nooit meegevraagd. Daardoor voelt Naomi zich slecht in haar vel en </a:t>
            </a:r>
            <a:r>
              <a:rPr b="1">
                <a:latin typeface="+mj-lt"/>
                <a:ea typeface="+mj-ea"/>
                <a:cs typeface="+mj-cs"/>
                <a:sym typeface="Arial"/>
              </a:rPr>
              <a:t>zoekt ze hulp bij leerlingenbegeleider Wout</a:t>
            </a:r>
            <a:r>
              <a:t>.</a:t>
            </a:r>
          </a:p>
        </p:txBody>
      </p:sp>
      <p:sp>
        <p:nvSpPr>
          <p:cNvPr id="87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77"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cyberpesten</a:t>
            </a:r>
          </a:p>
        </p:txBody>
      </p:sp>
      <p:sp>
        <p:nvSpPr>
          <p:cNvPr id="878"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Hoewel Wout de gevoelens van Naomi begrijpt, besluit hij dat </a:t>
            </a:r>
            <a:r>
              <a:rPr b="1">
                <a:latin typeface="+mj-lt"/>
                <a:ea typeface="+mj-ea"/>
                <a:cs typeface="+mj-cs"/>
                <a:sym typeface="Arial"/>
              </a:rPr>
              <a:t>de school daar niet zoveel aan kan doen</a:t>
            </a:r>
            <a:r>
              <a:t>. De school is namelijk </a:t>
            </a:r>
            <a:r>
              <a:rPr b="1">
                <a:latin typeface="+mj-lt"/>
                <a:ea typeface="+mj-ea"/>
                <a:cs typeface="+mj-cs"/>
                <a:sym typeface="Arial"/>
              </a:rPr>
              <a:t>geen beheerder </a:t>
            </a:r>
            <a:r>
              <a:t>van de WhatsAppgroep en kan de leerlingen dus </a:t>
            </a:r>
            <a:r>
              <a:rPr b="1">
                <a:latin typeface="+mj-lt"/>
                <a:ea typeface="+mj-ea"/>
                <a:cs typeface="+mj-cs"/>
                <a:sym typeface="Arial"/>
              </a:rPr>
              <a:t>niet verplichten </a:t>
            </a:r>
            <a:r>
              <a:t>om Naomi aan de chat toe te voegen.</a:t>
            </a:r>
          </a:p>
        </p:txBody>
      </p:sp>
      <p:pic>
        <p:nvPicPr>
          <p:cNvPr id="87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8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8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8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8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84"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6"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Isabelle en Sheila uit het eerste middelbaar hebben al een tijdje ruzie. Sheila besluit </a:t>
            </a:r>
            <a:r>
              <a:rPr>
                <a:latin typeface="Poppins Bold"/>
                <a:ea typeface="Poppins Bold"/>
                <a:cs typeface="Poppins Bold"/>
                <a:sym typeface="Poppins Bold"/>
              </a:rPr>
              <a:t>AI-app te gebruiken om een nepvideo van Isabelle op TikTok te plaatsen</a:t>
            </a:r>
            <a:r>
              <a:t>. Isabelle ziet eruit als een dakloze, gekleed in vuile kleren. De video lijkt heel echt, trekt veel aandacht en verspreidt zich heel snel.</a:t>
            </a:r>
          </a:p>
        </p:txBody>
      </p:sp>
      <p:sp>
        <p:nvSpPr>
          <p:cNvPr id="88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88"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cyberpesten</a:t>
            </a:r>
          </a:p>
        </p:txBody>
      </p:sp>
      <p:sp>
        <p:nvSpPr>
          <p:cNvPr id="889"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Isabelle v</a:t>
            </a:r>
            <a:r>
              <a:rPr>
                <a:latin typeface="Poppins Bold"/>
                <a:ea typeface="Poppins Bold"/>
                <a:cs typeface="Poppins Bold"/>
                <a:sym typeface="Poppins Bold"/>
              </a:rPr>
              <a:t>oelt zich vernederd en machteloos door de situatie en stapt naar de leerlingenbegeleider</a:t>
            </a:r>
            <a:r>
              <a:t>. De leerlingenbegeleiding brengt de twee meisjes samen voor een </a:t>
            </a:r>
            <a:r>
              <a:rPr>
                <a:latin typeface="Poppins Bold"/>
                <a:ea typeface="Poppins Bold"/>
                <a:cs typeface="Poppins Bold"/>
                <a:sym typeface="Poppins Bold"/>
              </a:rPr>
              <a:t>gesprek</a:t>
            </a:r>
            <a:r>
              <a:t> en </a:t>
            </a:r>
            <a:r>
              <a:rPr>
                <a:latin typeface="Poppins Bold"/>
                <a:ea typeface="Poppins Bold"/>
                <a:cs typeface="Poppins Bold"/>
                <a:sym typeface="Poppins Bold"/>
              </a:rPr>
              <a:t>verplicht Sheila om de video te verwijderen</a:t>
            </a:r>
            <a:r>
              <a:t>.</a:t>
            </a:r>
          </a:p>
        </p:txBody>
      </p:sp>
      <p:pic>
        <p:nvPicPr>
          <p:cNvPr id="890"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891"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892"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893"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894"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895" name="Afbeelding" descr="Afbeelding"/>
          <p:cNvPicPr>
            <a:picLocks noChangeAspect="1"/>
          </p:cNvPicPr>
          <p:nvPr/>
        </p:nvPicPr>
        <p:blipFill>
          <a:blip r:embed="rId4">
            <a:extLst/>
          </a:blip>
          <a:stretch>
            <a:fillRect/>
          </a:stretch>
        </p:blipFill>
        <p:spPr>
          <a:xfrm>
            <a:off x="253836" y="4476917"/>
            <a:ext cx="412626" cy="418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79;p16"/>
          <p:cNvSpPr txBox="1"/>
          <p:nvPr/>
        </p:nvSpPr>
        <p:spPr>
          <a:xfrm>
            <a:off x="877175" y="2046520"/>
            <a:ext cx="2389206" cy="2819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lvl1pPr>
          </a:lstStyle>
          <a:p>
            <a:pPr/>
            <a:r>
              <a:t>De handleiding</a:t>
            </a:r>
          </a:p>
        </p:txBody>
      </p:sp>
      <p:sp>
        <p:nvSpPr>
          <p:cNvPr id="176" name="Google Shape;82;p16"/>
          <p:cNvSpPr txBox="1"/>
          <p:nvPr/>
        </p:nvSpPr>
        <p:spPr>
          <a:xfrm>
            <a:off x="1031850" y="1091373"/>
            <a:ext cx="4724349"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718BD"/>
                </a:solidFill>
                <a:latin typeface="Poppins SemiBold"/>
                <a:ea typeface="Poppins SemiBold"/>
                <a:cs typeface="Poppins SemiBold"/>
                <a:sym typeface="Poppins SemiBold"/>
              </a:defRPr>
            </a:lvl1pPr>
          </a:lstStyle>
          <a:p>
            <a:pPr/>
            <a:r>
              <a:t>Wat heb je nodig?</a:t>
            </a:r>
          </a:p>
        </p:txBody>
      </p:sp>
      <p:sp>
        <p:nvSpPr>
          <p:cNvPr id="177" name="Google Shape;124;p21"/>
          <p:cNvSpPr txBox="1"/>
          <p:nvPr/>
        </p:nvSpPr>
        <p:spPr>
          <a:xfrm>
            <a:off x="3484283" y="1739413"/>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Fase 2</a:t>
            </a:r>
          </a:p>
        </p:txBody>
      </p:sp>
      <p:sp>
        <p:nvSpPr>
          <p:cNvPr id="178" name="Google Shape;79;p16"/>
          <p:cNvSpPr txBox="1"/>
          <p:nvPr/>
        </p:nvSpPr>
        <p:spPr>
          <a:xfrm>
            <a:off x="3328544" y="2037083"/>
            <a:ext cx="2389209" cy="55318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Bouwstenen per thema</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Legaffiche</a:t>
            </a:r>
          </a:p>
        </p:txBody>
      </p:sp>
      <p:pic>
        <p:nvPicPr>
          <p:cNvPr id="179" name="Afbeelding" descr="Afbeelding"/>
          <p:cNvPicPr>
            <a:picLocks noChangeAspect="1"/>
          </p:cNvPicPr>
          <p:nvPr/>
        </p:nvPicPr>
        <p:blipFill>
          <a:blip r:embed="rId2">
            <a:extLst/>
          </a:blip>
          <a:stretch>
            <a:fillRect/>
          </a:stretch>
        </p:blipFill>
        <p:spPr>
          <a:xfrm>
            <a:off x="5630481" y="273050"/>
            <a:ext cx="3477390" cy="5143500"/>
          </a:xfrm>
          <a:prstGeom prst="rect">
            <a:avLst/>
          </a:prstGeom>
          <a:ln w="12700">
            <a:miter lim="400000"/>
          </a:ln>
        </p:spPr>
      </p:pic>
      <p:sp>
        <p:nvSpPr>
          <p:cNvPr id="180" name="Google Shape;124;p21"/>
          <p:cNvSpPr txBox="1"/>
          <p:nvPr/>
        </p:nvSpPr>
        <p:spPr>
          <a:xfrm>
            <a:off x="1032913" y="1739413"/>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Fase 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7" name="Google Shape;123;p21"/>
          <p:cNvSpPr txBox="1"/>
          <p:nvPr/>
        </p:nvSpPr>
        <p:spPr>
          <a:xfrm>
            <a:off x="1123896" y="1452774"/>
            <a:ext cx="3413806" cy="149661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Tijdens de jaarlijkse sportdag op school krijgt Remy (16 jaar) de vraag of de school </a:t>
            </a:r>
            <a:r>
              <a:rPr b="1">
                <a:latin typeface="+mj-lt"/>
                <a:ea typeface="+mj-ea"/>
                <a:cs typeface="+mj-cs"/>
                <a:sym typeface="Arial"/>
              </a:rPr>
              <a:t>een actiefoto van hem mag publiceren in de maandelijkse schoolbrochure</a:t>
            </a:r>
            <a:r>
              <a:t>. Remy ziet hier niet meteen problemen in en geeft zijn toestemming. Enkele maanden later merkt hij echter op dat </a:t>
            </a:r>
            <a:r>
              <a:rPr b="1">
                <a:latin typeface="+mj-lt"/>
                <a:ea typeface="+mj-ea"/>
                <a:cs typeface="+mj-cs"/>
                <a:sym typeface="Arial"/>
              </a:rPr>
              <a:t>zijn foto ook gebruikt werd op posters die over de hele gemeente werden verspreid </a:t>
            </a:r>
            <a:r>
              <a:t>om kandidaat-leerlingen te overtuigen zich in te schrijven. Remy is kwaad en </a:t>
            </a:r>
            <a:r>
              <a:rPr b="1">
                <a:latin typeface="+mj-lt"/>
                <a:ea typeface="+mj-ea"/>
                <a:cs typeface="+mj-cs"/>
                <a:sym typeface="Arial"/>
              </a:rPr>
              <a:t>stapt naar de schooldirectie</a:t>
            </a:r>
            <a:r>
              <a:t>.</a:t>
            </a:r>
          </a:p>
        </p:txBody>
      </p:sp>
      <p:sp>
        <p:nvSpPr>
          <p:cNvPr id="898"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899"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portret- en auteursrecht</a:t>
            </a:r>
          </a:p>
        </p:txBody>
      </p:sp>
      <p:sp>
        <p:nvSpPr>
          <p:cNvPr id="900" name="Google Shape;126;p21"/>
          <p:cNvSpPr txBox="1"/>
          <p:nvPr/>
        </p:nvSpPr>
        <p:spPr>
          <a:xfrm>
            <a:off x="4918573" y="145277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Hij gaf namelijk enkel zijn toestemming voor de publicatie van zijn foto in de schoolbrochure, niet voor op de schoolposters. De directie vindt dat </a:t>
            </a:r>
            <a:r>
              <a:rPr b="1">
                <a:latin typeface="+mj-lt"/>
                <a:ea typeface="+mj-ea"/>
                <a:cs typeface="+mj-cs"/>
                <a:sym typeface="Arial"/>
              </a:rPr>
              <a:t>Remy overdrijft en besluit de affiches niet te verwijderen</a:t>
            </a:r>
            <a:r>
              <a:t>.</a:t>
            </a:r>
          </a:p>
        </p:txBody>
      </p:sp>
      <p:pic>
        <p:nvPicPr>
          <p:cNvPr id="901"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02"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03"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04"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05"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06"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Een klas uit het vierde middelbaar staat erom bekend hun leerkrachten graag tot het uiterste te drijven. Tijdens een les wiskunde </a:t>
            </a:r>
            <a:r>
              <a:rPr b="1">
                <a:latin typeface="+mj-lt"/>
                <a:ea typeface="+mj-ea"/>
                <a:cs typeface="+mj-cs"/>
                <a:sym typeface="Arial"/>
              </a:rPr>
              <a:t>weigeren enkele leerlingen om de oefeningen te maken, tot grote ergernis van de leerkracht</a:t>
            </a:r>
            <a:r>
              <a:t>. Hij spreekt de leerlingen hier meermaals op aan, maar dat haalt helaas niets uit. Wanneer de ergernissen zich blijven opstapelen, </a:t>
            </a:r>
            <a:r>
              <a:rPr b="1">
                <a:latin typeface="+mj-lt"/>
                <a:ea typeface="+mj-ea"/>
                <a:cs typeface="+mj-cs"/>
                <a:sym typeface="Arial"/>
              </a:rPr>
              <a:t>barst de leerkracht in woede uit</a:t>
            </a:r>
            <a:r>
              <a:t>. Niet veel later blijkt dat een van de leerlingen </a:t>
            </a:r>
            <a:r>
              <a:rPr b="1">
                <a:latin typeface="+mj-lt"/>
                <a:ea typeface="+mj-ea"/>
                <a:cs typeface="+mj-cs"/>
                <a:sym typeface="Arial"/>
              </a:rPr>
              <a:t>het voorval gefilmd heeft en dat het filmpje circuleert op sociale media</a:t>
            </a:r>
            <a:r>
              <a:t>.</a:t>
            </a:r>
          </a:p>
        </p:txBody>
      </p:sp>
      <p:sp>
        <p:nvSpPr>
          <p:cNvPr id="90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10"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portret- en auteursrecht</a:t>
            </a:r>
          </a:p>
        </p:txBody>
      </p:sp>
      <p:sp>
        <p:nvSpPr>
          <p:cNvPr id="911" name="Google Shape;126;p21"/>
          <p:cNvSpPr txBox="1"/>
          <p:nvPr/>
        </p:nvSpPr>
        <p:spPr>
          <a:xfrm>
            <a:off x="4918573" y="145277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Heel wat ouders krijgen het filmpje te zien en vinden het </a:t>
            </a:r>
            <a:r>
              <a:rPr b="1">
                <a:latin typeface="+mj-lt"/>
                <a:ea typeface="+mj-ea"/>
                <a:cs typeface="+mj-cs"/>
                <a:sym typeface="Arial"/>
              </a:rPr>
              <a:t>gedrag van de leerkracht ongepast</a:t>
            </a:r>
            <a:r>
              <a:t>. Enkelen dienen een </a:t>
            </a:r>
            <a:r>
              <a:rPr b="1">
                <a:latin typeface="+mj-lt"/>
                <a:ea typeface="+mj-ea"/>
                <a:cs typeface="+mj-cs"/>
                <a:sym typeface="Arial"/>
              </a:rPr>
              <a:t>klacht </a:t>
            </a:r>
            <a:r>
              <a:t>in. De schooldirectie, die liever </a:t>
            </a:r>
            <a:r>
              <a:rPr b="1">
                <a:latin typeface="+mj-lt"/>
                <a:ea typeface="+mj-ea"/>
                <a:cs typeface="+mj-cs"/>
                <a:sym typeface="Arial"/>
              </a:rPr>
              <a:t>niet te veel imagoschade oploopt</a:t>
            </a:r>
            <a:r>
              <a:t>, plaatst de leerkracht tijdelijk op </a:t>
            </a:r>
            <a:r>
              <a:rPr b="1">
                <a:latin typeface="+mj-lt"/>
                <a:ea typeface="+mj-ea"/>
                <a:cs typeface="+mj-cs"/>
                <a:sym typeface="Arial"/>
              </a:rPr>
              <a:t>non-actief </a:t>
            </a:r>
            <a:r>
              <a:t>en start een </a:t>
            </a:r>
            <a:r>
              <a:rPr b="1">
                <a:latin typeface="+mj-lt"/>
                <a:ea typeface="+mj-ea"/>
                <a:cs typeface="+mj-cs"/>
                <a:sym typeface="Arial"/>
              </a:rPr>
              <a:t>tuchtprocedure </a:t>
            </a:r>
            <a:r>
              <a:t>op. </a:t>
            </a:r>
          </a:p>
        </p:txBody>
      </p:sp>
      <p:pic>
        <p:nvPicPr>
          <p:cNvPr id="91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1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1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1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1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17"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9"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school van meneer Mariën is volop een </a:t>
            </a:r>
            <a:r>
              <a:rPr>
                <a:latin typeface="Poppins Bold"/>
                <a:ea typeface="Poppins Bold"/>
                <a:cs typeface="Poppins Bold"/>
                <a:sym typeface="Poppins Bold"/>
              </a:rPr>
              <a:t>nieuwe website </a:t>
            </a:r>
            <a:r>
              <a:t>aan het ontwikkelen. Op het internet vonden ze enkele </a:t>
            </a:r>
            <a:r>
              <a:rPr>
                <a:latin typeface="Poppins Bold"/>
                <a:ea typeface="Poppins Bold"/>
                <a:cs typeface="Poppins Bold"/>
                <a:sym typeface="Poppins Bold"/>
              </a:rPr>
              <a:t>leuke foto’s om de website mee op te vrolijken</a:t>
            </a:r>
            <a:r>
              <a:t>. Wanneer de website enkele weken online staat, ontvangt de school plots een </a:t>
            </a:r>
            <a:r>
              <a:rPr>
                <a:latin typeface="Poppins Bold"/>
                <a:ea typeface="Poppins Bold"/>
                <a:cs typeface="Poppins Bold"/>
                <a:sym typeface="Poppins Bold"/>
              </a:rPr>
              <a:t>brief van een advocaat die in naam van de fotograaf een schadevergoeding eist. </a:t>
            </a:r>
            <a:r>
              <a:t>De school beslist om de </a:t>
            </a:r>
            <a:r>
              <a:rPr>
                <a:latin typeface="Poppins Bold"/>
                <a:ea typeface="Poppins Bold"/>
                <a:cs typeface="Poppins Bold"/>
                <a:sym typeface="Poppins Bold"/>
              </a:rPr>
              <a:t>schadevergoeding zo snel mogelijk te betalen</a:t>
            </a:r>
            <a:r>
              <a:t>.</a:t>
            </a:r>
          </a:p>
        </p:txBody>
      </p:sp>
      <p:sp>
        <p:nvSpPr>
          <p:cNvPr id="92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2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portret- en auteursrecht</a:t>
            </a:r>
          </a:p>
        </p:txBody>
      </p:sp>
      <p:pic>
        <p:nvPicPr>
          <p:cNvPr id="92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2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2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2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2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27"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9" name="Google Shape;123;p21"/>
          <p:cNvSpPr txBox="1"/>
          <p:nvPr/>
        </p:nvSpPr>
        <p:spPr>
          <a:xfrm>
            <a:off x="1123896" y="1452774"/>
            <a:ext cx="3413806" cy="210372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school wil </a:t>
            </a:r>
            <a:r>
              <a:rPr>
                <a:latin typeface="Poppins Bold"/>
                <a:ea typeface="Poppins Bold"/>
                <a:cs typeface="Poppins Bold"/>
                <a:sym typeface="Poppins Bold"/>
              </a:rPr>
              <a:t>nieuwe handboeken </a:t>
            </a:r>
            <a:r>
              <a:t>gebruiken voor het vak Frans. De directie wil de kosten zo laag mogelijk houden en stelt voor om </a:t>
            </a:r>
            <a:r>
              <a:rPr>
                <a:latin typeface="Poppins Bold"/>
                <a:ea typeface="Poppins Bold"/>
                <a:cs typeface="Poppins Bold"/>
                <a:sym typeface="Poppins Bold"/>
              </a:rPr>
              <a:t>vier handboeken aan te kopen </a:t>
            </a:r>
            <a:r>
              <a:t>voor de leerkrachten van het vijfde en zesde middelbaar. De school maakt </a:t>
            </a:r>
            <a:r>
              <a:rPr>
                <a:latin typeface="Poppins Bold"/>
                <a:ea typeface="Poppins Bold"/>
                <a:cs typeface="Poppins Bold"/>
                <a:sym typeface="Poppins Bold"/>
              </a:rPr>
              <a:t>kopieën voor alle leerlingen</a:t>
            </a:r>
            <a:r>
              <a:t>, omdat dat veel goedkoper is. Na enkele weken krijgt de school een </a:t>
            </a:r>
            <a:r>
              <a:rPr>
                <a:latin typeface="Poppins Bold"/>
                <a:ea typeface="Poppins Bold"/>
                <a:cs typeface="Poppins Bold"/>
                <a:sym typeface="Poppins Bold"/>
              </a:rPr>
              <a:t>klacht van de uitgeverij met een dagvaarding en bijbehorende boete</a:t>
            </a:r>
            <a:r>
              <a:t>. De school valt uit de lucht en </a:t>
            </a:r>
            <a:r>
              <a:rPr>
                <a:latin typeface="Poppins Bold"/>
                <a:ea typeface="Poppins Bold"/>
                <a:cs typeface="Poppins Bold"/>
                <a:sym typeface="Poppins Bold"/>
              </a:rPr>
              <a:t>vindt dat ze niets verkeerd gedaan heeft</a:t>
            </a:r>
            <a:r>
              <a:t>. Later komt de school te weten dat ze het </a:t>
            </a:r>
            <a:r>
              <a:rPr>
                <a:latin typeface="Poppins Bold"/>
                <a:ea typeface="Poppins Bold"/>
                <a:cs typeface="Poppins Bold"/>
                <a:sym typeface="Poppins Bold"/>
              </a:rPr>
              <a:t>auteursrecht van de uitgeverij geschonden heeft</a:t>
            </a:r>
            <a:r>
              <a:t>. </a:t>
            </a:r>
          </a:p>
        </p:txBody>
      </p:sp>
      <p:sp>
        <p:nvSpPr>
          <p:cNvPr id="93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3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portret- en auteursrecht</a:t>
            </a:r>
          </a:p>
        </p:txBody>
      </p:sp>
      <p:pic>
        <p:nvPicPr>
          <p:cNvPr id="93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3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3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3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3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37"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9" name="Google Shape;123;p21"/>
          <p:cNvSpPr txBox="1"/>
          <p:nvPr/>
        </p:nvSpPr>
        <p:spPr>
          <a:xfrm>
            <a:off x="1123896" y="1452774"/>
            <a:ext cx="3413806"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Regular"/>
                <a:ea typeface="Poppins Regular"/>
                <a:cs typeface="Poppins Regular"/>
                <a:sym typeface="Poppins Regular"/>
              </a:defRPr>
            </a:pPr>
            <a:r>
              <a:t>Elk jaar zoekt de school enkele leerlingen om te poseren voor de </a:t>
            </a:r>
            <a:r>
              <a:rPr>
                <a:latin typeface="Poppins Bold"/>
                <a:ea typeface="Poppins Bold"/>
                <a:cs typeface="Poppins Bold"/>
                <a:sym typeface="Poppins Bold"/>
              </a:rPr>
              <a:t>promo-banner</a:t>
            </a:r>
            <a:r>
              <a:t> voor de opendeurdag, maar dit jaar vonden ze helaas niemand. De school besloot dan maar om dit jaar </a:t>
            </a:r>
            <a:r>
              <a:rPr>
                <a:latin typeface="Poppins Bold"/>
                <a:ea typeface="Poppins Bold"/>
                <a:cs typeface="Poppins Bold"/>
                <a:sym typeface="Poppins Bold"/>
              </a:rPr>
              <a:t>AI-gegenereerde afbeeldingen</a:t>
            </a:r>
            <a:r>
              <a:t> te maken van </a:t>
            </a:r>
            <a:r>
              <a:rPr>
                <a:latin typeface="Poppins Bold"/>
                <a:ea typeface="Poppins Bold"/>
                <a:cs typeface="Poppins Bold"/>
                <a:sym typeface="Poppins Bold"/>
              </a:rPr>
              <a:t>niet-bestaande leerlingen</a:t>
            </a:r>
            <a:r>
              <a:t>.</a:t>
            </a:r>
          </a:p>
        </p:txBody>
      </p:sp>
      <p:sp>
        <p:nvSpPr>
          <p:cNvPr id="94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4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portret- en auteursrecht</a:t>
            </a:r>
          </a:p>
        </p:txBody>
      </p:sp>
      <p:pic>
        <p:nvPicPr>
          <p:cNvPr id="94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4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4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4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4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47" name="Afbeelding" descr="Afbeelding"/>
          <p:cNvPicPr>
            <a:picLocks noChangeAspect="1"/>
          </p:cNvPicPr>
          <p:nvPr/>
        </p:nvPicPr>
        <p:blipFill>
          <a:blip r:embed="rId4">
            <a:extLst/>
          </a:blip>
          <a:stretch>
            <a:fillRect/>
          </a:stretch>
        </p:blipFill>
        <p:spPr>
          <a:xfrm>
            <a:off x="247186" y="4370408"/>
            <a:ext cx="664488" cy="524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Google Shape;123;p21"/>
          <p:cNvSpPr txBox="1"/>
          <p:nvPr/>
        </p:nvSpPr>
        <p:spPr>
          <a:xfrm>
            <a:off x="1123896" y="1464713"/>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Meneer Verstraete, een leraar Frans, geeft leerlingen al een tijdje de kans om</a:t>
            </a:r>
            <a:r>
              <a:rPr>
                <a:latin typeface="Poppins Bold"/>
                <a:ea typeface="Poppins Bold"/>
                <a:cs typeface="Poppins Bold"/>
                <a:sym typeface="Poppins Bold"/>
              </a:rPr>
              <a:t> na schooltijd met hem te chatten via het online schoolplatform</a:t>
            </a:r>
            <a:r>
              <a:t>. Zo kunnen ze hem vragen stellen over de leerstof. Elien (15 jaar) heeft wat moeite met Frans en maakt dus maar al te graag gebruik van de chatbox. Na een tijdje merkt ze dat haar leerkracht, naast uitleg over de leerstof, ook </a:t>
            </a:r>
            <a:r>
              <a:rPr>
                <a:latin typeface="Poppins Bold"/>
                <a:ea typeface="Poppins Bold"/>
                <a:cs typeface="Poppins Bold"/>
                <a:sym typeface="Poppins Bold"/>
              </a:rPr>
              <a:t>persoonlijke vragen begint te stellen</a:t>
            </a:r>
            <a:r>
              <a:t>.</a:t>
            </a:r>
          </a:p>
        </p:txBody>
      </p:sp>
      <p:sp>
        <p:nvSpPr>
          <p:cNvPr id="95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5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online identiteit</a:t>
            </a:r>
          </a:p>
        </p:txBody>
      </p:sp>
      <p:sp>
        <p:nvSpPr>
          <p:cNvPr id="952" name="Google Shape;126;p21"/>
          <p:cNvSpPr txBox="1"/>
          <p:nvPr/>
        </p:nvSpPr>
        <p:spPr>
          <a:xfrm>
            <a:off x="5045573" y="144642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Eerst vond Elien dat niet zo erg, maar na verloop van tijd worden de </a:t>
            </a:r>
            <a:r>
              <a:rPr>
                <a:latin typeface="Poppins Bold"/>
                <a:ea typeface="Poppins Bold"/>
                <a:cs typeface="Poppins Bold"/>
                <a:sym typeface="Poppins Bold"/>
              </a:rPr>
              <a:t>chatberichten steeds intiemer</a:t>
            </a:r>
            <a:r>
              <a:t>. Elien meldt het voorval aan haar ouders, die vervolgens naar de school stappen. De leerkracht wordt tijdelijk op </a:t>
            </a:r>
            <a:r>
              <a:rPr>
                <a:latin typeface="Poppins Bold"/>
                <a:ea typeface="Poppins Bold"/>
                <a:cs typeface="Poppins Bold"/>
                <a:sym typeface="Poppins Bold"/>
              </a:rPr>
              <a:t>non-actief gezet </a:t>
            </a:r>
            <a:r>
              <a:t>en er wordt een </a:t>
            </a:r>
            <a:r>
              <a:rPr>
                <a:latin typeface="Poppins Bold"/>
                <a:ea typeface="Poppins Bold"/>
                <a:cs typeface="Poppins Bold"/>
                <a:sym typeface="Poppins Bold"/>
              </a:rPr>
              <a:t>tuchtprocedure </a:t>
            </a:r>
            <a:r>
              <a:t>opgestart. </a:t>
            </a:r>
          </a:p>
        </p:txBody>
      </p:sp>
      <p:pic>
        <p:nvPicPr>
          <p:cNvPr id="95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5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5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5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5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58"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0"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Na afloop van de examenperiode post </a:t>
            </a:r>
            <a:r>
              <a:rPr>
                <a:latin typeface="Poppins Bold"/>
                <a:ea typeface="Poppins Bold"/>
                <a:cs typeface="Poppins Bold"/>
                <a:sym typeface="Poppins Bold"/>
              </a:rPr>
              <a:t>de school een bericht op Facebook</a:t>
            </a:r>
            <a:r>
              <a:t>, waarin ze al haar leerlingen een deugddoende zomervakantie toewenst. Jayden (17 jaar), een leerling uit het vijfde middelbaar, heeft echter een herexamen wiskunde in augustus en heeft dus nog heel wat studiewerk voor de boeg. Zonder al te veel na te denken </a:t>
            </a:r>
            <a:r>
              <a:rPr>
                <a:latin typeface="Poppins Bold"/>
                <a:ea typeface="Poppins Bold"/>
                <a:cs typeface="Poppins Bold"/>
                <a:sym typeface="Poppins Bold"/>
              </a:rPr>
              <a:t>uit hij dan ook zijn afgunst voor het vak en de leerkracht in een reactie onder het bericht van de school</a:t>
            </a:r>
            <a:r>
              <a:t>.</a:t>
            </a:r>
          </a:p>
        </p:txBody>
      </p:sp>
      <p:sp>
        <p:nvSpPr>
          <p:cNvPr id="96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62"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online identiteit</a:t>
            </a:r>
          </a:p>
        </p:txBody>
      </p:sp>
      <p:sp>
        <p:nvSpPr>
          <p:cNvPr id="963" name="Google Shape;126;p21"/>
          <p:cNvSpPr txBox="1"/>
          <p:nvPr/>
        </p:nvSpPr>
        <p:spPr>
          <a:xfrm>
            <a:off x="5045573" y="144642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leerkracht aan wie het bericht gericht is, leest dit en reageert in eigen naam op de reactie van Jayden. Niet veel later ontstaat er een </a:t>
            </a:r>
            <a:r>
              <a:rPr>
                <a:latin typeface="Poppins Bold"/>
                <a:ea typeface="Poppins Bold"/>
                <a:cs typeface="Poppins Bold"/>
                <a:sym typeface="Poppins Bold"/>
              </a:rPr>
              <a:t>hevige online </a:t>
            </a:r>
            <a:r>
              <a:t>discussie. De school is hiermee niet gediend en </a:t>
            </a:r>
            <a:r>
              <a:rPr>
                <a:latin typeface="Poppins Bold"/>
                <a:ea typeface="Poppins Bold"/>
                <a:cs typeface="Poppins Bold"/>
                <a:sym typeface="Poppins Bold"/>
              </a:rPr>
              <a:t>verwijdert alle reacties onder de post</a:t>
            </a:r>
            <a:r>
              <a:t>.  </a:t>
            </a:r>
            <a:br/>
          </a:p>
        </p:txBody>
      </p:sp>
      <p:pic>
        <p:nvPicPr>
          <p:cNvPr id="96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6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6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6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6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69"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1" name="Google Shape;123;p21"/>
          <p:cNvSpPr txBox="1"/>
          <p:nvPr/>
        </p:nvSpPr>
        <p:spPr>
          <a:xfrm>
            <a:off x="1123896" y="1452774"/>
            <a:ext cx="3413806"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Meneer El Kaddouri, leerkracht wiskunde in de derde graad, verkondigt op </a:t>
            </a:r>
            <a:r>
              <a:rPr>
                <a:latin typeface="Poppins Bold"/>
                <a:ea typeface="Poppins Bold"/>
                <a:cs typeface="Poppins Bold"/>
                <a:sym typeface="Poppins Bold"/>
              </a:rPr>
              <a:t>zijn persoonlijk Facebookaccount vaak zijn sympathieën voor één bepaalde politieke partij</a:t>
            </a:r>
            <a:r>
              <a:t>. Op een dag dienen enkele ouders een klacht in bij de school. Zij vinden namelijk dat de leerkracht, vanwege zijn </a:t>
            </a:r>
            <a:r>
              <a:rPr>
                <a:latin typeface="Poppins Bold"/>
                <a:ea typeface="Poppins Bold"/>
                <a:cs typeface="Poppins Bold"/>
                <a:sym typeface="Poppins Bold"/>
              </a:rPr>
              <a:t>voorbeeldfunctie </a:t>
            </a:r>
            <a:r>
              <a:t>naar leerlingen toe, </a:t>
            </a:r>
            <a:r>
              <a:rPr>
                <a:latin typeface="Poppins Bold"/>
                <a:ea typeface="Poppins Bold"/>
                <a:cs typeface="Poppins Bold"/>
                <a:sym typeface="Poppins Bold"/>
              </a:rPr>
              <a:t>politiek-neutraal </a:t>
            </a:r>
            <a:r>
              <a:t>moet zijn. De ouders vinden het </a:t>
            </a:r>
            <a:r>
              <a:rPr>
                <a:latin typeface="Poppins Bold"/>
                <a:ea typeface="Poppins Bold"/>
                <a:cs typeface="Poppins Bold"/>
                <a:sym typeface="Poppins Bold"/>
              </a:rPr>
              <a:t>gedrag van de leerkracht op sociale media dan ook ongepast</a:t>
            </a:r>
            <a:r>
              <a:t>.</a:t>
            </a:r>
          </a:p>
        </p:txBody>
      </p:sp>
      <p:sp>
        <p:nvSpPr>
          <p:cNvPr id="97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73"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online identiteit</a:t>
            </a:r>
          </a:p>
        </p:txBody>
      </p:sp>
      <p:sp>
        <p:nvSpPr>
          <p:cNvPr id="974" name="Google Shape;126;p21"/>
          <p:cNvSpPr txBox="1"/>
          <p:nvPr/>
        </p:nvSpPr>
        <p:spPr>
          <a:xfrm>
            <a:off x="5045573" y="1446424"/>
            <a:ext cx="3413801" cy="9748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schooldirectie vindt dat de leerkracht nog steeds </a:t>
            </a:r>
            <a:r>
              <a:rPr>
                <a:latin typeface="Poppins Bold"/>
                <a:ea typeface="Poppins Bold"/>
                <a:cs typeface="Poppins Bold"/>
                <a:sym typeface="Poppins Bold"/>
              </a:rPr>
              <a:t>vrijheid van meningsuiting </a:t>
            </a:r>
            <a:r>
              <a:t>heeft. Ze benadrukt tegenover de ouders dat ze de leerkrachten </a:t>
            </a:r>
            <a:r>
              <a:rPr>
                <a:latin typeface="Poppins Bold"/>
                <a:ea typeface="Poppins Bold"/>
                <a:cs typeface="Poppins Bold"/>
                <a:sym typeface="Poppins Bold"/>
              </a:rPr>
              <a:t>niet zomaar regels kan opleggen </a:t>
            </a:r>
            <a:r>
              <a:t>over wat ze wel of niet mogen delen op sociale media. </a:t>
            </a:r>
          </a:p>
        </p:txBody>
      </p:sp>
      <p:pic>
        <p:nvPicPr>
          <p:cNvPr id="97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7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7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7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7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80"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Google Shape;123;p21"/>
          <p:cNvSpPr txBox="1"/>
          <p:nvPr/>
        </p:nvSpPr>
        <p:spPr>
          <a:xfrm>
            <a:off x="1123896" y="1452774"/>
            <a:ext cx="3413806"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Julien (15 jaar) staat niet zo graag op de foto. Hij heeft ontdekt dat hij met </a:t>
            </a:r>
            <a:r>
              <a:rPr>
                <a:latin typeface="Poppins Bold"/>
                <a:ea typeface="Poppins Bold"/>
                <a:cs typeface="Poppins Bold"/>
                <a:sym typeface="Poppins Bold"/>
              </a:rPr>
              <a:t>AI-foto’s van zichzelf kan maken in gelijk welke context</a:t>
            </a:r>
            <a:r>
              <a:t>. Op zijn online profiel komen allerlei foto’s waarin hij surft, uit een vliegtuig springt of tegen een beer vecht. Zijn vrienden zijn heel erg </a:t>
            </a:r>
            <a:r>
              <a:rPr>
                <a:latin typeface="Poppins Bold"/>
                <a:ea typeface="Poppins Bold"/>
                <a:cs typeface="Poppins Bold"/>
                <a:sym typeface="Poppins Bold"/>
              </a:rPr>
              <a:t>onder de indruk van al zijn avonturen</a:t>
            </a:r>
            <a:r>
              <a:t> en het wordt druk in de klas besproken.</a:t>
            </a:r>
          </a:p>
        </p:txBody>
      </p:sp>
      <p:sp>
        <p:nvSpPr>
          <p:cNvPr id="98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84"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online identiteit</a:t>
            </a:r>
          </a:p>
        </p:txBody>
      </p:sp>
      <p:sp>
        <p:nvSpPr>
          <p:cNvPr id="985" name="Google Shape;126;p21"/>
          <p:cNvSpPr txBox="1"/>
          <p:nvPr/>
        </p:nvSpPr>
        <p:spPr>
          <a:xfrm>
            <a:off x="5045573" y="144642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Mevrouw Safina kan haar oren en ogen niet geloven… Op een rustig moment vertelt hij haar aan dat de foto’s niet echt zijn. Zij moedigt hem aan om tegen zijn vrienden te zeggen dat de </a:t>
            </a:r>
            <a:r>
              <a:rPr>
                <a:latin typeface="Poppins Bold"/>
                <a:ea typeface="Poppins Bold"/>
                <a:cs typeface="Poppins Bold"/>
                <a:sym typeface="Poppins Bold"/>
              </a:rPr>
              <a:t>beelden nep zijn</a:t>
            </a:r>
            <a:r>
              <a:t>.</a:t>
            </a:r>
          </a:p>
        </p:txBody>
      </p:sp>
      <p:pic>
        <p:nvPicPr>
          <p:cNvPr id="98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8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8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98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99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991" name="Afbeelding" descr="Afbeelding"/>
          <p:cNvPicPr>
            <a:picLocks noChangeAspect="1"/>
          </p:cNvPicPr>
          <p:nvPr/>
        </p:nvPicPr>
        <p:blipFill>
          <a:blip r:embed="rId4">
            <a:extLst/>
          </a:blip>
          <a:stretch>
            <a:fillRect/>
          </a:stretch>
        </p:blipFill>
        <p:spPr>
          <a:xfrm>
            <a:off x="214024" y="4380962"/>
            <a:ext cx="460885" cy="5144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3"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In het begin van het schooljaar doen er - naar aanleiding van de herdenking van de terroristische aanslagen op de </a:t>
            </a:r>
            <a:r>
              <a:rPr>
                <a:latin typeface="Poppins Bold"/>
                <a:ea typeface="Poppins Bold"/>
                <a:cs typeface="Poppins Bold"/>
                <a:sym typeface="Poppins Bold"/>
              </a:rPr>
              <a:t>WTC-torens in 2001 </a:t>
            </a:r>
            <a:r>
              <a:t>- opnieuw verschillende wilde </a:t>
            </a:r>
            <a:r>
              <a:rPr>
                <a:latin typeface="Poppins Bold"/>
                <a:ea typeface="Poppins Bold"/>
                <a:cs typeface="Poppins Bold"/>
                <a:sym typeface="Poppins Bold"/>
              </a:rPr>
              <a:t>complottheorieën de ronde op TikTok</a:t>
            </a:r>
            <a:r>
              <a:t>. Hierdoor geloven sommige leerlingen dat de Amerikaanse regering op de hoogte was dat de aanslagen zouden gebeuren, en ervoor koos om niet in te grijpen. Dit zorgt op de </a:t>
            </a:r>
            <a:r>
              <a:rPr>
                <a:latin typeface="Poppins Bold"/>
                <a:ea typeface="Poppins Bold"/>
                <a:cs typeface="Poppins Bold"/>
                <a:sym typeface="Poppins Bold"/>
              </a:rPr>
              <a:t>speelplaats echter voor verhitte discussies tussen leerlingen </a:t>
            </a:r>
            <a:r>
              <a:t>die hier wel en niet mee akkoord gaan.</a:t>
            </a:r>
          </a:p>
        </p:txBody>
      </p:sp>
      <p:sp>
        <p:nvSpPr>
          <p:cNvPr id="99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995"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desinformatie</a:t>
            </a:r>
          </a:p>
        </p:txBody>
      </p:sp>
      <p:sp>
        <p:nvSpPr>
          <p:cNvPr id="996" name="Google Shape;126;p21"/>
          <p:cNvSpPr txBox="1"/>
          <p:nvPr/>
        </p:nvSpPr>
        <p:spPr>
          <a:xfrm>
            <a:off x="5045573" y="1446424"/>
            <a:ext cx="3413801"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Wanneer de leerlingen vervolgens </a:t>
            </a:r>
            <a:r>
              <a:rPr>
                <a:latin typeface="Poppins Bold"/>
                <a:ea typeface="Poppins Bold"/>
                <a:cs typeface="Poppins Bold"/>
                <a:sym typeface="Poppins Bold"/>
              </a:rPr>
              <a:t>meer informatie vragen aan leerkracht Steffi</a:t>
            </a:r>
            <a:r>
              <a:t>, </a:t>
            </a:r>
            <a:r>
              <a:rPr>
                <a:latin typeface="Poppins Bold"/>
                <a:ea typeface="Poppins Bold"/>
                <a:cs typeface="Poppins Bold"/>
                <a:sym typeface="Poppins Bold"/>
              </a:rPr>
              <a:t>weet die echter niet meteen hoe ze moet reageren</a:t>
            </a:r>
            <a:r>
              <a:t>. Hoewel ze niet voor de volle 100% in de theorie gelooft, beschouwt ze die namelijk wel </a:t>
            </a:r>
            <a:r>
              <a:rPr>
                <a:latin typeface="Poppins Bold"/>
                <a:ea typeface="Poppins Bold"/>
                <a:cs typeface="Poppins Bold"/>
                <a:sym typeface="Poppins Bold"/>
              </a:rPr>
              <a:t>als aannemelijk</a:t>
            </a:r>
            <a:r>
              <a:t>. Zolang het tegendeel niet bewezen is, kan het waar zijn, toch? Samen met haar leerlingen start ze een </a:t>
            </a:r>
            <a:r>
              <a:rPr>
                <a:latin typeface="Poppins Bold"/>
                <a:ea typeface="Poppins Bold"/>
                <a:cs typeface="Poppins Bold"/>
                <a:sym typeface="Poppins Bold"/>
              </a:rPr>
              <a:t>open klasgesprek over de aanslagen </a:t>
            </a:r>
            <a:r>
              <a:t>en gaan </a:t>
            </a:r>
            <a:r>
              <a:rPr>
                <a:latin typeface="Poppins Bold"/>
                <a:ea typeface="Poppins Bold"/>
                <a:cs typeface="Poppins Bold"/>
                <a:sym typeface="Poppins Bold"/>
              </a:rPr>
              <a:t>ze online samen op zoek naar antwoorden </a:t>
            </a:r>
            <a:r>
              <a:t>op de vragen van de jongeren. </a:t>
            </a:r>
          </a:p>
        </p:txBody>
      </p:sp>
      <p:pic>
        <p:nvPicPr>
          <p:cNvPr id="99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99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99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0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0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002"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Google Shape;124;p21"/>
          <p:cNvSpPr txBox="1"/>
          <p:nvPr/>
        </p:nvSpPr>
        <p:spPr>
          <a:xfrm>
            <a:off x="1116352" y="1756180"/>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Fase 3</a:t>
            </a:r>
          </a:p>
        </p:txBody>
      </p:sp>
      <p:sp>
        <p:nvSpPr>
          <p:cNvPr id="183" name="Google Shape;79;p16"/>
          <p:cNvSpPr txBox="1"/>
          <p:nvPr/>
        </p:nvSpPr>
        <p:spPr>
          <a:xfrm>
            <a:off x="960614" y="2053850"/>
            <a:ext cx="2389206" cy="109572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Inspiratievisie</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Inspiratie beleidsplan</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Link met leerlijn mediawijsheid</a:t>
            </a:r>
          </a:p>
        </p:txBody>
      </p:sp>
      <p:sp>
        <p:nvSpPr>
          <p:cNvPr id="184" name="Google Shape;124;p21"/>
          <p:cNvSpPr txBox="1"/>
          <p:nvPr/>
        </p:nvSpPr>
        <p:spPr>
          <a:xfrm>
            <a:off x="4002806" y="1756180"/>
            <a:ext cx="2077730"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FC3D9A"/>
                </a:solidFill>
                <a:latin typeface="Poppins SemiBold"/>
                <a:ea typeface="Poppins SemiBold"/>
                <a:cs typeface="Poppins SemiBold"/>
                <a:sym typeface="Poppins SemiBold"/>
              </a:defRPr>
            </a:lvl1pPr>
          </a:lstStyle>
          <a:p>
            <a:pPr/>
            <a:r>
              <a:t>Fase 4</a:t>
            </a:r>
          </a:p>
        </p:txBody>
      </p:sp>
      <p:sp>
        <p:nvSpPr>
          <p:cNvPr id="185" name="Google Shape;79;p16"/>
          <p:cNvSpPr txBox="1"/>
          <p:nvPr/>
        </p:nvSpPr>
        <p:spPr>
          <a:xfrm>
            <a:off x="3847067" y="2053850"/>
            <a:ext cx="2389209" cy="109572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Bouwstenen per thema</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Legaffiche</a:t>
            </a:r>
          </a:p>
          <a:p>
            <a:pPr marL="457200" indent="-304800">
              <a:lnSpc>
                <a:spcPct val="120000"/>
              </a:lnSpc>
              <a:buClr>
                <a:srgbClr val="0218BD"/>
              </a:buClr>
              <a:buSzPts val="1200"/>
              <a:buFont typeface="Poppins Medium"/>
              <a:buChar char="●"/>
              <a:defRPr sz="1200">
                <a:solidFill>
                  <a:srgbClr val="0218BD"/>
                </a:solidFill>
                <a:latin typeface="Poppins Regular"/>
                <a:ea typeface="Poppins Regular"/>
                <a:cs typeface="Poppins Regular"/>
                <a:sym typeface="Poppins Regular"/>
              </a:defRPr>
            </a:pPr>
            <a:r>
              <a:t>Evaluatiedocument voor beleidsplan</a:t>
            </a:r>
          </a:p>
        </p:txBody>
      </p:sp>
      <p:pic>
        <p:nvPicPr>
          <p:cNvPr id="18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sp>
        <p:nvSpPr>
          <p:cNvPr id="187" name="Google Shape;82;p16"/>
          <p:cNvSpPr txBox="1"/>
          <p:nvPr/>
        </p:nvSpPr>
        <p:spPr>
          <a:xfrm>
            <a:off x="1031850" y="1091373"/>
            <a:ext cx="4724349" cy="4825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2400">
                <a:solidFill>
                  <a:srgbClr val="0718BD"/>
                </a:solidFill>
                <a:latin typeface="Poppins SemiBold"/>
                <a:ea typeface="Poppins SemiBold"/>
                <a:cs typeface="Poppins SemiBold"/>
                <a:sym typeface="Poppins SemiBold"/>
              </a:defRPr>
            </a:lvl1pPr>
          </a:lstStyle>
          <a:p>
            <a:pPr/>
            <a:r>
              <a:t>Wat heb je nodig?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05" name="Google Shape;125;p21"/>
          <p:cNvSpPr txBox="1"/>
          <p:nvPr/>
        </p:nvSpPr>
        <p:spPr>
          <a:xfrm>
            <a:off x="53514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desinformatie</a:t>
            </a:r>
          </a:p>
        </p:txBody>
      </p:sp>
      <p:pic>
        <p:nvPicPr>
          <p:cNvPr id="100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0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0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0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1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
        <p:nvSpPr>
          <p:cNvPr id="1011"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leerkracht geschiedenis heeft het met zijn studenten uit het vijfde middelbaar over de </a:t>
            </a:r>
            <a:r>
              <a:rPr>
                <a:latin typeface="Poppins Bold"/>
                <a:ea typeface="Poppins Bold"/>
                <a:cs typeface="Poppins Bold"/>
                <a:sym typeface="Poppins Bold"/>
              </a:rPr>
              <a:t>Tweede Wereldoorlog, over de Holocaust en hoe Adolf Hitler uiteindelijk zelf uit het leven st</a:t>
            </a:r>
            <a:r>
              <a:rPr>
                <a:uFill>
                  <a:solidFill>
                    <a:srgbClr val="202122"/>
                  </a:solidFill>
                </a:uFill>
                <a:latin typeface="Poppins Bold"/>
                <a:ea typeface="Poppins Bold"/>
                <a:cs typeface="Poppins Bold"/>
                <a:sym typeface="Poppins Bold"/>
              </a:rPr>
              <a:t>apte</a:t>
            </a:r>
            <a:r>
              <a:rPr>
                <a:uFill>
                  <a:solidFill>
                    <a:srgbClr val="202122"/>
                  </a:solidFill>
                </a:uFill>
              </a:rPr>
              <a:t>. Wanneer Seppe ‘s avonds aan zijn ouders vertelt wat hij in de les geschiedenis geleerd heeft, zijn die in alle staten. </a:t>
            </a:r>
            <a:r>
              <a:rPr>
                <a:uFill>
                  <a:solidFill>
                    <a:srgbClr val="202122"/>
                  </a:solidFill>
                </a:uFill>
                <a:latin typeface="Poppins Bold"/>
                <a:ea typeface="Poppins Bold"/>
                <a:cs typeface="Poppins Bold"/>
                <a:sym typeface="Poppins Bold"/>
              </a:rPr>
              <a:t>De ouders zijn er namelijk van overtuigd dat Hitler zijn dood in scène werd gezet </a:t>
            </a:r>
            <a:r>
              <a:rPr>
                <a:uFill>
                  <a:solidFill>
                    <a:srgbClr val="202122"/>
                  </a:solidFill>
                </a:uFill>
              </a:rPr>
              <a:t>en nog een kleine 20 jaar na het einde van de Tweede Wereldoorlog anoniem heeft verder geleefd in Argentinië.</a:t>
            </a:r>
          </a:p>
        </p:txBody>
      </p:sp>
      <p:sp>
        <p:nvSpPr>
          <p:cNvPr id="1012" name="Google Shape;126;p21"/>
          <p:cNvSpPr txBox="1"/>
          <p:nvPr/>
        </p:nvSpPr>
        <p:spPr>
          <a:xfrm>
            <a:off x="5045573" y="1446424"/>
            <a:ext cx="3413801"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uFill>
                  <a:solidFill>
                    <a:srgbClr val="202122"/>
                  </a:solidFill>
                </a:uFill>
                <a:latin typeface="Poppins Bold"/>
                <a:ea typeface="Poppins Bold"/>
                <a:cs typeface="Poppins Bold"/>
                <a:sym typeface="Poppins Bold"/>
              </a:defRPr>
            </a:pPr>
            <a:r>
              <a:t>Seppe’s ouders stappen naar de directie </a:t>
            </a:r>
            <a:r>
              <a:rPr>
                <a:latin typeface="Poppins Medium"/>
                <a:ea typeface="Poppins Medium"/>
                <a:cs typeface="Poppins Medium"/>
                <a:sym typeface="Poppins Medium"/>
              </a:rPr>
              <a:t>met een klacht over leerkracht Zayn die opzettelijk ‘desinformatie’ zou verspreiden. Wanneer de directie de ouders van hun </a:t>
            </a:r>
            <a:r>
              <a:t>ongelijk </a:t>
            </a:r>
            <a:r>
              <a:rPr>
                <a:latin typeface="Poppins Medium"/>
                <a:ea typeface="Poppins Medium"/>
                <a:cs typeface="Poppins Medium"/>
                <a:sym typeface="Poppins Medium"/>
              </a:rPr>
              <a:t>probeert te </a:t>
            </a:r>
            <a:r>
              <a:t>overtuigen</a:t>
            </a:r>
            <a:r>
              <a:rPr>
                <a:latin typeface="Poppins Medium"/>
                <a:ea typeface="Poppins Medium"/>
                <a:cs typeface="Poppins Medium"/>
                <a:sym typeface="Poppins Medium"/>
              </a:rPr>
              <a:t>, ontstaat een </a:t>
            </a:r>
            <a:r>
              <a:t>hevige discussie</a:t>
            </a:r>
            <a:r>
              <a:rPr>
                <a:latin typeface="Poppins Medium"/>
                <a:ea typeface="Poppins Medium"/>
                <a:cs typeface="Poppins Medium"/>
                <a:sym typeface="Poppins Medium"/>
              </a:rPr>
              <a:t>. Zowel de directie als leerkracht Zayn weten niet hoe ze hiermee moeten omgaan… </a:t>
            </a:r>
          </a:p>
        </p:txBody>
      </p:sp>
      <p:pic>
        <p:nvPicPr>
          <p:cNvPr id="1013"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5"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16" name="Google Shape;125;p21"/>
          <p:cNvSpPr txBox="1"/>
          <p:nvPr/>
        </p:nvSpPr>
        <p:spPr>
          <a:xfrm>
            <a:off x="53514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desinformatie</a:t>
            </a:r>
          </a:p>
        </p:txBody>
      </p:sp>
      <p:pic>
        <p:nvPicPr>
          <p:cNvPr id="101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1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1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2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2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
        <p:nvSpPr>
          <p:cNvPr id="1022" name="Google Shape;123;p21"/>
          <p:cNvSpPr txBox="1"/>
          <p:nvPr/>
        </p:nvSpPr>
        <p:spPr>
          <a:xfrm>
            <a:off x="1123896" y="1452774"/>
            <a:ext cx="3413806" cy="191557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Op sociale media gaat een </a:t>
            </a:r>
            <a:r>
              <a:rPr>
                <a:latin typeface="Poppins Bold"/>
                <a:ea typeface="Poppins Bold"/>
                <a:cs typeface="Poppins Bold"/>
                <a:sym typeface="Poppins Bold"/>
              </a:rPr>
              <a:t>foto van 120 jaar geleden viraal </a:t>
            </a:r>
            <a:r>
              <a:t>waarop een meisje te zien is dat </a:t>
            </a:r>
            <a:r>
              <a:rPr>
                <a:latin typeface="Poppins Bold"/>
                <a:ea typeface="Poppins Bold"/>
                <a:cs typeface="Poppins Bold"/>
                <a:sym typeface="Poppins Bold"/>
              </a:rPr>
              <a:t>als twee druppels water </a:t>
            </a:r>
            <a:r>
              <a:t>op klimaatactivist </a:t>
            </a:r>
            <a:r>
              <a:rPr>
                <a:latin typeface="Poppins Bold"/>
                <a:ea typeface="Poppins Bold"/>
                <a:cs typeface="Poppins Bold"/>
                <a:sym typeface="Poppins Bold"/>
              </a:rPr>
              <a:t>Greta Thunberg </a:t>
            </a:r>
            <a:r>
              <a:t>lijkt. De theorie kan op </a:t>
            </a:r>
            <a:r>
              <a:rPr>
                <a:latin typeface="Poppins Bold"/>
                <a:ea typeface="Poppins Bold"/>
                <a:cs typeface="Poppins Bold"/>
                <a:sym typeface="Poppins Bold"/>
              </a:rPr>
              <a:t>heel wat belangstelling rekenen bij de leerlingen </a:t>
            </a:r>
            <a:r>
              <a:t>en als snel gelooft een groot deel van hen dat Greta effectief een tijdreiziger is, die </a:t>
            </a:r>
            <a:r>
              <a:rPr>
                <a:latin typeface="Poppins Bold"/>
                <a:ea typeface="Poppins Bold"/>
                <a:cs typeface="Poppins Bold"/>
                <a:sym typeface="Poppins Bold"/>
              </a:rPr>
              <a:t>regelmatig terugkeert in de tijd met als doel de toekomst te veranderen</a:t>
            </a:r>
            <a:r>
              <a:t>. Ook leerkracht Véronique is zich bewust van de theorie die op sociale media de ronde doet en besluit dit </a:t>
            </a:r>
            <a:r>
              <a:rPr>
                <a:latin typeface="Poppins Bold"/>
                <a:ea typeface="Poppins Bold"/>
                <a:cs typeface="Poppins Bold"/>
                <a:sym typeface="Poppins Bold"/>
              </a:rPr>
              <a:t>aan te kaarten tijdens haar les Aardrijkskunde</a:t>
            </a:r>
            <a:r>
              <a:t>.</a:t>
            </a:r>
          </a:p>
        </p:txBody>
      </p:sp>
      <p:sp>
        <p:nvSpPr>
          <p:cNvPr id="1023" name="Google Shape;126;p21"/>
          <p:cNvSpPr txBox="1"/>
          <p:nvPr/>
        </p:nvSpPr>
        <p:spPr>
          <a:xfrm>
            <a:off x="5045573" y="1446424"/>
            <a:ext cx="3413801" cy="13511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Ze weerlegt </a:t>
            </a:r>
            <a:r>
              <a:rPr>
                <a:latin typeface="Poppins Bold"/>
                <a:ea typeface="Poppins Bold"/>
                <a:cs typeface="Poppins Bold"/>
                <a:sym typeface="Poppins Bold"/>
              </a:rPr>
              <a:t>de theorie onmiddellijk </a:t>
            </a:r>
            <a:r>
              <a:t>en maakt duidelijk dat het in werkelijkheid gaat om een afbeelding van kinderen die aan het werk zijn in een goudmijn in Canada. </a:t>
            </a:r>
            <a:r>
              <a:rPr>
                <a:latin typeface="Poppins Bold"/>
                <a:ea typeface="Poppins Bold"/>
                <a:cs typeface="Poppins Bold"/>
                <a:sym typeface="Poppins Bold"/>
              </a:rPr>
              <a:t>Bijkomende vragen van haar leerlingen omtrent de tijdreistheorie blokt Véronique onmiddellijk af</a:t>
            </a:r>
            <a:r>
              <a:t>, met als resultaat dat de leerlingen zichzelf meer en meer in de theorie gaan verdiepen… </a:t>
            </a:r>
          </a:p>
        </p:txBody>
      </p:sp>
      <p:pic>
        <p:nvPicPr>
          <p:cNvPr id="1024"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6"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27" name="Google Shape;125;p21"/>
          <p:cNvSpPr txBox="1"/>
          <p:nvPr/>
        </p:nvSpPr>
        <p:spPr>
          <a:xfrm>
            <a:off x="53514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desinformatie</a:t>
            </a:r>
          </a:p>
        </p:txBody>
      </p:sp>
      <p:pic>
        <p:nvPicPr>
          <p:cNvPr id="1028"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29"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30"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31"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32"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
        <p:nvSpPr>
          <p:cNvPr id="1033" name="Google Shape;123;p21"/>
          <p:cNvSpPr txBox="1"/>
          <p:nvPr/>
        </p:nvSpPr>
        <p:spPr>
          <a:xfrm>
            <a:off x="1123896" y="1452774"/>
            <a:ext cx="3413806" cy="172742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Leerkracht Brahim las enkele weken geleden een online artikel waarin werd beweerd dat </a:t>
            </a:r>
            <a:r>
              <a:rPr>
                <a:latin typeface="Poppins Bold"/>
                <a:ea typeface="Poppins Bold"/>
                <a:cs typeface="Poppins Bold"/>
                <a:sym typeface="Poppins Bold"/>
              </a:rPr>
              <a:t>we eigenlijk leven in een computersimulatie en dat onze realiteit dus niet echt is </a:t>
            </a:r>
            <a:r>
              <a:t>(denk: The Matrix). Brahim was erg onder de indruk van dit nieuws en is zich sindsdien </a:t>
            </a:r>
            <a:r>
              <a:rPr>
                <a:latin typeface="Poppins Bold"/>
                <a:ea typeface="Poppins Bold"/>
                <a:cs typeface="Poppins Bold"/>
                <a:sym typeface="Poppins Bold"/>
              </a:rPr>
              <a:t>steeds meer gaan verdiepen in deze theorie</a:t>
            </a:r>
            <a:r>
              <a:t>. Nu hij er rotsvast van overtuigd is dat we effectief </a:t>
            </a:r>
            <a:r>
              <a:rPr>
                <a:latin typeface="Poppins Bold"/>
                <a:ea typeface="Poppins Bold"/>
                <a:cs typeface="Poppins Bold"/>
                <a:sym typeface="Poppins Bold"/>
              </a:rPr>
              <a:t>leven in een computersimulatie</a:t>
            </a:r>
            <a:r>
              <a:t>, zit hij er ook niet mee in om dit </a:t>
            </a:r>
            <a:r>
              <a:rPr>
                <a:latin typeface="Poppins Bold"/>
                <a:ea typeface="Poppins Bold"/>
                <a:cs typeface="Poppins Bold"/>
                <a:sym typeface="Poppins Bold"/>
              </a:rPr>
              <a:t>te verkondigen in de leraarskamer</a:t>
            </a:r>
            <a:r>
              <a:t>. </a:t>
            </a:r>
          </a:p>
        </p:txBody>
      </p:sp>
      <p:sp>
        <p:nvSpPr>
          <p:cNvPr id="1034" name="Google Shape;126;p21"/>
          <p:cNvSpPr txBox="1"/>
          <p:nvPr/>
        </p:nvSpPr>
        <p:spPr>
          <a:xfrm>
            <a:off x="5045573" y="1446424"/>
            <a:ext cx="3413801" cy="1539274"/>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Er ontstaan echter </a:t>
            </a:r>
            <a:r>
              <a:rPr>
                <a:latin typeface="Poppins Bold"/>
                <a:ea typeface="Poppins Bold"/>
                <a:cs typeface="Poppins Bold"/>
                <a:sym typeface="Poppins Bold"/>
              </a:rPr>
              <a:t>hevige discussies tussen Brahim en zijn collega’s </a:t>
            </a:r>
            <a:r>
              <a:t>omdat die het verhaal </a:t>
            </a:r>
            <a:r>
              <a:rPr>
                <a:latin typeface="Poppins Bold"/>
                <a:ea typeface="Poppins Bold"/>
                <a:cs typeface="Poppins Bold"/>
                <a:sym typeface="Poppins Bold"/>
              </a:rPr>
              <a:t>niet serieus nemen </a:t>
            </a:r>
            <a:r>
              <a:t>en </a:t>
            </a:r>
            <a:r>
              <a:rPr>
                <a:latin typeface="Poppins Bold"/>
                <a:ea typeface="Poppins Bold"/>
                <a:cs typeface="Poppins Bold"/>
                <a:sym typeface="Poppins Bold"/>
              </a:rPr>
              <a:t>ermee lachen</a:t>
            </a:r>
            <a:r>
              <a:t>. Bovendien hebben </a:t>
            </a:r>
            <a:r>
              <a:rPr>
                <a:latin typeface="Poppins Bold"/>
                <a:ea typeface="Poppins Bold"/>
                <a:cs typeface="Poppins Bold"/>
                <a:sym typeface="Poppins Bold"/>
              </a:rPr>
              <a:t>enkele leerkrachten schrik </a:t>
            </a:r>
            <a:r>
              <a:t>dat Brahim </a:t>
            </a:r>
            <a:r>
              <a:rPr>
                <a:latin typeface="Poppins Bold"/>
                <a:ea typeface="Poppins Bold"/>
                <a:cs typeface="Poppins Bold"/>
                <a:sym typeface="Poppins Bold"/>
              </a:rPr>
              <a:t>dit soort ideeën ook zal beginnen verkondigen in de klas</a:t>
            </a:r>
            <a:r>
              <a:t>. De </a:t>
            </a:r>
            <a:r>
              <a:rPr>
                <a:latin typeface="Poppins Bold"/>
                <a:ea typeface="Poppins Bold"/>
                <a:cs typeface="Poppins Bold"/>
                <a:sym typeface="Poppins Bold"/>
              </a:rPr>
              <a:t>directie </a:t>
            </a:r>
            <a:r>
              <a:t>komt al snel meer te weten over het incident in de leraarskamer en probeert hierover in </a:t>
            </a:r>
            <a:r>
              <a:rPr>
                <a:latin typeface="Poppins Bold"/>
                <a:ea typeface="Poppins Bold"/>
                <a:cs typeface="Poppins Bold"/>
                <a:sym typeface="Poppins Bold"/>
              </a:rPr>
              <a:t>gesprek </a:t>
            </a:r>
            <a:r>
              <a:t>te gaan met Brahim, helaas met weinig resultaat. </a:t>
            </a:r>
            <a:r>
              <a:rPr>
                <a:latin typeface="Poppins Bold"/>
                <a:ea typeface="Poppins Bold"/>
                <a:cs typeface="Poppins Bold"/>
                <a:sym typeface="Poppins Bold"/>
              </a:rPr>
              <a:t>Brahim blijft overtuigd van zijn theorie… </a:t>
            </a:r>
          </a:p>
        </p:txBody>
      </p:sp>
      <p:pic>
        <p:nvPicPr>
          <p:cNvPr id="1035"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7"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38" name="Google Shape;125;p21"/>
          <p:cNvSpPr txBox="1"/>
          <p:nvPr/>
        </p:nvSpPr>
        <p:spPr>
          <a:xfrm>
            <a:off x="53514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desinformatie</a:t>
            </a:r>
          </a:p>
        </p:txBody>
      </p:sp>
      <p:pic>
        <p:nvPicPr>
          <p:cNvPr id="1039"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40"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41"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42"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43"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sp>
        <p:nvSpPr>
          <p:cNvPr id="1044" name="Google Shape;123;p21"/>
          <p:cNvSpPr txBox="1"/>
          <p:nvPr/>
        </p:nvSpPr>
        <p:spPr>
          <a:xfrm>
            <a:off x="1123896" y="1452774"/>
            <a:ext cx="3413806" cy="1162973"/>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De leerlingen in de klas praten enthousiast over een </a:t>
            </a:r>
            <a:r>
              <a:rPr>
                <a:latin typeface="Poppins Bold"/>
                <a:ea typeface="Poppins Bold"/>
                <a:cs typeface="Poppins Bold"/>
                <a:sym typeface="Poppins Bold"/>
              </a:rPr>
              <a:t>nieuw middeltje tegen puisten dat ze op TikTok hebben gezien</a:t>
            </a:r>
            <a:r>
              <a:t>. Op de filmpjes zie je dat je de crème gewoon op je gezicht moet smeren en twee minuten later zijn alle puistjes weg. </a:t>
            </a:r>
            <a:r>
              <a:rPr>
                <a:latin typeface="Poppins Bold"/>
                <a:ea typeface="Poppins Bold"/>
                <a:cs typeface="Poppins Bold"/>
                <a:sym typeface="Poppins Bold"/>
              </a:rPr>
              <a:t>In de filmpjes ziet het er heel echt uit, maar de beelden zijn gemaakt met AI</a:t>
            </a:r>
            <a:r>
              <a:t>.</a:t>
            </a:r>
          </a:p>
        </p:txBody>
      </p:sp>
      <p:sp>
        <p:nvSpPr>
          <p:cNvPr id="1045" name="Google Shape;126;p21"/>
          <p:cNvSpPr txBox="1"/>
          <p:nvPr/>
        </p:nvSpPr>
        <p:spPr>
          <a:xfrm>
            <a:off x="5045573" y="1446424"/>
            <a:ext cx="3413801" cy="78667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just">
              <a:lnSpc>
                <a:spcPct val="115000"/>
              </a:lnSpc>
              <a:defRPr sz="900">
                <a:solidFill>
                  <a:srgbClr val="0718BD"/>
                </a:solidFill>
                <a:latin typeface="Poppins Medium"/>
                <a:ea typeface="Poppins Medium"/>
                <a:cs typeface="Poppins Medium"/>
                <a:sym typeface="Poppins Medium"/>
              </a:defRPr>
            </a:pPr>
            <a:r>
              <a:t>Dat is heel moeilijk te zien en de leerlingen denken dat het echt is. De leerkracht zegt dat het niet echt kan zijn, maar de leerlingen laten haar de filmpjes zien. Ze weet niet goed wat ze moet zeggen, want </a:t>
            </a:r>
            <a:r>
              <a:rPr>
                <a:latin typeface="Poppins Bold"/>
                <a:ea typeface="Poppins Bold"/>
                <a:cs typeface="Poppins Bold"/>
                <a:sym typeface="Poppins Bold"/>
              </a:rPr>
              <a:t>het lijkt net echt</a:t>
            </a:r>
            <a:r>
              <a:t>... </a:t>
            </a:r>
          </a:p>
        </p:txBody>
      </p:sp>
      <p:pic>
        <p:nvPicPr>
          <p:cNvPr id="1046" name="Afbeelding" descr="Afbeelding"/>
          <p:cNvPicPr>
            <a:picLocks noChangeAspect="1"/>
          </p:cNvPicPr>
          <p:nvPr/>
        </p:nvPicPr>
        <p:blipFill>
          <a:blip r:embed="rId4">
            <a:extLst/>
          </a:blip>
          <a:stretch>
            <a:fillRect/>
          </a:stretch>
        </p:blipFill>
        <p:spPr>
          <a:xfrm>
            <a:off x="119021" y="4367431"/>
            <a:ext cx="543376" cy="5375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Google Shape;123;p21"/>
          <p:cNvSpPr txBox="1"/>
          <p:nvPr/>
        </p:nvSpPr>
        <p:spPr>
          <a:xfrm>
            <a:off x="1123896" y="1452774"/>
            <a:ext cx="3413806" cy="18732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Medium"/>
                <a:ea typeface="Poppins Medium"/>
                <a:cs typeface="Poppins Medium"/>
                <a:sym typeface="Poppins Medium"/>
              </a:defRPr>
            </a:lvl1pPr>
          </a:lstStyle>
          <a:p>
            <a:pPr/>
            <a:r>
              <a:t>Het contrast tussen Hatice (15 jaar) en haar ouders kan niet groter zijn: waar Hatice haar dagen vult met videobellen, kleren kopen en verkopen via een app , filmpjes maakt en deelt via haar sociale media, … zijn haar ouders totaal niet bezig met het digitale. Hun smartphone gebruiken ze vooral om contact te houden met familie en vrienden. Op school spreekt één van de leerkrachten Hatice aan: haar ouders lopen achter op de betaling van hun schoolrekening. De school heeft hen al verschillende mails en Smartschool-berichten gestuurd zonder succes.</a:t>
            </a:r>
          </a:p>
        </p:txBody>
      </p:sp>
      <p:sp>
        <p:nvSpPr>
          <p:cNvPr id="1049"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50"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digitale inclusie</a:t>
            </a:r>
          </a:p>
        </p:txBody>
      </p:sp>
      <p:sp>
        <p:nvSpPr>
          <p:cNvPr id="1051" name="Google Shape;126;p21"/>
          <p:cNvSpPr txBox="1"/>
          <p:nvPr/>
        </p:nvSpPr>
        <p:spPr>
          <a:xfrm>
            <a:off x="4918573" y="1452774"/>
            <a:ext cx="3413801" cy="10477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Medium"/>
                <a:ea typeface="Poppins Medium"/>
                <a:cs typeface="Poppins Medium"/>
                <a:sym typeface="Poppins Medium"/>
              </a:defRPr>
            </a:lvl1pPr>
          </a:lstStyle>
          <a:p>
            <a:pPr/>
            <a:r>
              <a:t>Hatice vertelt de leerkracht dat haar ouders niet zo digitaal vaardig zijn, maar dat zij het vanavond met hen zal in orde brengen. De leerkracht reageert positief en bedankt Hatice. Als Hatice ’s avonds met haar mama naar de berichten gaat en de betaallink opent, merkt ze dat er onvoldoende geld op de rekening staat. </a:t>
            </a:r>
          </a:p>
        </p:txBody>
      </p:sp>
      <p:pic>
        <p:nvPicPr>
          <p:cNvPr id="1052"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53"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54"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55"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56"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057"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9" name="Google Shape;123;p21"/>
          <p:cNvSpPr txBox="1"/>
          <p:nvPr/>
        </p:nvSpPr>
        <p:spPr>
          <a:xfrm>
            <a:off x="1123896" y="1452774"/>
            <a:ext cx="3413806" cy="13779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Op de school van Ivan willen enkele leerkrachten in elk vak aan de slag rond digitale vaardigheden. Ze willen in kaart brengen wat welke leerkracht in welk vak doet, zodat in alle vakken aan de digitale competenties van de leerlingen gewerkt wordt. Ivan geeft houtbewerking in de 3e graad en heeft het niet zo hoog op met de digitale wereld. Je hoort toch enkel negatieve zaken en gevaren in de media? En wat heeft al dat digitale nu met houtbewerking te maken?</a:t>
            </a:r>
          </a:p>
        </p:txBody>
      </p:sp>
      <p:sp>
        <p:nvSpPr>
          <p:cNvPr id="1060"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61"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2 digitale inclusie</a:t>
            </a:r>
          </a:p>
        </p:txBody>
      </p:sp>
      <p:sp>
        <p:nvSpPr>
          <p:cNvPr id="1062"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Zitten onze jongeren bovendien al niet genoeg op al die schermen? Er zijn nog enkele collega’s die de mening van Ivan delen. Met het team stappen ze naar de directie om duidelijkheid te scheppen. De directie gaat akkoord met Ivan: ze zullen ook een lijst opmaken in welke vakken er wel en niet aan digitale vaardigheden gewerkt moet worden. In vakken zoals houtbewerking of biologie hoort dit helemaal niet thuis. Ivan is opgelucht, zo moet hij ook niets nieuws leren. </a:t>
            </a:r>
          </a:p>
        </p:txBody>
      </p:sp>
      <p:pic>
        <p:nvPicPr>
          <p:cNvPr id="1063"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64"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65"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66"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67"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068"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0" name="Google Shape;123;p21"/>
          <p:cNvSpPr txBox="1"/>
          <p:nvPr/>
        </p:nvSpPr>
        <p:spPr>
          <a:xfrm>
            <a:off x="1123896" y="1452774"/>
            <a:ext cx="3413806"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Jesse (14 jaar) is de jongste in een gezin van 3. Thuis hebben ze 1 laptop en een gebrekkige internetverbinding. Normaal proberen ze de tijd op de laptop te verdelen, maar nu krijgen zijn oudste zussen voorrang omdat ze binnenkort een eindwerk moeten indienen. Voor Nederlands moet Jesse een presentatie maken. Hij staat al op een slecht boekje bij de leerkracht omdat hij vaak te laat is met zijn digitale taken. Hij besluit dan ook om de presentatie op zijn smartphone te maken.</a:t>
            </a:r>
          </a:p>
        </p:txBody>
      </p:sp>
      <p:sp>
        <p:nvSpPr>
          <p:cNvPr id="1071"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72"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3 digitale inclusie</a:t>
            </a:r>
          </a:p>
        </p:txBody>
      </p:sp>
      <p:sp>
        <p:nvSpPr>
          <p:cNvPr id="1073" name="Google Shape;126;p21"/>
          <p:cNvSpPr txBox="1"/>
          <p:nvPr/>
        </p:nvSpPr>
        <p:spPr>
          <a:xfrm>
            <a:off x="4918573" y="1452774"/>
            <a:ext cx="3413801" cy="15430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Na heel wat gesukkel en gevloek lukt het hem om de presentatie te maken. Wanneer hij in de les Nederlands de laptop van de school opent, vindt hij nergens de presentatie terug. En hij heeft geen idee hoe hij nu de presentatie van zijn gsm naar zijn laptop kan sturen. Als het aan hem is om te presenteren, zegt hij tegen de leerkracht dat hij zijn taak niet gemaakt heeft. Die stuurt hem kwaad naar de directie: “Dat is nu al de zoveelste keer dat je niet in orde bent! Ga het nu maar uitleggen bij de directeur.” </a:t>
            </a:r>
          </a:p>
        </p:txBody>
      </p:sp>
      <p:pic>
        <p:nvPicPr>
          <p:cNvPr id="1074"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75"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76"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77"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78"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079"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1" name="Google Shape;123;p21"/>
          <p:cNvSpPr txBox="1"/>
          <p:nvPr/>
        </p:nvSpPr>
        <p:spPr>
          <a:xfrm>
            <a:off x="1123896" y="1452774"/>
            <a:ext cx="3413806" cy="17081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Mia (13 jaar) komt zuchtend thuis en gooit haar schooltas in de zetel. Als haar mama vraagt wat er is, antwoordt Mia dat ze een projectposter moet maken dat ze moet indienen via Smartschool, maar dat ze geen idee heeft hoe daaraan te beginnen. Haar moeder zegt dat ze daar ook geen verstand van heeft en suggereert of ze het niet op school aan iemand kan vragen. Mia schudt haar hoofd. Ze heeft helemaal geen zin om het aan haar vrienden te vragen. Ze is sowieso al het buitenbeentje omdat ze geen smartphone heeft.</a:t>
            </a:r>
          </a:p>
        </p:txBody>
      </p:sp>
      <p:sp>
        <p:nvSpPr>
          <p:cNvPr id="1082"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83"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4 digitale inclusie</a:t>
            </a:r>
          </a:p>
        </p:txBody>
      </p:sp>
      <p:sp>
        <p:nvSpPr>
          <p:cNvPr id="1084"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defTabSz="457200">
              <a:defRPr sz="900">
                <a:solidFill>
                  <a:srgbClr val="0718BD"/>
                </a:solidFill>
                <a:latin typeface="Poppins Regular"/>
                <a:ea typeface="Poppins Regular"/>
                <a:cs typeface="Poppins Regular"/>
                <a:sym typeface="Poppins Regular"/>
              </a:defRPr>
            </a:lvl1pPr>
          </a:lstStyle>
          <a:p>
            <a:pPr/>
            <a:r>
              <a:t>Als ze nu nog moet zeggen dat ze niet weet hoe ze zo’n poster kan maken, lachen ze haar zeker uit. En ook de leerkracht is geen optie: als je die een vraag stelt, herhaalt die alles altijd voor de hele klas. Ze zal die punten dan wel ophalen met haar andere taken. </a:t>
            </a:r>
          </a:p>
        </p:txBody>
      </p:sp>
      <p:pic>
        <p:nvPicPr>
          <p:cNvPr id="1085"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86"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87"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88"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089"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090"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Google Shape;123;p21"/>
          <p:cNvSpPr txBox="1"/>
          <p:nvPr/>
        </p:nvSpPr>
        <p:spPr>
          <a:xfrm>
            <a:off x="1123896" y="1452774"/>
            <a:ext cx="3413806" cy="12128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Amir is net uit een ander land naar België verhuisd. </a:t>
            </a:r>
            <a:r>
              <a:rPr>
                <a:latin typeface="Poppins Bold"/>
                <a:ea typeface="Poppins Bold"/>
                <a:cs typeface="Poppins Bold"/>
                <a:sym typeface="Poppins Bold"/>
              </a:rPr>
              <a:t>Hij begrijpt nog maar weinig Nederlands en heeft moeite om de les te volgen</a:t>
            </a:r>
            <a:r>
              <a:t>. Meneer Bauters merkt dat Amir vaak stil is tijdens de lessen en dat hij weinig vragen stelt. Om Amir te helpen, gebruikt meneer Bauters Deepl, een </a:t>
            </a:r>
            <a:r>
              <a:rPr>
                <a:latin typeface="Poppins Bold"/>
                <a:ea typeface="Poppins Bold"/>
                <a:cs typeface="Poppins Bold"/>
                <a:sym typeface="Poppins Bold"/>
              </a:rPr>
              <a:t>AI-vertaalapp</a:t>
            </a:r>
            <a:r>
              <a:t>, om de instructies te vertalen naar zijn thuistaal.</a:t>
            </a:r>
          </a:p>
        </p:txBody>
      </p:sp>
      <p:sp>
        <p:nvSpPr>
          <p:cNvPr id="1093"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094" name="Google Shape;125;p21"/>
          <p:cNvSpPr txBox="1"/>
          <p:nvPr/>
        </p:nvSpPr>
        <p:spPr>
          <a:xfrm>
            <a:off x="528799" y="411700"/>
            <a:ext cx="2651987"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5 digitale inclusie</a:t>
            </a:r>
          </a:p>
        </p:txBody>
      </p:sp>
      <p:sp>
        <p:nvSpPr>
          <p:cNvPr id="1095" name="Google Shape;126;p21"/>
          <p:cNvSpPr txBox="1"/>
          <p:nvPr/>
        </p:nvSpPr>
        <p:spPr>
          <a:xfrm>
            <a:off x="4918573" y="1452774"/>
            <a:ext cx="3413801" cy="882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De andere leerkrachten zien dit en weten niet goed wat ze ervan moeten denken. </a:t>
            </a:r>
            <a:r>
              <a:rPr>
                <a:latin typeface="Poppins Bold"/>
                <a:ea typeface="Poppins Bold"/>
                <a:cs typeface="Poppins Bold"/>
                <a:sym typeface="Poppins Bold"/>
              </a:rPr>
              <a:t>Ze vragen zich af of Amir zo wel genoeg Nederlands leert</a:t>
            </a:r>
            <a:r>
              <a:t>. Meneer Bauters legt uit dat hij de tool alleen gebruikt als </a:t>
            </a:r>
            <a:r>
              <a:rPr>
                <a:latin typeface="Poppins Bold"/>
                <a:ea typeface="Poppins Bold"/>
                <a:cs typeface="Poppins Bold"/>
                <a:sym typeface="Poppins Bold"/>
              </a:rPr>
              <a:t>hulp</a:t>
            </a:r>
            <a:r>
              <a:t> en </a:t>
            </a:r>
            <a:r>
              <a:rPr>
                <a:latin typeface="Poppins Bold"/>
                <a:ea typeface="Poppins Bold"/>
                <a:cs typeface="Poppins Bold"/>
                <a:sym typeface="Poppins Bold"/>
              </a:rPr>
              <a:t>Amir nog steeds aanmoedigt om Nederlands te spreken</a:t>
            </a:r>
            <a:r>
              <a:t>. </a:t>
            </a:r>
          </a:p>
        </p:txBody>
      </p:sp>
      <p:pic>
        <p:nvPicPr>
          <p:cNvPr id="1096"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097"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098"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099"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00"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01" name="Afbeelding" descr="Afbeelding"/>
          <p:cNvPicPr>
            <a:picLocks noChangeAspect="1"/>
          </p:cNvPicPr>
          <p:nvPr/>
        </p:nvPicPr>
        <p:blipFill>
          <a:blip r:embed="rId4">
            <a:extLst/>
          </a:blip>
          <a:stretch>
            <a:fillRect/>
          </a:stretch>
        </p:blipFill>
        <p:spPr>
          <a:xfrm>
            <a:off x="213390" y="4194909"/>
            <a:ext cx="542344" cy="721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Google Shape;123;p21"/>
          <p:cNvSpPr txBox="1"/>
          <p:nvPr/>
        </p:nvSpPr>
        <p:spPr>
          <a:xfrm>
            <a:off x="1123896" y="1452774"/>
            <a:ext cx="3413806" cy="25336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Marieke is een toegewijde leerkracht van het 6e middelbaar. Om effectief te communiceren en belangrijke informatie te delen, heeft ze besloten om een WhatsApp-groep op te zetten met haar leerlingen. In deze groep worden studiematerialen, deadlines, projectupdates en andere relevante zaken besproken.</a:t>
            </a:r>
          </a:p>
          <a:p>
            <a:pPr defTabSz="457200">
              <a:defRPr sz="900">
                <a:solidFill>
                  <a:srgbClr val="0718BD"/>
                </a:solidFill>
                <a:latin typeface="Poppins Regular"/>
                <a:ea typeface="Poppins Regular"/>
                <a:cs typeface="Poppins Regular"/>
                <a:sym typeface="Poppins Regular"/>
              </a:defRPr>
            </a:pPr>
            <a:r>
              <a:t>Aanvankelijk had Marieke afgesproken dat de groep alleen op schooldagen gebruikt zou worden tot 18:00 uur, zodat leerlingen en zij zelf voldoende tijd zouden hebben voor hun persoonlijke leven. Echter, tot haar verbazing merkt ze dat leerlingen haar berichten blijven sturen buiten de afgesproken tijden, zoals in de avonduren en in het weekend.</a:t>
            </a:r>
          </a:p>
          <a:p>
            <a:pPr defTabSz="457200">
              <a:defRPr sz="900">
                <a:solidFill>
                  <a:srgbClr val="0718BD"/>
                </a:solidFill>
                <a:latin typeface="Poppins Regular"/>
                <a:ea typeface="Poppins Regular"/>
                <a:cs typeface="Poppins Regular"/>
                <a:sym typeface="Poppins Regular"/>
              </a:defRPr>
            </a:pPr>
          </a:p>
        </p:txBody>
      </p:sp>
      <p:sp>
        <p:nvSpPr>
          <p:cNvPr id="1104" name="Google Shape;124;p21"/>
          <p:cNvSpPr txBox="1"/>
          <p:nvPr/>
        </p:nvSpPr>
        <p:spPr>
          <a:xfrm>
            <a:off x="1123900" y="950875"/>
            <a:ext cx="2929003" cy="31747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a:solidFill>
                  <a:srgbClr val="0218BD"/>
                </a:solidFill>
                <a:latin typeface="Poppins SemiBold"/>
                <a:ea typeface="Poppins SemiBold"/>
                <a:cs typeface="Poppins SemiBold"/>
                <a:sym typeface="Poppins SemiBold"/>
              </a:defRPr>
            </a:lvl1pPr>
          </a:lstStyle>
          <a:p>
            <a:pPr/>
            <a:r>
              <a:t>Akkoord of niet akkoord?</a:t>
            </a:r>
          </a:p>
        </p:txBody>
      </p:sp>
      <p:sp>
        <p:nvSpPr>
          <p:cNvPr id="1105" name="Google Shape;125;p21"/>
          <p:cNvSpPr txBox="1"/>
          <p:nvPr/>
        </p:nvSpPr>
        <p:spPr>
          <a:xfrm>
            <a:off x="528799" y="411700"/>
            <a:ext cx="3576643" cy="2819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1200">
                <a:solidFill>
                  <a:srgbClr val="FC3D9A"/>
                </a:solidFill>
                <a:latin typeface="Poppins SemiBold"/>
                <a:ea typeface="Poppins SemiBold"/>
                <a:cs typeface="Poppins SemiBold"/>
                <a:sym typeface="Poppins SemiBold"/>
              </a:defRPr>
            </a:lvl1pPr>
          </a:lstStyle>
          <a:p>
            <a:pPr/>
            <a:r>
              <a:t>Casus 1 digitale balans en smartphones</a:t>
            </a:r>
          </a:p>
        </p:txBody>
      </p:sp>
      <p:sp>
        <p:nvSpPr>
          <p:cNvPr id="1106" name="Google Shape;126;p21"/>
          <p:cNvSpPr txBox="1"/>
          <p:nvPr/>
        </p:nvSpPr>
        <p:spPr>
          <a:xfrm>
            <a:off x="4918573" y="1452774"/>
            <a:ext cx="3413801" cy="203832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defTabSz="457200">
              <a:defRPr sz="900">
                <a:solidFill>
                  <a:srgbClr val="0718BD"/>
                </a:solidFill>
                <a:latin typeface="Poppins Regular"/>
                <a:ea typeface="Poppins Regular"/>
                <a:cs typeface="Poppins Regular"/>
                <a:sym typeface="Poppins Regular"/>
              </a:defRPr>
            </a:pPr>
            <a:r>
              <a:t>De constante stroom van berichten op ongepaste momenten begint een negatieve impact te hebben op Marieke's werk-privébalans. Ze voelt de druk om altijd beschikbaar te zijn en raakt gestrest door het constant reageren op berichten, zelfs buiten de schooluren. </a:t>
            </a:r>
            <a:br/>
            <a:br/>
            <a:r>
              <a:t>Ondanks de groeiende frustratie en het gebrek aan balans, onderneemt Marieke geen actie om het probleem aan te pakken omdat ze haar studenten zo goed mogelijk wil ondersteunen. Dit resulteert helaas in een voortdurende verstoring van haar persoonlijke leven en een gebrek aan voldoende ontspanning.</a:t>
            </a:r>
          </a:p>
        </p:txBody>
      </p:sp>
      <p:pic>
        <p:nvPicPr>
          <p:cNvPr id="1107" name="Afbeelding" descr="Afbeelding"/>
          <p:cNvPicPr>
            <a:picLocks noChangeAspect="1"/>
          </p:cNvPicPr>
          <p:nvPr/>
        </p:nvPicPr>
        <p:blipFill>
          <a:blip r:embed="rId2">
            <a:extLst/>
          </a:blip>
          <a:stretch>
            <a:fillRect/>
          </a:stretch>
        </p:blipFill>
        <p:spPr>
          <a:xfrm>
            <a:off x="7406709" y="4512871"/>
            <a:ext cx="1353685" cy="246663"/>
          </a:xfrm>
          <a:prstGeom prst="rect">
            <a:avLst/>
          </a:prstGeom>
          <a:ln w="12700">
            <a:miter lim="400000"/>
          </a:ln>
        </p:spPr>
      </p:pic>
      <p:pic>
        <p:nvPicPr>
          <p:cNvPr id="1108" name="Afbeelding" descr="Afbeelding"/>
          <p:cNvPicPr>
            <a:picLocks noChangeAspect="1"/>
          </p:cNvPicPr>
          <p:nvPr/>
        </p:nvPicPr>
        <p:blipFill>
          <a:blip r:embed="rId3">
            <a:extLst/>
          </a:blip>
          <a:stretch>
            <a:fillRect/>
          </a:stretch>
        </p:blipFill>
        <p:spPr>
          <a:xfrm>
            <a:off x="3457121" y="3784567"/>
            <a:ext cx="1932322" cy="203267"/>
          </a:xfrm>
          <a:prstGeom prst="rect">
            <a:avLst/>
          </a:prstGeom>
          <a:ln w="12700">
            <a:miter lim="400000"/>
          </a:ln>
        </p:spPr>
      </p:pic>
      <p:sp>
        <p:nvSpPr>
          <p:cNvPr id="1109" name="Google Shape;124;p21"/>
          <p:cNvSpPr txBox="1"/>
          <p:nvPr/>
        </p:nvSpPr>
        <p:spPr>
          <a:xfrm>
            <a:off x="2048330" y="3775090"/>
            <a:ext cx="1149451"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akkoord</a:t>
            </a:r>
          </a:p>
        </p:txBody>
      </p:sp>
      <p:sp>
        <p:nvSpPr>
          <p:cNvPr id="1110" name="Google Shape;124;p21"/>
          <p:cNvSpPr txBox="1"/>
          <p:nvPr/>
        </p:nvSpPr>
        <p:spPr>
          <a:xfrm>
            <a:off x="5648780" y="3775090"/>
            <a:ext cx="1446890" cy="2222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nSpc>
                <a:spcPct val="115000"/>
              </a:lnSpc>
              <a:defRPr sz="900">
                <a:solidFill>
                  <a:srgbClr val="FC3D9A"/>
                </a:solidFill>
                <a:latin typeface="Poppins SemiBold"/>
                <a:ea typeface="Poppins SemiBold"/>
                <a:cs typeface="Poppins SemiBold"/>
                <a:sym typeface="Poppins SemiBold"/>
              </a:defRPr>
            </a:lvl1pPr>
          </a:lstStyle>
          <a:p>
            <a:pPr/>
            <a:r>
              <a:t>Helemaal niet akkoord</a:t>
            </a:r>
          </a:p>
        </p:txBody>
      </p:sp>
      <p:sp>
        <p:nvSpPr>
          <p:cNvPr id="1111" name="Google Shape;124;p21"/>
          <p:cNvSpPr txBox="1"/>
          <p:nvPr/>
        </p:nvSpPr>
        <p:spPr>
          <a:xfrm>
            <a:off x="3699836" y="4124340"/>
            <a:ext cx="1446893" cy="62081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lgn="ctr">
              <a:lnSpc>
                <a:spcPct val="115000"/>
              </a:lnSpc>
              <a:defRPr sz="700">
                <a:solidFill>
                  <a:srgbClr val="0718BD"/>
                </a:solidFill>
                <a:latin typeface="Poppins Light"/>
                <a:ea typeface="Poppins Light"/>
                <a:cs typeface="Poppins Light"/>
                <a:sym typeface="Poppins Light"/>
              </a:defRPr>
            </a:lvl1pPr>
          </a:lstStyle>
          <a:p>
            <a:pPr/>
            <a:r>
              <a:t>Hoe kunnen we als school op deze situatie reageren als we denken vanuit onze kernwaarden?</a:t>
            </a:r>
          </a:p>
        </p:txBody>
      </p:sp>
      <p:pic>
        <p:nvPicPr>
          <p:cNvPr id="1112" name="pasted-image.pdf" descr="pasted-image.pdf"/>
          <p:cNvPicPr>
            <a:picLocks noChangeAspect="1"/>
          </p:cNvPicPr>
          <p:nvPr/>
        </p:nvPicPr>
        <p:blipFill>
          <a:blip r:embed="rId4">
            <a:extLst/>
          </a:blip>
          <a:stretch>
            <a:fillRect/>
          </a:stretch>
        </p:blipFill>
        <p:spPr>
          <a:xfrm>
            <a:off x="212371" y="4227502"/>
            <a:ext cx="544382" cy="6564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