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2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9144000" cy="5143500" type="screen16x9"/>
  <p:notesSz cx="6858000" cy="9144000"/>
  <p:embeddedFontLst>
    <p:embeddedFont>
      <p:font typeface="Outfit" panose="020B0604020202020204" charset="0"/>
      <p:regular r:id="rId29"/>
      <p:bold r:id="rId30"/>
    </p:embeddedFont>
    <p:embeddedFont>
      <p:font typeface="Outfit SemiBold" panose="020B0604020202020204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cb974e368b_1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zelf enkele beelden uit via de kerncollectie van FOMU of ga aan de slag met de voorbeelden in de presentatie.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</a:br>
            <a:endParaRPr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52" name="Google Shape;52;g3cb974e368b_1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cabac3b3d5_0_7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cabac3b3d5_0_7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Geef de leerlingen post-its. 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Laat de leerlingen 2 minuten in stilte kijken naar het beeld. 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utfit"/>
                <a:ea typeface="Outfit"/>
                <a:cs typeface="Outfit"/>
                <a:sym typeface="Outfit"/>
              </a:rPr>
              <a:t>Elke leerling noteert de details die ze in het beeld zien op post-its. Eén post-it is  één detail. </a:t>
            </a:r>
            <a:endParaRPr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cb974e368b_1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3cb974e368b_1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cb974e368b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cb974e368b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cb974e368b_1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cb974e368b_1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cb974e368b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3cb974e368b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cb974e368b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cb974e368b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Hang alle details aan het bord.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elk duo hun gekozen details op het bord kleven.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Ga verder tot alle details van elk duo op het bord hangen.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Probeer de details als leerkracht wat te clusteren of laat de leerlingen dezelfde of gelijkaardige details samen hangen.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klas kijkt of het detail herkenbaar is in het beeld.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cb974e368b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cb974e368b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Reflectievragen: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details had je zelf nog niet gezien?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Kijk je meestal eerst naar de voorgrond of naar de achtergrond van een beeld?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details worden vaak over het hoofd gezien?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Zie je nu nog iets nieuws dat je eerst niet had opgemerkt?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cb974e368b_1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3cb974e368b_1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cb974e368b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cb974e368b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cb974e368b_1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cb974e368b_1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e11a3bfb7a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g3e11a3bfb7a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cb974e368b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cb974e368b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cb974e368b_1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cb974e368b_1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cee448ba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cee448ba9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Lees onderstaande stellingen één voor één voor.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Leerlingen nemen fysiek positie in de ruimte (eens – oneens – twijfel).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-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telkens enkele leerlingen kort toelichten waarom ze staan waar ze staan.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cabac3b3d5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3cabac3b3d5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cb974e368b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g3cb974e368b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ac175ca3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cac175ca3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Kies één beeld uit de FOMU-collectie met zichtbare details. Vermijd een beeld met te veel details. Toon het beeld.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krijgen 2 minuten om het beeld te bekijken en tegelijkertijd te beginnen met tekenen. Na 3 minuten verdwijnt het beeld.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 leerlingen werken hun tekening verder af gedurende 3 minuten, zonder het beeld nog te zien.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Toon het beeld opnieuw.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Toon na de beschrijving het beeld en bespreek klassikaal: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Komt het beeld overeen met wat je getekend hebt?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was makkelijk/moeilijk om te tekenen?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maakt het verschil tussen jouw tekening en van je buur?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elementen heb je gemist of anders getekend?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Kijkt iedereen op dezelfde manier?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ac175ca30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ac175ca30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961cd0702e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961cd0702e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61cd0702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61cd0702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●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Toon na de beschrijving het beeld en bespreek klassikaal: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Komt het beeld overeen met wat je getekend hebt?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was makkelijk/moeilijk om te tekenen?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Wat maakt het verschil tussen jouw tekening en van je buur?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Welke elementen heb je gemist of anders getekend?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utfit"/>
              <a:buChar char="○"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Kijkt iedereen op dezelfde manier?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cb974e368b_1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3cb974e368b_1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cb974e368b_1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cb974e368b_1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Laat de leerlingen 2 minuten in stilte kijken naar het beeld.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Elke leerling noteert de details die ze in het beeld zien op post-its. Eén post-it is  één detail. </a:t>
            </a: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9B28BE-2AC6-10D9-A9B8-19CE7740B82D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8804275" y="4958080"/>
            <a:ext cx="296863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public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otosindeklas.fomu.be/nl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BG blue.png"/>
          <p:cNvPicPr preferRelativeResize="0"/>
          <p:nvPr/>
        </p:nvPicPr>
        <p:blipFill rotWithShape="1">
          <a:blip r:embed="rId3">
            <a:alphaModFix/>
          </a:blip>
          <a:srcRect l="-695" t="628" b="42759"/>
          <a:stretch/>
        </p:blipFill>
        <p:spPr>
          <a:xfrm>
            <a:off x="-90275" y="-59375"/>
            <a:ext cx="9260923" cy="520677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32675" y="3700125"/>
            <a:ext cx="3906300" cy="9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Lesfiche 1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Lespakket Beeldbewust</a:t>
            </a:r>
            <a:endParaRPr sz="2600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56" name="Google Shape;56;p13" title="Asset 2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8075" y="198425"/>
            <a:ext cx="4452926" cy="445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Asset 30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700" y="506655"/>
            <a:ext cx="1933402" cy="35322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32675" y="1365000"/>
            <a:ext cx="4145400" cy="20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Beelden kijken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4572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500">
                <a:solidFill>
                  <a:srgbClr val="F2EFE8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Het zit ‘m in </a:t>
            </a:r>
            <a:br>
              <a:rPr lang="en" sz="3500">
                <a:solidFill>
                  <a:srgbClr val="F2EFE8"/>
                </a:solidFill>
                <a:latin typeface="Outfit SemiBold"/>
                <a:ea typeface="Outfit SemiBold"/>
                <a:cs typeface="Outfit SemiBold"/>
                <a:sym typeface="Outfit SemiBold"/>
              </a:rPr>
            </a:br>
            <a:r>
              <a:rPr lang="en" sz="3500">
                <a:solidFill>
                  <a:srgbClr val="F2EFE8"/>
                </a:solidFill>
                <a:latin typeface="Outfit SemiBold"/>
                <a:ea typeface="Outfit SemiBold"/>
                <a:cs typeface="Outfit SemiBold"/>
                <a:sym typeface="Outfit SemiBold"/>
              </a:rPr>
              <a:t>	de details</a:t>
            </a:r>
            <a:endParaRPr sz="3500">
              <a:solidFill>
                <a:srgbClr val="F2EFE8"/>
              </a:solidFill>
              <a:latin typeface="Outfit SemiBold"/>
              <a:ea typeface="Outfit SemiBold"/>
              <a:cs typeface="Outfit SemiBold"/>
              <a:sym typeface="Outfi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2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 title="2025_0040_Lefèvre_Youqin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4513" y="0"/>
            <a:ext cx="7534986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2"/>
          <p:cNvSpPr txBox="1"/>
          <p:nvPr/>
        </p:nvSpPr>
        <p:spPr>
          <a:xfrm rot="-5400000">
            <a:off x="6207700" y="2765393"/>
            <a:ext cx="4509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Youqine Lefèvre, Archive no17, uit de serie The Land of Promises (2017-2020), 1994 (2021), Collectie FOMU, 2025/40 © Youqine Lefèvre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3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3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3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3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3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In duo’s vergelijken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4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4"/>
          <p:cNvSpPr txBox="1"/>
          <p:nvPr/>
        </p:nvSpPr>
        <p:spPr>
          <a:xfrm>
            <a:off x="886350" y="622050"/>
            <a:ext cx="7371300" cy="7695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Leg alle post-its samen per 2.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47" name="Google Shape;147;p24" title="2025_0040_Lefèvre_Youqin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8175" y="1730075"/>
            <a:ext cx="3995827" cy="2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4"/>
          <p:cNvSpPr txBox="1"/>
          <p:nvPr/>
        </p:nvSpPr>
        <p:spPr>
          <a:xfrm>
            <a:off x="852100" y="1730075"/>
            <a:ext cx="4261800" cy="16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details zagen we allebei?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details zijn verschillend?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Zijn het allemaal zichtbare details? </a:t>
            </a:r>
            <a:endParaRPr/>
          </a:p>
        </p:txBody>
      </p:sp>
      <p:sp>
        <p:nvSpPr>
          <p:cNvPr id="149" name="Google Shape;149;p24"/>
          <p:cNvSpPr txBox="1"/>
          <p:nvPr/>
        </p:nvSpPr>
        <p:spPr>
          <a:xfrm>
            <a:off x="5148175" y="4457700"/>
            <a:ext cx="39957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Youqine Lefèvre, Archive no17, uit de serie The Land of Promises (2017-2020), 1994 (2021), Collectie FOMU, 2025/40 © Youqine Lefèvre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5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5"/>
          <p:cNvSpPr txBox="1"/>
          <p:nvPr/>
        </p:nvSpPr>
        <p:spPr>
          <a:xfrm>
            <a:off x="886350" y="622050"/>
            <a:ext cx="7371300" cy="877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Selecteer 3 sterke details.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56" name="Google Shape;156;p25" title="2025_0040_Lefèvre_Youqin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8175" y="1730075"/>
            <a:ext cx="3995827" cy="2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5"/>
          <p:cNvSpPr txBox="1"/>
          <p:nvPr/>
        </p:nvSpPr>
        <p:spPr>
          <a:xfrm>
            <a:off x="852100" y="1730075"/>
            <a:ext cx="42618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Kies per duo 3 sterke details, waarvan jullie denken dat anderen ze niet gezien hebben.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58" name="Google Shape;158;p25"/>
          <p:cNvSpPr txBox="1"/>
          <p:nvPr/>
        </p:nvSpPr>
        <p:spPr>
          <a:xfrm>
            <a:off x="5148175" y="4457700"/>
            <a:ext cx="39957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Youqine Lefèvre, Archive no17, uit de serie The Land of Promises (2017-2020), 1994 (2021), Collectie FOMU, 2025/40 © Youqine Lefèvre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6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6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6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6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4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Details samenleggen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7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7"/>
          <p:cNvSpPr txBox="1"/>
          <p:nvPr/>
        </p:nvSpPr>
        <p:spPr>
          <a:xfrm>
            <a:off x="886350" y="622050"/>
            <a:ext cx="7371300" cy="7044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Alle details samen. </a:t>
            </a:r>
            <a:endParaRPr sz="30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75" name="Google Shape;175;p27" title="2025_0040_Lefèvre_Youqin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7424" y="1364014"/>
            <a:ext cx="5349151" cy="365140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 txBox="1"/>
          <p:nvPr/>
        </p:nvSpPr>
        <p:spPr>
          <a:xfrm rot="-5400000">
            <a:off x="5541525" y="3064075"/>
            <a:ext cx="3656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Youqine Lefèvre, Archive no17, uit de serie The Land of Promises (2017-2020), 1994 (2021), Collectie FOMU, 2025/40 © Youqine Lefèvre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8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8"/>
          <p:cNvSpPr txBox="1"/>
          <p:nvPr/>
        </p:nvSpPr>
        <p:spPr>
          <a:xfrm>
            <a:off x="886350" y="1911575"/>
            <a:ext cx="4261800" cy="26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valt je het eerste op?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details had je zelf nog niet gezien?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Waarom valt iets op?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Ga je op basis van wat je opvalt, al een oordeel vormen? 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30200" algn="l" rtl="0">
              <a:spcBef>
                <a:spcPts val="1000"/>
              </a:spcBef>
              <a:spcAft>
                <a:spcPts val="1000"/>
              </a:spcAft>
              <a:buClr>
                <a:srgbClr val="3B1FC6"/>
              </a:buClr>
              <a:buSzPts val="1600"/>
              <a:buFont typeface="Outfit"/>
              <a:buChar char="➔"/>
            </a:pPr>
            <a:r>
              <a:rPr lang="en" sz="16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Zie je nu nog iets nieuws dat je eerst niet had opgemerkt?</a:t>
            </a:r>
            <a:endParaRPr sz="16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83" name="Google Shape;183;p28"/>
          <p:cNvSpPr txBox="1"/>
          <p:nvPr/>
        </p:nvSpPr>
        <p:spPr>
          <a:xfrm>
            <a:off x="886350" y="622050"/>
            <a:ext cx="73713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Klassikale bespreking 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84" name="Google Shape;184;p28" title="2025_0040_Lefèvre_Youqin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8175" y="1730075"/>
            <a:ext cx="3995827" cy="272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8"/>
          <p:cNvSpPr txBox="1"/>
          <p:nvPr/>
        </p:nvSpPr>
        <p:spPr>
          <a:xfrm>
            <a:off x="5148175" y="4457700"/>
            <a:ext cx="39957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Youqine Lefèvre, Archive no17, uit de serie The Land of Promises (2017-2020), 1994 (2021), Collectie FOMU, 2025/40 © Youqine Lefèvre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9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9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9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9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9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5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Reflectie: stellingenspel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0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0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1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2" name="Google Shape;202;p30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Je moet in het dagelijks leven goed naar details in beelden kijken, zoals op sociale media of op straat.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3" name="Google Shape;203;p30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04" name="Google Shape;204;p30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05" name="Google Shape;205;p30"/>
          <p:cNvCxnSpPr>
            <a:stCxn id="203" idx="3"/>
            <a:endCxn id="204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31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1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2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2" name="Google Shape;212;p31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Het is niet altijd nodig om aandacht te hebben voor details.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3" name="Google Shape;213;p31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4" name="Google Shape;214;p31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15" name="Google Shape;215;p31"/>
          <p:cNvCxnSpPr>
            <a:stCxn id="213" idx="3"/>
            <a:endCxn id="214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Asset 34.png"/>
          <p:cNvPicPr preferRelativeResize="0"/>
          <p:nvPr/>
        </p:nvPicPr>
        <p:blipFill rotWithShape="1">
          <a:blip r:embed="rId3">
            <a:alphaModFix/>
          </a:blip>
          <a:srcRect t="45188" r="2162" b="5"/>
          <a:stretch/>
        </p:blipFill>
        <p:spPr>
          <a:xfrm>
            <a:off x="-37825" y="0"/>
            <a:ext cx="918182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Asset 35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815088" y="613850"/>
            <a:ext cx="7476000" cy="15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Zoek een beeld in de FOMU-collectie of gebruik de beelden uit de presentatie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59616" y="2191475"/>
            <a:ext cx="2070347" cy="206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3525650" y="4443700"/>
            <a:ext cx="1938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 u="sng">
                <a:solidFill>
                  <a:srgbClr val="3B1FC6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Foto's in de klas | FOMU</a:t>
            </a:r>
            <a:r>
              <a:rPr lang="en" sz="1100" b="1">
                <a:solidFill>
                  <a:srgbClr val="3B1FC6"/>
                </a:solidFill>
              </a:rPr>
              <a:t> </a:t>
            </a:r>
            <a:endParaRPr b="1">
              <a:solidFill>
                <a:srgbClr val="3B1FC6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2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2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3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2" name="Google Shape;222;p32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Online kijken we meestal oppervlakkig naar beelden.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3" name="Google Shape;223;p32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24" name="Google Shape;224;p32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25" name="Google Shape;225;p32"/>
          <p:cNvCxnSpPr>
            <a:stCxn id="223" idx="3"/>
            <a:endCxn id="224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3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3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4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2" name="Google Shape;232;p33"/>
          <p:cNvSpPr txBox="1"/>
          <p:nvPr/>
        </p:nvSpPr>
        <p:spPr>
          <a:xfrm>
            <a:off x="886350" y="2110050"/>
            <a:ext cx="7371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Details helpen om beelden beter te begrijpen.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3" name="Google Shape;233;p33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34" name="Google Shape;234;p33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35" name="Google Shape;235;p33"/>
          <p:cNvCxnSpPr>
            <a:stCxn id="233" idx="3"/>
            <a:endCxn id="234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34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4"/>
          <p:cNvSpPr txBox="1"/>
          <p:nvPr/>
        </p:nvSpPr>
        <p:spPr>
          <a:xfrm>
            <a:off x="886350" y="506650"/>
            <a:ext cx="7371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Stelling 5</a:t>
            </a:r>
            <a:endParaRPr sz="24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2" name="Google Shape;242;p34"/>
          <p:cNvSpPr txBox="1"/>
          <p:nvPr/>
        </p:nvSpPr>
        <p:spPr>
          <a:xfrm>
            <a:off x="886350" y="2110050"/>
            <a:ext cx="7371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Beelden zijn een goede weergave van de werkelijkheid. 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3" name="Google Shape;243;p34"/>
          <p:cNvSpPr txBox="1"/>
          <p:nvPr/>
        </p:nvSpPr>
        <p:spPr>
          <a:xfrm>
            <a:off x="871225" y="4208675"/>
            <a:ext cx="1181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4" name="Google Shape;244;p34"/>
          <p:cNvSpPr txBox="1"/>
          <p:nvPr/>
        </p:nvSpPr>
        <p:spPr>
          <a:xfrm>
            <a:off x="6792575" y="4178425"/>
            <a:ext cx="1480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Oneens</a:t>
            </a:r>
            <a:endParaRPr sz="24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45" name="Google Shape;245;p34"/>
          <p:cNvCxnSpPr>
            <a:stCxn id="243" idx="3"/>
            <a:endCxn id="244" idx="1"/>
          </p:cNvCxnSpPr>
          <p:nvPr/>
        </p:nvCxnSpPr>
        <p:spPr>
          <a:xfrm rot="10800000" flipH="1">
            <a:off x="2052925" y="4455425"/>
            <a:ext cx="4739700" cy="30300"/>
          </a:xfrm>
          <a:prstGeom prst="straightConnector1">
            <a:avLst/>
          </a:prstGeom>
          <a:noFill/>
          <a:ln w="114300" cap="flat" cmpd="sng">
            <a:solidFill>
              <a:srgbClr val="F8582B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35" title="BG blue.png"/>
          <p:cNvPicPr preferRelativeResize="0"/>
          <p:nvPr/>
        </p:nvPicPr>
        <p:blipFill rotWithShape="1">
          <a:blip r:embed="rId3">
            <a:alphaModFix/>
          </a:blip>
          <a:srcRect t="628" b="42759"/>
          <a:stretch/>
        </p:blipFill>
        <p:spPr>
          <a:xfrm>
            <a:off x="0" y="-63275"/>
            <a:ext cx="9197302" cy="52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5" title="MW.png"/>
          <p:cNvPicPr preferRelativeResize="0"/>
          <p:nvPr/>
        </p:nvPicPr>
        <p:blipFill rotWithShape="1">
          <a:blip r:embed="rId4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5"/>
          <p:cNvSpPr txBox="1"/>
          <p:nvPr/>
        </p:nvSpPr>
        <p:spPr>
          <a:xfrm>
            <a:off x="5284350" y="1955263"/>
            <a:ext cx="3688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F2EFE8"/>
                </a:solidFill>
                <a:latin typeface="Outfit"/>
                <a:ea typeface="Outfit"/>
                <a:cs typeface="Outfit"/>
                <a:sym typeface="Outfit"/>
              </a:rPr>
              <a:t>Wat neem je mee uit de les?</a:t>
            </a:r>
            <a:endParaRPr sz="4000" b="1">
              <a:solidFill>
                <a:srgbClr val="F2EFE8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253" name="Google Shape;253;p35" title="Asset 3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91300" y="801425"/>
            <a:ext cx="729576" cy="77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5" title="Mediawijs  Toolbox - workshop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292950" y="-1347262"/>
            <a:ext cx="5577300" cy="7891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5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5284350" y="2018600"/>
            <a:ext cx="36888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1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Opwarmer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/>
        </p:nvSpPr>
        <p:spPr>
          <a:xfrm>
            <a:off x="852100" y="1730075"/>
            <a:ext cx="7371300" cy="25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Kijk en teken (3 min)</a:t>
            </a:r>
            <a:endParaRPr sz="20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Bekijk het beeld en begin meteen met tekenen.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Teken uit je hoofd (3 min)</a:t>
            </a:r>
            <a:endParaRPr sz="20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Het beeld verdwijnt. Werk je tekening verder af zonder te kijken.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886350" y="622050"/>
            <a:ext cx="7371300" cy="8235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Tekenopdracht</a:t>
            </a: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84" name="Google Shape;84;p16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1902325" y="4847275"/>
            <a:ext cx="378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p17" title="P_1995_0047_0002_Maes_Freya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225" y="0"/>
            <a:ext cx="771154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 rot="-5400000">
            <a:off x="6295975" y="2765393"/>
            <a:ext cx="4509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Freya Maes, </a:t>
            </a:r>
            <a:r>
              <a:rPr lang="en" sz="400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Antwerpen-Zuid</a:t>
            </a:r>
            <a:r>
              <a:rPr lang="en" sz="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, 1994, Collectie FOMU, P/1995/47/2 © Freya Maes 2026</a:t>
            </a:r>
            <a:endParaRPr sz="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/>
        </p:nvSpPr>
        <p:spPr>
          <a:xfrm>
            <a:off x="886350" y="622050"/>
            <a:ext cx="7371300" cy="8658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Teken het beeld verder uit je hoofd 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97" name="Google Shape;97;p18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 title="Losse-elementen_0029s_0005_Scribble---zwar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8025" y="3579168"/>
            <a:ext cx="4211825" cy="1482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 title="Losse-elementen_0011s_0006_potlood---blau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5794864" y="1723750"/>
            <a:ext cx="1671111" cy="2606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/>
        </p:nvSpPr>
        <p:spPr>
          <a:xfrm>
            <a:off x="852100" y="1730075"/>
            <a:ext cx="7371300" cy="22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Komt het beeld overeen met wat je getekend hebt?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was makkelijk/moeilijk om te tekenen?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Wat maakt het verschil tussen jouw tekening en van je buur?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Welke elementen heb je gemist of anders getekend?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1000"/>
              </a:spcAft>
              <a:buClr>
                <a:srgbClr val="3B1FC6"/>
              </a:buClr>
              <a:buSzPts val="2000"/>
              <a:buFont typeface="Outfit"/>
              <a:buChar char="➔"/>
            </a:pPr>
            <a:r>
              <a:rPr lang="en" sz="20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Kijkt iedereen op dezelfde manier? </a:t>
            </a:r>
            <a:endParaRPr sz="20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886350" y="622050"/>
            <a:ext cx="7371300" cy="8235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Tekenopdracht</a:t>
            </a:r>
            <a:endParaRPr sz="3800" b="1">
              <a:solidFill>
                <a:srgbClr val="F8582B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06" name="Google Shape;106;p19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0" title="Asset 32.png"/>
          <p:cNvPicPr preferRelativeResize="0"/>
          <p:nvPr/>
        </p:nvPicPr>
        <p:blipFill rotWithShape="1">
          <a:blip r:embed="rId3">
            <a:alphaModFix/>
          </a:blip>
          <a:srcRect t="17235" b="26516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 title="Asset 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448" y="371800"/>
            <a:ext cx="4452925" cy="4452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/>
        </p:nvSpPr>
        <p:spPr>
          <a:xfrm>
            <a:off x="5284350" y="2018600"/>
            <a:ext cx="36888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Stap 2</a:t>
            </a:r>
            <a:endParaRPr sz="48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36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Individueel kijken </a:t>
            </a:r>
            <a:endParaRPr sz="36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14" name="Google Shape;114;p20" title="MW.png"/>
          <p:cNvPicPr preferRelativeResize="0"/>
          <p:nvPr/>
        </p:nvPicPr>
        <p:blipFill rotWithShape="1">
          <a:blip r:embed="rId5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 title="Mediawijs � pixel icoon � Smiley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1493" y="859876"/>
            <a:ext cx="850374" cy="85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438" y="420837"/>
            <a:ext cx="3346950" cy="4354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8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/>
        </p:nvSpPr>
        <p:spPr>
          <a:xfrm>
            <a:off x="886350" y="622050"/>
            <a:ext cx="7371300" cy="837300"/>
          </a:xfrm>
          <a:prstGeom prst="rect">
            <a:avLst/>
          </a:prstGeom>
          <a:solidFill>
            <a:srgbClr val="F2EFE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" sz="3800" b="1">
                <a:solidFill>
                  <a:srgbClr val="F8582B"/>
                </a:solidFill>
                <a:latin typeface="Outfit"/>
                <a:ea typeface="Outfit"/>
                <a:cs typeface="Outfit"/>
                <a:sym typeface="Outfit"/>
              </a:rPr>
              <a:t>Kijk in stilte naar het beeld. 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pic>
        <p:nvPicPr>
          <p:cNvPr id="122" name="Google Shape;122;p21" title="MW.png"/>
          <p:cNvPicPr preferRelativeResize="0"/>
          <p:nvPr/>
        </p:nvPicPr>
        <p:blipFill rotWithShape="1">
          <a:blip r:embed="rId3">
            <a:alphaModFix/>
          </a:blip>
          <a:srcRect r="84686"/>
          <a:stretch/>
        </p:blipFill>
        <p:spPr>
          <a:xfrm>
            <a:off x="8450000" y="506650"/>
            <a:ext cx="296076" cy="35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886350" y="1459350"/>
            <a:ext cx="7371300" cy="29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Noteer zo veel mogelijk details die je ziet. </a:t>
            </a:r>
            <a:endParaRPr sz="21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45720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→ Eén post-it = één detail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45720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→ Nog niet overleggen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457200" algn="l" rtl="0">
              <a:spcBef>
                <a:spcPts val="600"/>
              </a:spcBef>
              <a:spcAft>
                <a:spcPts val="0"/>
              </a:spcAft>
              <a:buNone/>
            </a:pP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Belangrijk:</a:t>
            </a:r>
            <a:endParaRPr sz="2100" b="1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Beschrijf wat je ziet.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100">
                <a:solidFill>
                  <a:srgbClr val="3B1FC6"/>
                </a:solidFill>
                <a:latin typeface="Outfit"/>
                <a:ea typeface="Outfit"/>
                <a:cs typeface="Outfit"/>
                <a:sym typeface="Outfit"/>
              </a:rPr>
              <a:t>Niet wat je denkt dat het betekent.</a:t>
            </a:r>
            <a:endParaRPr sz="2100">
              <a:solidFill>
                <a:srgbClr val="3B1FC6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e337a1-5f49-4ded-bdc6-13acadea4c4a">
      <Terms xmlns="http://schemas.microsoft.com/office/infopath/2007/PartnerControls"/>
    </lcf76f155ced4ddcb4097134ff3c332f>
    <TaxCatchAll xmlns="eddb54b3-0260-4a74-8bba-cc772719b91b" xsi:nil="true"/>
    <Tag xmlns="a3e337a1-5f49-4ded-bdc6-13acadea4c4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2C5169D20F97498FD14340948B4195" ma:contentTypeVersion="19" ma:contentTypeDescription="Create a new document." ma:contentTypeScope="" ma:versionID="c7299df1d3c82b05eee69913a6a91959">
  <xsd:schema xmlns:xsd="http://www.w3.org/2001/XMLSchema" xmlns:xs="http://www.w3.org/2001/XMLSchema" xmlns:p="http://schemas.microsoft.com/office/2006/metadata/properties" xmlns:ns2="a3e337a1-5f49-4ded-bdc6-13acadea4c4a" xmlns:ns3="eddb54b3-0260-4a74-8bba-cc772719b91b" targetNamespace="http://schemas.microsoft.com/office/2006/metadata/properties" ma:root="true" ma:fieldsID="bec224ae9a73580ba3613a360a9692bb" ns2:_="" ns3:_="">
    <xsd:import namespace="a3e337a1-5f49-4ded-bdc6-13acadea4c4a"/>
    <xsd:import namespace="eddb54b3-0260-4a74-8bba-cc772719b9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337a1-5f49-4ded-bdc6-13acadea4c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cd83d8f-855d-4716-a748-44e48ed56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Tag" ma:index="25" nillable="true" ma:displayName="Tag" ma:format="Dropdown" ma:internalName="Tag">
      <xsd:simpleType>
        <xsd:restriction base="dms:Choice">
          <xsd:enumeration value="Archief"/>
          <xsd:enumeration value="Agenda"/>
          <xsd:enumeration value="Begroting"/>
          <xsd:enumeration value="Campagne"/>
          <xsd:enumeration value="Hoofdmap"/>
          <xsd:enumeration value="Kanaal"/>
          <xsd:enumeration value="Evaluatie"/>
          <xsd:enumeration value="Netwerk"/>
          <xsd:enumeration value="Onderzoek"/>
          <xsd:enumeration value="Overzicht"/>
          <xsd:enumeration value="Presentatie"/>
          <xsd:enumeration value="Rapport"/>
          <xsd:enumeration value="Sjabloon"/>
          <xsd:enumeration value="Tool"/>
          <xsd:enumeration value="Vorming"/>
          <xsd:enumeration value="Verslag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db54b3-0260-4a74-8bba-cc772719b91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b5125eb3-fb77-4e87-a9c6-2cb5c46c7415}" ma:internalName="TaxCatchAll" ma:showField="CatchAllData" ma:web="b0ac515a-0929-44f6-a616-709a83d455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D6D2D9-D607-4D56-A168-11B5FF9C8FC0}">
  <ds:schemaRefs>
    <ds:schemaRef ds:uri="a3e337a1-5f49-4ded-bdc6-13acadea4c4a"/>
    <ds:schemaRef ds:uri="eddb54b3-0260-4a74-8bba-cc772719b91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E3315CD-417B-4BF6-BD86-DC078B02FE16}">
  <ds:schemaRefs>
    <ds:schemaRef ds:uri="a3e337a1-5f49-4ded-bdc6-13acadea4c4a"/>
    <ds:schemaRef ds:uri="eddb54b3-0260-4a74-8bba-cc772719b91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F5EA063-A866-4BDE-9B5A-84DAFC21C4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23</Slides>
  <Notes>23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2026_QCOM_Lespakket_beeldbewust_presentatie_Beelden-kijken_Lesfiche1_Het-zitm-in-de-details</dc:title>
  <cp:revision>2</cp:revision>
  <dcterms:modified xsi:type="dcterms:W3CDTF">2026-06-30T11:28:19Z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0x0101009C2C5169D20F97498FD14340948B4195</vt:lpwstr>
  </property>
  <property fmtid="{D5CDD505-2E9C-101B-9397-08002B2CF9AE}" pid="4" name="_ExtendedDescription">
    <vt:lpwstr/>
  </property>
  <property fmtid="{D5CDD505-2E9C-101B-9397-08002B2CF9AE}" pid="5" name="MSIP_Label_742f1027-543b-4592-b1f7-59305f7d44ab_Enabled">
    <vt:lpwstr>true</vt:lpwstr>
  </property>
  <property fmtid="{D5CDD505-2E9C-101B-9397-08002B2CF9AE}" pid="6" name="MSIP_Label_742f1027-543b-4592-b1f7-59305f7d44ab_SetDate">
    <vt:lpwstr>2026-06-30T10:24:15Z</vt:lpwstr>
  </property>
  <property fmtid="{D5CDD505-2E9C-101B-9397-08002B2CF9AE}" pid="7" name="MSIP_Label_742f1027-543b-4592-b1f7-59305f7d44ab_Method">
    <vt:lpwstr>Privileged</vt:lpwstr>
  </property>
  <property fmtid="{D5CDD505-2E9C-101B-9397-08002B2CF9AE}" pid="8" name="MSIP_Label_742f1027-543b-4592-b1f7-59305f7d44ab_Name">
    <vt:lpwstr>Public - General - Marked</vt:lpwstr>
  </property>
  <property fmtid="{D5CDD505-2E9C-101B-9397-08002B2CF9AE}" pid="9" name="MSIP_Label_742f1027-543b-4592-b1f7-59305f7d44ab_SiteId">
    <vt:lpwstr>a72d5a72-25ee-40f0-9bd1-067cb5b770d4</vt:lpwstr>
  </property>
  <property fmtid="{D5CDD505-2E9C-101B-9397-08002B2CF9AE}" pid="10" name="MSIP_Label_742f1027-543b-4592-b1f7-59305f7d44ab_ActionId">
    <vt:lpwstr>a152f68a-ed70-4960-95a1-aa917f16d184</vt:lpwstr>
  </property>
  <property fmtid="{D5CDD505-2E9C-101B-9397-08002B2CF9AE}" pid="11" name="MSIP_Label_742f1027-543b-4592-b1f7-59305f7d44ab_ContentBits">
    <vt:lpwstr>2</vt:lpwstr>
  </property>
  <property fmtid="{D5CDD505-2E9C-101B-9397-08002B2CF9AE}" pid="12" name="MSIP_Label_742f1027-543b-4592-b1f7-59305f7d44ab_Tag">
    <vt:lpwstr>10, 0, 1, 2</vt:lpwstr>
  </property>
  <property fmtid="{D5CDD505-2E9C-101B-9397-08002B2CF9AE}" pid="13" name="ClassificationContentMarkingFooterLocations">
    <vt:lpwstr>Simple Light:3</vt:lpwstr>
  </property>
  <property fmtid="{D5CDD505-2E9C-101B-9397-08002B2CF9AE}" pid="14" name="ClassificationContentMarkingFooterText">
    <vt:lpwstr>public</vt:lpwstr>
  </property>
</Properties>
</file>