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5143500" type="screen16x9"/>
  <p:notesSz cx="6858000" cy="9144000"/>
  <p:embeddedFontLst>
    <p:embeddedFont>
      <p:font typeface="Outfit" panose="020B0604020202020204" charset="0"/>
      <p:regular r:id="rId42"/>
      <p:bold r:id="rId43"/>
    </p:embeddedFont>
    <p:embeddedFont>
      <p:font typeface="Outfit SemiBold" panose="020B0604020202020204" charset="0"/>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cb974e368b_1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Kies zelf enkele beelden uit via de kerncollectie van FOMU of ga aan de slag met de voorbeelden in de presentatie. </a:t>
            </a:r>
            <a:endParaRPr>
              <a:latin typeface="Outfit"/>
              <a:ea typeface="Outfit"/>
              <a:cs typeface="Outfit"/>
              <a:sym typeface="Outfit"/>
            </a:endParaRPr>
          </a:p>
        </p:txBody>
      </p:sp>
      <p:sp>
        <p:nvSpPr>
          <p:cNvPr id="52" name="Google Shape;52;g3cb974e368b_1_1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cc9b9be3e5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cc9b9be3e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cc29e2dcf4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cc29e2dcf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Je stelt onderstaande vragen over een persoonlijk gevoel bij de vier beelden: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blij?</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vind ik spannend?</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verdrietig?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Bij welk beeld voel ik me ongemakkelijk?</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965c7b076e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965c7b076e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Je stelt één van onderstaande vragen over een persoonlijk gevoel bij de vier beelden: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blij?</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vind ik spannend?</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verdrietig?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Bij welk beeld voel ik me ongemakkelijk?</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965c7b076e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965c7b076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Je stelt één van onderstaande vragen over een persoonlijk gevoel bij de vier beelden: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blij?</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vind ik spannend?</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verdrietig?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Bij welk beeld voel ik me ongemakkelijk?</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965c7b076e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965c7b076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Je stelt één van onderstaande vragen over een persoonlijk gevoel bij de vier beelden: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blij?</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vind ik spannend?</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verdrietig?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Bij welk beeld voel ik me ongemakkelijk?</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965c7b076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965c7b076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Je stelt één van onderstaande vragen over een persoonlijk gevoel bij de vier beelden: </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blij?</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vind ik spannend?</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maakt mij verdrietig?</a:t>
            </a:r>
            <a:endParaRPr>
              <a:solidFill>
                <a:schemeClr val="dk1"/>
              </a:solidFill>
              <a:latin typeface="Outfit"/>
              <a:ea typeface="Outfit"/>
              <a:cs typeface="Outfit"/>
              <a:sym typeface="Outfit"/>
            </a:endParaRPr>
          </a:p>
          <a:p>
            <a:pPr marL="914400" lvl="1"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Bij welk beeld voel ik me ongemakkelijk?</a:t>
            </a: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d093cf6926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d093cf6926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cc9b9be3e5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cc9b9be3e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endParaRPr>
              <a:solidFill>
                <a:schemeClr val="dk1"/>
              </a:solidFill>
              <a:latin typeface="Outfit"/>
              <a:ea typeface="Outfit"/>
              <a:cs typeface="Outfit"/>
              <a:sym typeface="Outfit"/>
            </a:endParaRPr>
          </a:p>
          <a:p>
            <a:pPr marL="0" lvl="0" indent="0" algn="l" rtl="0">
              <a:lnSpc>
                <a:spcPct val="115000"/>
              </a:lnSpc>
              <a:spcBef>
                <a:spcPts val="120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cb974e368b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Bekijk opnieuw de vier beelden </a:t>
            </a:r>
            <a:endParaRPr/>
          </a:p>
        </p:txBody>
      </p:sp>
      <p:sp>
        <p:nvSpPr>
          <p:cNvPr id="212" name="Google Shape;212;g3cb974e368b_1_1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965c7b076e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965c7b076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e11a9ad76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 name="Google Shape;61;g3e11a9ad76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cc9b9be3e5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cc9b9be3e5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Leerlingen gaan opnieuw bij een beeld staan. </a:t>
            </a:r>
            <a:endParaRPr>
              <a:solidFill>
                <a:schemeClr val="dk1"/>
              </a:solidFill>
              <a:latin typeface="Outfit"/>
              <a:ea typeface="Outfit"/>
              <a:cs typeface="Outfit"/>
              <a:sym typeface="Outfit"/>
            </a:endParaRPr>
          </a:p>
          <a:p>
            <a:pPr marL="457200" lvl="0" indent="-298450" algn="l" rtl="0">
              <a:lnSpc>
                <a:spcPct val="115000"/>
              </a:lnSpc>
              <a:spcBef>
                <a:spcPts val="120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blij?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spannend?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verdrietig?</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ongemakkelijk? </a:t>
            </a: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965c7b076e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965c7b076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Leerlingen gaan opnieuw bij een beeld staan. </a:t>
            </a:r>
            <a:endParaRPr>
              <a:solidFill>
                <a:schemeClr val="dk1"/>
              </a:solidFill>
              <a:latin typeface="Outfit"/>
              <a:ea typeface="Outfit"/>
              <a:cs typeface="Outfit"/>
              <a:sym typeface="Outfit"/>
            </a:endParaRPr>
          </a:p>
          <a:p>
            <a:pPr marL="457200" lvl="0" indent="-298450" algn="l" rtl="0">
              <a:lnSpc>
                <a:spcPct val="115000"/>
              </a:lnSpc>
              <a:spcBef>
                <a:spcPts val="120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blij?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spannend?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verdrietig?</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ongemakkelijk? </a:t>
            </a: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965c7b076e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965c7b076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Leerlingen gaan opnieuw bij een beeld staan. </a:t>
            </a:r>
            <a:endParaRPr>
              <a:solidFill>
                <a:schemeClr val="dk1"/>
              </a:solidFill>
              <a:latin typeface="Outfit"/>
              <a:ea typeface="Outfit"/>
              <a:cs typeface="Outfit"/>
              <a:sym typeface="Outfit"/>
            </a:endParaRPr>
          </a:p>
          <a:p>
            <a:pPr marL="457200" lvl="0" indent="-298450" algn="l" rtl="0">
              <a:lnSpc>
                <a:spcPct val="115000"/>
              </a:lnSpc>
              <a:spcBef>
                <a:spcPts val="120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blij?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spannend?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verdrietig?</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ongemakkelijk? </a:t>
            </a: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965c7b076e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965c7b076e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Leerlingen gaan opnieuw bij een beeld staan. </a:t>
            </a:r>
            <a:endParaRPr>
              <a:solidFill>
                <a:schemeClr val="dk1"/>
              </a:solidFill>
              <a:latin typeface="Outfit"/>
              <a:ea typeface="Outfit"/>
              <a:cs typeface="Outfit"/>
              <a:sym typeface="Outfit"/>
            </a:endParaRPr>
          </a:p>
          <a:p>
            <a:pPr marL="457200" lvl="0" indent="-298450" algn="l" rtl="0">
              <a:lnSpc>
                <a:spcPct val="115000"/>
              </a:lnSpc>
              <a:spcBef>
                <a:spcPts val="120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blij?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spannend?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verdrietig?</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ongemakkelijk? </a:t>
            </a: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965c7b076e_0_1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965c7b076e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Leerlingen gaan opnieuw bij een beeld staan. </a:t>
            </a:r>
            <a:endParaRPr>
              <a:solidFill>
                <a:schemeClr val="dk1"/>
              </a:solidFill>
              <a:latin typeface="Outfit"/>
              <a:ea typeface="Outfit"/>
              <a:cs typeface="Outfit"/>
              <a:sym typeface="Outfit"/>
            </a:endParaRPr>
          </a:p>
          <a:p>
            <a:pPr marL="457200" lvl="0" indent="-298450" algn="l" rtl="0">
              <a:lnSpc>
                <a:spcPct val="115000"/>
              </a:lnSpc>
              <a:spcBef>
                <a:spcPts val="120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blij?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spannend?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verdrietig?</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Welk beeld is ongemakkelijk? </a:t>
            </a:r>
            <a:endParaRPr>
              <a:solidFill>
                <a:schemeClr val="dk1"/>
              </a:solidFill>
              <a:latin typeface="Outfit"/>
              <a:ea typeface="Outfit"/>
              <a:cs typeface="Outfit"/>
              <a:sym typeface="Outfit"/>
            </a:endParaRPr>
          </a:p>
          <a:p>
            <a:pPr marL="0" lvl="0" indent="0" algn="l" rtl="0">
              <a:lnSpc>
                <a:spcPct val="115000"/>
              </a:lnSpc>
              <a:spcBef>
                <a:spcPts val="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d093cf692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d093cf692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cc9b9be3e5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cc9b9be3e5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965c7b076e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965c7b076e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Outfit"/>
                <a:ea typeface="Outfit"/>
                <a:cs typeface="Outfit"/>
                <a:sym typeface="Outfit"/>
              </a:rPr>
              <a:t>Toon een beeld uit de actua zonder context. Laat de leerlingen hun eigen gevoel geven bij het zien van dit beeld. Daarna geef je context van het beeld en laat je ze het gevoel van het beeld benoemen. </a:t>
            </a:r>
            <a:endParaRPr>
              <a:solidFill>
                <a:schemeClr val="dk1"/>
              </a:solidFill>
              <a:latin typeface="Outfit"/>
              <a:ea typeface="Outfit"/>
              <a:cs typeface="Outfit"/>
              <a:sym typeface="Outfit"/>
            </a:endParaRPr>
          </a:p>
          <a:p>
            <a:pPr marL="0" lvl="0" indent="0" algn="l" rtl="0">
              <a:lnSpc>
                <a:spcPct val="115000"/>
              </a:lnSpc>
              <a:spcBef>
                <a:spcPts val="1200"/>
              </a:spcBef>
              <a:spcAft>
                <a:spcPts val="120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cceede0a8e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g3cceede0a8e_0_6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cceede0a8e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cceede0a8e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Kies samen met de leerlingen een gevoel op basis van de gevoelens die ze meegaven tijdens de opwarmer of geef er zelf een mee: blij, triest, spannend, ongemakkelijk…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De leerlingen nemen hun laptop en bekijken de FOMU-collectie. </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De leerlingen gaan elk individueel op zoek in de FOMU-collectie naar een beeld dat past bij het gekozen gevoel. </a:t>
            </a:r>
            <a:endParaRPr>
              <a:solidFill>
                <a:schemeClr val="dk1"/>
              </a:solidFill>
              <a:latin typeface="Outfit"/>
              <a:ea typeface="Outfit"/>
              <a:cs typeface="Outfit"/>
              <a:sym typeface="Outfit"/>
            </a:endParaRPr>
          </a:p>
          <a:p>
            <a:pPr marL="0" lvl="0" indent="0" algn="l" rtl="0">
              <a:lnSpc>
                <a:spcPct val="115000"/>
              </a:lnSpc>
              <a:spcBef>
                <a:spcPts val="1200"/>
              </a:spcBef>
              <a:spcAft>
                <a:spcPts val="0"/>
              </a:spcAft>
              <a:buNone/>
            </a:pPr>
            <a:endParaRPr>
              <a:solidFill>
                <a:schemeClr val="dk1"/>
              </a:solidFill>
              <a:latin typeface="Outfit"/>
              <a:ea typeface="Outfit"/>
              <a:cs typeface="Outfit"/>
              <a:sym typeface="Outfit"/>
            </a:endParaRPr>
          </a:p>
          <a:p>
            <a:pPr marL="0" lvl="0" indent="0" algn="l" rtl="0">
              <a:lnSpc>
                <a:spcPct val="115000"/>
              </a:lnSpc>
              <a:spcBef>
                <a:spcPts val="0"/>
              </a:spcBef>
              <a:spcAft>
                <a:spcPts val="0"/>
              </a:spcAft>
              <a:buNone/>
            </a:pPr>
            <a:endParaRPr>
              <a:solidFill>
                <a:schemeClr val="dk1"/>
              </a:solidFill>
              <a:latin typeface="Outfit"/>
              <a:ea typeface="Outfit"/>
              <a:cs typeface="Outfit"/>
              <a:sym typeface="Outfi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cb974e368b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 name="Google Shape;70;g3cb974e368b_1_5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965c7b076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965c7b076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Outfit"/>
                <a:ea typeface="Outfit"/>
                <a:cs typeface="Outfit"/>
                <a:sym typeface="Outfit"/>
              </a:rPr>
              <a:t>De leerlingen noteren elk invidueel een antwoord op deze vragen. </a:t>
            </a:r>
            <a:endParaRPr b="1">
              <a:solidFill>
                <a:schemeClr val="dk1"/>
              </a:solidFill>
              <a:latin typeface="Outfit"/>
              <a:ea typeface="Outfit"/>
              <a:cs typeface="Outfit"/>
              <a:sym typeface="Outfi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cceede0a8e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 name="Google Shape;332;g3cceede0a8e_0_1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cc9b9be3e5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cc9b9be3e5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Outfit"/>
                <a:ea typeface="Outfit"/>
                <a:cs typeface="Outfit"/>
                <a:sym typeface="Outfit"/>
              </a:rPr>
              <a:t>De leerlingen gaan in groepjes van 4 of 5 zitten. Ze delen de gekozen beelden met elkaar. </a:t>
            </a:r>
            <a:endParaRPr>
              <a:solidFill>
                <a:schemeClr val="dk1"/>
              </a:solidFill>
              <a:latin typeface="Outfit"/>
              <a:ea typeface="Outfit"/>
              <a:cs typeface="Outfit"/>
              <a:sym typeface="Outfit"/>
            </a:endParaRPr>
          </a:p>
          <a:p>
            <a:pPr marL="0" lvl="0" indent="0" algn="l" rtl="0">
              <a:lnSpc>
                <a:spcPct val="115000"/>
              </a:lnSpc>
              <a:spcBef>
                <a:spcPts val="1200"/>
              </a:spcBef>
              <a:spcAft>
                <a:spcPts val="0"/>
              </a:spcAft>
              <a:buNone/>
            </a:pPr>
            <a:r>
              <a:rPr lang="en">
                <a:solidFill>
                  <a:schemeClr val="dk1"/>
                </a:solidFill>
                <a:latin typeface="Outfit"/>
                <a:ea typeface="Outfit"/>
                <a:cs typeface="Outfit"/>
                <a:sym typeface="Outfit"/>
              </a:rPr>
              <a:t>Na het groepsgesprek kunnen de leerlingen hun beeld delen met de hele klas, waarbij ze het gevoel beschrijven in het beeld. </a:t>
            </a:r>
            <a:endParaRPr>
              <a:solidFill>
                <a:schemeClr val="dk1"/>
              </a:solidFill>
              <a:latin typeface="Outfit"/>
              <a:ea typeface="Outfit"/>
              <a:cs typeface="Outfit"/>
              <a:sym typeface="Outfit"/>
            </a:endParaRPr>
          </a:p>
          <a:p>
            <a:pPr marL="0" lvl="0" indent="0" algn="l" rtl="0">
              <a:lnSpc>
                <a:spcPct val="115000"/>
              </a:lnSpc>
              <a:spcBef>
                <a:spcPts val="1200"/>
              </a:spcBef>
              <a:spcAft>
                <a:spcPts val="0"/>
              </a:spcAft>
              <a:buNone/>
            </a:pPr>
            <a:endParaRPr b="1">
              <a:solidFill>
                <a:schemeClr val="dk1"/>
              </a:solidFill>
              <a:latin typeface="Outfit"/>
              <a:ea typeface="Outfit"/>
              <a:cs typeface="Outfit"/>
              <a:sym typeface="Outfi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cc9b9be3e5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3cc9b9be3e5_0_9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cc9b9be3e5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3cc9b9be3e5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Lees onderstaande stellingen één voor één voor.</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Leerlingen nemen fysiek positie in de ruimte (eens – oneens – twijfel).</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Laat telkens enkele leerlingen kort toelichten waarom ze staan waar ze staan.</a:t>
            </a:r>
            <a:endParaRPr>
              <a:solidFill>
                <a:schemeClr val="dk1"/>
              </a:solidFill>
              <a:latin typeface="Outfit"/>
              <a:ea typeface="Outfit"/>
              <a:cs typeface="Outfit"/>
              <a:sym typeface="Outfi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cc9b9be3e5_0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cc9b9be3e5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Lees onderstaande stellingen één voor één voor.</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Leerlingen nemen fysiek positie in de ruimte (eens – oneens – twijfel).</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r>
              <a:rPr lang="en">
                <a:solidFill>
                  <a:schemeClr val="dk1"/>
                </a:solidFill>
                <a:latin typeface="Outfit"/>
                <a:ea typeface="Outfit"/>
                <a:cs typeface="Outfit"/>
                <a:sym typeface="Outfit"/>
              </a:rPr>
              <a:t>Laat telkens enkele leerlingen kort toelichten waarom ze staan waar ze staan.</a:t>
            </a:r>
            <a:endParaRPr>
              <a:solidFill>
                <a:schemeClr val="dk1"/>
              </a:solidFill>
              <a:latin typeface="Outfit"/>
              <a:ea typeface="Outfit"/>
              <a:cs typeface="Outfit"/>
              <a:sym typeface="Outfit"/>
            </a:endParaRPr>
          </a:p>
          <a:p>
            <a:pPr marL="457200" lvl="0" indent="-298450" algn="l" rtl="0">
              <a:lnSpc>
                <a:spcPct val="115000"/>
              </a:lnSpc>
              <a:spcBef>
                <a:spcPts val="0"/>
              </a:spcBef>
              <a:spcAft>
                <a:spcPts val="0"/>
              </a:spcAft>
              <a:buClr>
                <a:schemeClr val="dk1"/>
              </a:buClr>
              <a:buSzPts val="1100"/>
              <a:buFont typeface="Outfit"/>
              <a:buChar char="-"/>
            </a:pPr>
            <a:endParaRPr>
              <a:solidFill>
                <a:schemeClr val="dk1"/>
              </a:solidFill>
              <a:latin typeface="Outfit"/>
              <a:ea typeface="Outfit"/>
              <a:cs typeface="Outfit"/>
              <a:sym typeface="Outfi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cabac3b3d5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g3cabac3b3d5_0_5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cc29e2dcf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cc29e2dc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
                <a:solidFill>
                  <a:schemeClr val="dk1"/>
                </a:solidFill>
              </a:rPr>
              <a:t>Laat leerlingen een meme, GIF of emoji opzoeken op het internet.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cb974e368b_1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g3cb974e368b_1_1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cc29e2dcf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cc29e2dcf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cc9b9be3e5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cc9b9be3e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cc9b9be3e5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cc9b9be3e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cc9b9be3e5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cc9b9be3e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latin typeface="Outfit"/>
              <a:ea typeface="Outfit"/>
              <a:cs typeface="Outfit"/>
              <a:sym typeface="Outfi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fotosindeklas.fomu.be/nl"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53"/>
        <p:cNvGrpSpPr/>
        <p:nvPr/>
      </p:nvGrpSpPr>
      <p:grpSpPr>
        <a:xfrm>
          <a:off x="0" y="0"/>
          <a:ext cx="0" cy="0"/>
          <a:chOff x="0" y="0"/>
          <a:chExt cx="0" cy="0"/>
        </a:xfrm>
      </p:grpSpPr>
      <p:pic>
        <p:nvPicPr>
          <p:cNvPr id="54" name="Google Shape;54;p13" title="BG blue.png"/>
          <p:cNvPicPr preferRelativeResize="0"/>
          <p:nvPr/>
        </p:nvPicPr>
        <p:blipFill rotWithShape="1">
          <a:blip r:embed="rId3">
            <a:alphaModFix/>
          </a:blip>
          <a:srcRect l="-695" t="628" b="42759"/>
          <a:stretch/>
        </p:blipFill>
        <p:spPr>
          <a:xfrm>
            <a:off x="-90275" y="-59375"/>
            <a:ext cx="9260923" cy="5206774"/>
          </a:xfrm>
          <a:prstGeom prst="rect">
            <a:avLst/>
          </a:prstGeom>
          <a:noFill/>
          <a:ln>
            <a:noFill/>
          </a:ln>
        </p:spPr>
      </p:pic>
      <p:sp>
        <p:nvSpPr>
          <p:cNvPr id="55" name="Google Shape;55;p13"/>
          <p:cNvSpPr txBox="1"/>
          <p:nvPr/>
        </p:nvSpPr>
        <p:spPr>
          <a:xfrm>
            <a:off x="132675" y="3700125"/>
            <a:ext cx="3906300" cy="953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2600">
                <a:solidFill>
                  <a:srgbClr val="F2EFE8"/>
                </a:solidFill>
                <a:latin typeface="Outfit"/>
                <a:ea typeface="Outfit"/>
                <a:cs typeface="Outfit"/>
                <a:sym typeface="Outfit"/>
              </a:rPr>
              <a:t>Lesfiche 2</a:t>
            </a:r>
            <a:endParaRPr sz="2600">
              <a:solidFill>
                <a:srgbClr val="F2EFE8"/>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2600">
                <a:solidFill>
                  <a:srgbClr val="F2EFE8"/>
                </a:solidFill>
                <a:latin typeface="Outfit"/>
                <a:ea typeface="Outfit"/>
                <a:cs typeface="Outfit"/>
                <a:sym typeface="Outfit"/>
              </a:rPr>
              <a:t>Lespakket Beeldbewust</a:t>
            </a:r>
            <a:endParaRPr sz="2600">
              <a:solidFill>
                <a:srgbClr val="F2EFE8"/>
              </a:solidFill>
              <a:latin typeface="Outfit"/>
              <a:ea typeface="Outfit"/>
              <a:cs typeface="Outfit"/>
              <a:sym typeface="Outfit"/>
            </a:endParaRPr>
          </a:p>
        </p:txBody>
      </p:sp>
      <p:pic>
        <p:nvPicPr>
          <p:cNvPr id="56" name="Google Shape;56;p13" title="Asset 29.png"/>
          <p:cNvPicPr preferRelativeResize="0"/>
          <p:nvPr/>
        </p:nvPicPr>
        <p:blipFill>
          <a:blip r:embed="rId4">
            <a:alphaModFix/>
          </a:blip>
          <a:stretch>
            <a:fillRect/>
          </a:stretch>
        </p:blipFill>
        <p:spPr>
          <a:xfrm>
            <a:off x="4506700" y="369625"/>
            <a:ext cx="4452926" cy="4455101"/>
          </a:xfrm>
          <a:prstGeom prst="rect">
            <a:avLst/>
          </a:prstGeom>
          <a:noFill/>
          <a:ln>
            <a:noFill/>
          </a:ln>
        </p:spPr>
      </p:pic>
      <p:pic>
        <p:nvPicPr>
          <p:cNvPr id="57" name="Google Shape;57;p13" title="Asset 30.png"/>
          <p:cNvPicPr preferRelativeResize="0"/>
          <p:nvPr/>
        </p:nvPicPr>
        <p:blipFill>
          <a:blip r:embed="rId5">
            <a:alphaModFix/>
          </a:blip>
          <a:stretch>
            <a:fillRect/>
          </a:stretch>
        </p:blipFill>
        <p:spPr>
          <a:xfrm>
            <a:off x="588700" y="506655"/>
            <a:ext cx="1933402" cy="353220"/>
          </a:xfrm>
          <a:prstGeom prst="rect">
            <a:avLst/>
          </a:prstGeom>
          <a:noFill/>
          <a:ln>
            <a:noFill/>
          </a:ln>
        </p:spPr>
      </p:pic>
      <p:sp>
        <p:nvSpPr>
          <p:cNvPr id="58" name="Google Shape;58;p13"/>
          <p:cNvSpPr txBox="1"/>
          <p:nvPr/>
        </p:nvSpPr>
        <p:spPr>
          <a:xfrm>
            <a:off x="132675" y="1365000"/>
            <a:ext cx="4374000" cy="2006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4000" b="1">
                <a:solidFill>
                  <a:srgbClr val="F2EFE8"/>
                </a:solidFill>
                <a:latin typeface="Outfit"/>
                <a:ea typeface="Outfit"/>
                <a:cs typeface="Outfit"/>
                <a:sym typeface="Outfit"/>
              </a:rPr>
              <a:t>Beelden voelen</a:t>
            </a:r>
            <a:endParaRPr sz="4000" b="1">
              <a:solidFill>
                <a:srgbClr val="F2EFE8"/>
              </a:solidFill>
              <a:latin typeface="Outfit"/>
              <a:ea typeface="Outfit"/>
              <a:cs typeface="Outfit"/>
              <a:sym typeface="Outfit"/>
            </a:endParaRPr>
          </a:p>
          <a:p>
            <a:pPr marL="457200" lvl="0" indent="0" algn="l" rtl="0">
              <a:lnSpc>
                <a:spcPct val="100000"/>
              </a:lnSpc>
              <a:spcBef>
                <a:spcPts val="1000"/>
              </a:spcBef>
              <a:spcAft>
                <a:spcPts val="1000"/>
              </a:spcAft>
              <a:buNone/>
            </a:pPr>
            <a:r>
              <a:rPr lang="en" sz="3500">
                <a:solidFill>
                  <a:srgbClr val="F2EFE8"/>
                </a:solidFill>
                <a:latin typeface="Outfit SemiBold"/>
                <a:ea typeface="Outfit SemiBold"/>
                <a:cs typeface="Outfit SemiBold"/>
                <a:sym typeface="Outfit SemiBold"/>
              </a:rPr>
              <a:t>Meerdere beelden en gevoelens</a:t>
            </a:r>
            <a:endParaRPr sz="3500">
              <a:solidFill>
                <a:srgbClr val="F2EFE8"/>
              </a:solidFill>
              <a:latin typeface="Outfit SemiBold"/>
              <a:ea typeface="Outfit SemiBold"/>
              <a:cs typeface="Outfit SemiBold"/>
              <a:sym typeface="Outfit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40"/>
        <p:cNvGrpSpPr/>
        <p:nvPr/>
      </p:nvGrpSpPr>
      <p:grpSpPr>
        <a:xfrm>
          <a:off x="0" y="0"/>
          <a:ext cx="0" cy="0"/>
          <a:chOff x="0" y="0"/>
          <a:chExt cx="0" cy="0"/>
        </a:xfrm>
      </p:grpSpPr>
      <p:sp>
        <p:nvSpPr>
          <p:cNvPr id="141" name="Google Shape;141;p22"/>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42" name="Google Shape;142;p22" title="2024_0054_Beeckman_Vincen.jpg"/>
          <p:cNvPicPr preferRelativeResize="0"/>
          <p:nvPr/>
        </p:nvPicPr>
        <p:blipFill>
          <a:blip r:embed="rId3">
            <a:alphaModFix/>
          </a:blip>
          <a:stretch>
            <a:fillRect/>
          </a:stretch>
        </p:blipFill>
        <p:spPr>
          <a:xfrm rot="-5400000">
            <a:off x="2000260" y="-1286836"/>
            <a:ext cx="5143501" cy="7717151"/>
          </a:xfrm>
          <a:prstGeom prst="rect">
            <a:avLst/>
          </a:prstGeom>
          <a:noFill/>
          <a:ln>
            <a:noFill/>
          </a:ln>
        </p:spPr>
      </p:pic>
      <p:sp>
        <p:nvSpPr>
          <p:cNvPr id="143" name="Google Shape;143;p22"/>
          <p:cNvSpPr txBox="1"/>
          <p:nvPr/>
        </p:nvSpPr>
        <p:spPr>
          <a:xfrm rot="-5400000">
            <a:off x="8549225" y="226395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4</a:t>
            </a:r>
            <a:endParaRPr sz="2800" b="1">
              <a:solidFill>
                <a:srgbClr val="F8582B"/>
              </a:solidFill>
              <a:latin typeface="Outfit"/>
              <a:ea typeface="Outfit"/>
              <a:cs typeface="Outfit"/>
              <a:sym typeface="Outfit"/>
            </a:endParaRPr>
          </a:p>
        </p:txBody>
      </p:sp>
      <p:sp>
        <p:nvSpPr>
          <p:cNvPr id="144" name="Google Shape;144;p22"/>
          <p:cNvSpPr txBox="1"/>
          <p:nvPr/>
        </p:nvSpPr>
        <p:spPr>
          <a:xfrm rot="-5400000">
            <a:off x="-1052525" y="3377550"/>
            <a:ext cx="3285600" cy="246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Vincen Beeckman, </a:t>
            </a:r>
            <a:r>
              <a:rPr lang="en" sz="400" i="1">
                <a:solidFill>
                  <a:schemeClr val="dk1"/>
                </a:solidFill>
                <a:latin typeface="Outfit"/>
                <a:ea typeface="Outfit"/>
                <a:cs typeface="Outfit"/>
                <a:sym typeface="Outfit"/>
              </a:rPr>
              <a:t>Greg</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La Devinière</a:t>
            </a:r>
            <a:r>
              <a:rPr lang="en" sz="400">
                <a:solidFill>
                  <a:schemeClr val="dk1"/>
                </a:solidFill>
                <a:latin typeface="Outfit"/>
                <a:ea typeface="Outfit"/>
                <a:cs typeface="Outfit"/>
                <a:sym typeface="Outfit"/>
              </a:rPr>
              <a:t>, 2018 (2023), Collectie FOMU, 2024/54 © Vincen Beeckman 2026</a:t>
            </a:r>
            <a:endParaRPr sz="400">
              <a:solidFill>
                <a:schemeClr val="dk1"/>
              </a:solidFill>
              <a:latin typeface="Outfit"/>
              <a:ea typeface="Outfit"/>
              <a:cs typeface="Outfit"/>
              <a:sym typeface="Outfi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48"/>
        <p:cNvGrpSpPr/>
        <p:nvPr/>
      </p:nvGrpSpPr>
      <p:grpSpPr>
        <a:xfrm>
          <a:off x="0" y="0"/>
          <a:ext cx="0" cy="0"/>
          <a:chOff x="0" y="0"/>
          <a:chExt cx="0" cy="0"/>
        </a:xfrm>
      </p:grpSpPr>
      <p:pic>
        <p:nvPicPr>
          <p:cNvPr id="149" name="Google Shape;149;p23"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50" name="Google Shape;150;p23"/>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 sz="1600">
                <a:solidFill>
                  <a:srgbClr val="3B1FC6"/>
                </a:solidFill>
                <a:latin typeface="Outfit"/>
                <a:ea typeface="Outfit"/>
                <a:cs typeface="Outfit"/>
                <a:sym typeface="Outfit"/>
              </a:rPr>
              <a:t>Ga bij het beeld staan dat past jou het gevoel geeft. </a:t>
            </a:r>
            <a:endParaRPr sz="1600">
              <a:solidFill>
                <a:srgbClr val="3B1FC6"/>
              </a:solidFill>
              <a:latin typeface="Outfit"/>
              <a:ea typeface="Outfit"/>
              <a:cs typeface="Outfit"/>
              <a:sym typeface="Outfit"/>
            </a:endParaRPr>
          </a:p>
        </p:txBody>
      </p:sp>
      <p:sp>
        <p:nvSpPr>
          <p:cNvPr id="151" name="Google Shape;151;p23"/>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maakt je </a:t>
            </a:r>
            <a:r>
              <a:rPr lang="en" sz="3800" b="1">
                <a:solidFill>
                  <a:srgbClr val="3B1FC6"/>
                </a:solidFill>
                <a:latin typeface="Outfit"/>
                <a:ea typeface="Outfit"/>
                <a:cs typeface="Outfit"/>
                <a:sym typeface="Outfit"/>
              </a:rPr>
              <a:t>[woord]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152" name="Google Shape;152;p23"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56"/>
        <p:cNvGrpSpPr/>
        <p:nvPr/>
      </p:nvGrpSpPr>
      <p:grpSpPr>
        <a:xfrm>
          <a:off x="0" y="0"/>
          <a:ext cx="0" cy="0"/>
          <a:chOff x="0" y="0"/>
          <a:chExt cx="0" cy="0"/>
        </a:xfrm>
      </p:grpSpPr>
      <p:pic>
        <p:nvPicPr>
          <p:cNvPr id="157" name="Google Shape;157;p24"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58" name="Google Shape;158;p24"/>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 sz="1600">
                <a:solidFill>
                  <a:srgbClr val="3B1FC6"/>
                </a:solidFill>
                <a:latin typeface="Outfit"/>
                <a:ea typeface="Outfit"/>
                <a:cs typeface="Outfit"/>
                <a:sym typeface="Outfit"/>
              </a:rPr>
              <a:t>Ga bij het beeld staan dat past jou het gevoel geeft. </a:t>
            </a:r>
            <a:endParaRPr sz="1600">
              <a:solidFill>
                <a:srgbClr val="3B1FC6"/>
              </a:solidFill>
              <a:latin typeface="Outfit"/>
              <a:ea typeface="Outfit"/>
              <a:cs typeface="Outfit"/>
              <a:sym typeface="Outfit"/>
            </a:endParaRPr>
          </a:p>
        </p:txBody>
      </p:sp>
      <p:sp>
        <p:nvSpPr>
          <p:cNvPr id="159" name="Google Shape;159;p24"/>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maakt je </a:t>
            </a:r>
            <a:r>
              <a:rPr lang="en" sz="3800" b="1">
                <a:solidFill>
                  <a:srgbClr val="3B1FC6"/>
                </a:solidFill>
                <a:latin typeface="Outfit"/>
                <a:ea typeface="Outfit"/>
                <a:cs typeface="Outfit"/>
                <a:sym typeface="Outfit"/>
              </a:rPr>
              <a:t>blij</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160" name="Google Shape;160;p24"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64"/>
        <p:cNvGrpSpPr/>
        <p:nvPr/>
      </p:nvGrpSpPr>
      <p:grpSpPr>
        <a:xfrm>
          <a:off x="0" y="0"/>
          <a:ext cx="0" cy="0"/>
          <a:chOff x="0" y="0"/>
          <a:chExt cx="0" cy="0"/>
        </a:xfrm>
      </p:grpSpPr>
      <p:pic>
        <p:nvPicPr>
          <p:cNvPr id="165" name="Google Shape;165;p25"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66" name="Google Shape;166;p25"/>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 sz="1600">
                <a:solidFill>
                  <a:srgbClr val="3B1FC6"/>
                </a:solidFill>
                <a:latin typeface="Outfit"/>
                <a:ea typeface="Outfit"/>
                <a:cs typeface="Outfit"/>
                <a:sym typeface="Outfit"/>
              </a:rPr>
              <a:t>Ga bij het beeld staan dat past jou het gevoel geeft. </a:t>
            </a:r>
            <a:endParaRPr sz="1600">
              <a:solidFill>
                <a:srgbClr val="3B1FC6"/>
              </a:solidFill>
              <a:latin typeface="Outfit"/>
              <a:ea typeface="Outfit"/>
              <a:cs typeface="Outfit"/>
              <a:sym typeface="Outfit"/>
            </a:endParaRPr>
          </a:p>
        </p:txBody>
      </p:sp>
      <p:sp>
        <p:nvSpPr>
          <p:cNvPr id="167" name="Google Shape;167;p25"/>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vind je </a:t>
            </a:r>
            <a:r>
              <a:rPr lang="en" sz="3800" b="1">
                <a:solidFill>
                  <a:srgbClr val="3B1FC6"/>
                </a:solidFill>
                <a:latin typeface="Outfit"/>
                <a:ea typeface="Outfit"/>
                <a:cs typeface="Outfit"/>
                <a:sym typeface="Outfit"/>
              </a:rPr>
              <a:t>spannend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168" name="Google Shape;168;p25"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72"/>
        <p:cNvGrpSpPr/>
        <p:nvPr/>
      </p:nvGrpSpPr>
      <p:grpSpPr>
        <a:xfrm>
          <a:off x="0" y="0"/>
          <a:ext cx="0" cy="0"/>
          <a:chOff x="0" y="0"/>
          <a:chExt cx="0" cy="0"/>
        </a:xfrm>
      </p:grpSpPr>
      <p:pic>
        <p:nvPicPr>
          <p:cNvPr id="173" name="Google Shape;173;p2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74" name="Google Shape;174;p26"/>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 sz="1600">
                <a:solidFill>
                  <a:srgbClr val="3B1FC6"/>
                </a:solidFill>
                <a:latin typeface="Outfit"/>
                <a:ea typeface="Outfit"/>
                <a:cs typeface="Outfit"/>
                <a:sym typeface="Outfit"/>
              </a:rPr>
              <a:t>Ga bij het beeld staan dat past jou het gevoel geeft. </a:t>
            </a:r>
            <a:endParaRPr sz="1600">
              <a:solidFill>
                <a:srgbClr val="3B1FC6"/>
              </a:solidFill>
              <a:latin typeface="Outfit"/>
              <a:ea typeface="Outfit"/>
              <a:cs typeface="Outfit"/>
              <a:sym typeface="Outfit"/>
            </a:endParaRPr>
          </a:p>
        </p:txBody>
      </p:sp>
      <p:sp>
        <p:nvSpPr>
          <p:cNvPr id="175" name="Google Shape;175;p26"/>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maakt je </a:t>
            </a:r>
            <a:r>
              <a:rPr lang="en" sz="3800" b="1">
                <a:solidFill>
                  <a:srgbClr val="3B1FC6"/>
                </a:solidFill>
                <a:latin typeface="Outfit"/>
                <a:ea typeface="Outfit"/>
                <a:cs typeface="Outfit"/>
                <a:sym typeface="Outfit"/>
              </a:rPr>
              <a:t>verdrietig</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176" name="Google Shape;176;p26"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80"/>
        <p:cNvGrpSpPr/>
        <p:nvPr/>
      </p:nvGrpSpPr>
      <p:grpSpPr>
        <a:xfrm>
          <a:off x="0" y="0"/>
          <a:ext cx="0" cy="0"/>
          <a:chOff x="0" y="0"/>
          <a:chExt cx="0" cy="0"/>
        </a:xfrm>
      </p:grpSpPr>
      <p:pic>
        <p:nvPicPr>
          <p:cNvPr id="181" name="Google Shape;181;p27"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82" name="Google Shape;182;p27"/>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 sz="1600">
                <a:solidFill>
                  <a:srgbClr val="3B1FC6"/>
                </a:solidFill>
                <a:latin typeface="Outfit"/>
                <a:ea typeface="Outfit"/>
                <a:cs typeface="Outfit"/>
                <a:sym typeface="Outfit"/>
              </a:rPr>
              <a:t>Ga bij het beeld staan dat past jou het gevoel geeft. </a:t>
            </a:r>
            <a:endParaRPr sz="1600">
              <a:solidFill>
                <a:srgbClr val="3B1FC6"/>
              </a:solidFill>
              <a:latin typeface="Outfit"/>
              <a:ea typeface="Outfit"/>
              <a:cs typeface="Outfit"/>
              <a:sym typeface="Outfit"/>
            </a:endParaRPr>
          </a:p>
        </p:txBody>
      </p:sp>
      <p:sp>
        <p:nvSpPr>
          <p:cNvPr id="183" name="Google Shape;183;p27"/>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maakt je </a:t>
            </a:r>
            <a:r>
              <a:rPr lang="en" sz="3800" b="1">
                <a:solidFill>
                  <a:srgbClr val="3B1FC6"/>
                </a:solidFill>
                <a:latin typeface="Outfit"/>
                <a:ea typeface="Outfit"/>
                <a:cs typeface="Outfit"/>
                <a:sym typeface="Outfit"/>
              </a:rPr>
              <a:t>ongemakkelijk</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184" name="Google Shape;184;p27"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88"/>
        <p:cNvGrpSpPr/>
        <p:nvPr/>
      </p:nvGrpSpPr>
      <p:grpSpPr>
        <a:xfrm>
          <a:off x="0" y="0"/>
          <a:ext cx="0" cy="0"/>
          <a:chOff x="0" y="0"/>
          <a:chExt cx="0" cy="0"/>
        </a:xfrm>
      </p:grpSpPr>
      <p:sp>
        <p:nvSpPr>
          <p:cNvPr id="189" name="Google Shape;189;p28"/>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90" name="Google Shape;190;p28" title="P_2008_0004_0007_Tasseel_Nadine.jpg"/>
          <p:cNvPicPr preferRelativeResize="0"/>
          <p:nvPr/>
        </p:nvPicPr>
        <p:blipFill>
          <a:blip r:embed="rId3">
            <a:alphaModFix/>
          </a:blip>
          <a:stretch>
            <a:fillRect/>
          </a:stretch>
        </p:blipFill>
        <p:spPr>
          <a:xfrm>
            <a:off x="195435" y="0"/>
            <a:ext cx="3192402" cy="2512802"/>
          </a:xfrm>
          <a:prstGeom prst="rect">
            <a:avLst/>
          </a:prstGeom>
          <a:noFill/>
          <a:ln>
            <a:noFill/>
          </a:ln>
        </p:spPr>
      </p:pic>
      <p:pic>
        <p:nvPicPr>
          <p:cNvPr id="191" name="Google Shape;191;p28" title="2026_0003_Mabheka_Vuyo.JPG"/>
          <p:cNvPicPr preferRelativeResize="0"/>
          <p:nvPr/>
        </p:nvPicPr>
        <p:blipFill>
          <a:blip r:embed="rId4">
            <a:alphaModFix/>
          </a:blip>
          <a:stretch>
            <a:fillRect/>
          </a:stretch>
        </p:blipFill>
        <p:spPr>
          <a:xfrm>
            <a:off x="195413" y="2607025"/>
            <a:ext cx="3789025" cy="2536473"/>
          </a:xfrm>
          <a:prstGeom prst="rect">
            <a:avLst/>
          </a:prstGeom>
          <a:noFill/>
          <a:ln>
            <a:noFill/>
          </a:ln>
        </p:spPr>
      </p:pic>
      <p:pic>
        <p:nvPicPr>
          <p:cNvPr id="192" name="Google Shape;192;p28" title="2021_0055_0019_Fischer_Hal.jpg"/>
          <p:cNvPicPr preferRelativeResize="0"/>
          <p:nvPr/>
        </p:nvPicPr>
        <p:blipFill>
          <a:blip r:embed="rId5">
            <a:alphaModFix/>
          </a:blip>
          <a:stretch>
            <a:fillRect/>
          </a:stretch>
        </p:blipFill>
        <p:spPr>
          <a:xfrm>
            <a:off x="4065025" y="145975"/>
            <a:ext cx="2651670" cy="3327549"/>
          </a:xfrm>
          <a:prstGeom prst="rect">
            <a:avLst/>
          </a:prstGeom>
          <a:noFill/>
          <a:ln>
            <a:noFill/>
          </a:ln>
        </p:spPr>
      </p:pic>
      <p:pic>
        <p:nvPicPr>
          <p:cNvPr id="193" name="Google Shape;193;p28" title="2024_0054_Beeckman_Vincen.jpg"/>
          <p:cNvPicPr preferRelativeResize="0"/>
          <p:nvPr/>
        </p:nvPicPr>
        <p:blipFill>
          <a:blip r:embed="rId6">
            <a:alphaModFix/>
          </a:blip>
          <a:stretch>
            <a:fillRect/>
          </a:stretch>
        </p:blipFill>
        <p:spPr>
          <a:xfrm>
            <a:off x="6806954" y="1517575"/>
            <a:ext cx="2217821" cy="3327544"/>
          </a:xfrm>
          <a:prstGeom prst="rect">
            <a:avLst/>
          </a:prstGeom>
          <a:noFill/>
          <a:ln>
            <a:noFill/>
          </a:ln>
        </p:spPr>
      </p:pic>
      <p:sp>
        <p:nvSpPr>
          <p:cNvPr id="194" name="Google Shape;194;p28"/>
          <p:cNvSpPr txBox="1"/>
          <p:nvPr/>
        </p:nvSpPr>
        <p:spPr>
          <a:xfrm>
            <a:off x="3467360" y="18972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1</a:t>
            </a:r>
            <a:endParaRPr sz="2800" b="1">
              <a:solidFill>
                <a:srgbClr val="F8582B"/>
              </a:solidFill>
              <a:latin typeface="Outfit"/>
              <a:ea typeface="Outfit"/>
              <a:cs typeface="Outfit"/>
              <a:sym typeface="Outfit"/>
            </a:endParaRPr>
          </a:p>
        </p:txBody>
      </p:sp>
      <p:sp>
        <p:nvSpPr>
          <p:cNvPr id="195" name="Google Shape;195;p28"/>
          <p:cNvSpPr txBox="1"/>
          <p:nvPr/>
        </p:nvSpPr>
        <p:spPr>
          <a:xfrm>
            <a:off x="3984450" y="45279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2</a:t>
            </a:r>
            <a:endParaRPr sz="2800" b="1">
              <a:solidFill>
                <a:srgbClr val="F8582B"/>
              </a:solidFill>
              <a:latin typeface="Outfit"/>
              <a:ea typeface="Outfit"/>
              <a:cs typeface="Outfit"/>
              <a:sym typeface="Outfit"/>
            </a:endParaRPr>
          </a:p>
        </p:txBody>
      </p:sp>
      <p:sp>
        <p:nvSpPr>
          <p:cNvPr id="196" name="Google Shape;196;p28"/>
          <p:cNvSpPr txBox="1"/>
          <p:nvPr/>
        </p:nvSpPr>
        <p:spPr>
          <a:xfrm>
            <a:off x="6716700" y="14597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3</a:t>
            </a:r>
            <a:endParaRPr sz="2800" b="1">
              <a:solidFill>
                <a:srgbClr val="F8582B"/>
              </a:solidFill>
              <a:latin typeface="Outfit"/>
              <a:ea typeface="Outfit"/>
              <a:cs typeface="Outfit"/>
              <a:sym typeface="Outfit"/>
            </a:endParaRPr>
          </a:p>
        </p:txBody>
      </p:sp>
      <p:sp>
        <p:nvSpPr>
          <p:cNvPr id="197" name="Google Shape;197;p28"/>
          <p:cNvSpPr txBox="1"/>
          <p:nvPr/>
        </p:nvSpPr>
        <p:spPr>
          <a:xfrm>
            <a:off x="6428650" y="422952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4</a:t>
            </a:r>
            <a:endParaRPr sz="2800" b="1">
              <a:solidFill>
                <a:srgbClr val="F8582B"/>
              </a:solidFill>
              <a:latin typeface="Outfit"/>
              <a:ea typeface="Outfit"/>
              <a:cs typeface="Outfit"/>
              <a:sym typeface="Outfit"/>
            </a:endParaRPr>
          </a:p>
        </p:txBody>
      </p:sp>
      <p:sp>
        <p:nvSpPr>
          <p:cNvPr id="198" name="Google Shape;198;p28"/>
          <p:cNvSpPr txBox="1"/>
          <p:nvPr/>
        </p:nvSpPr>
        <p:spPr>
          <a:xfrm rot="-5400000">
            <a:off x="-1146575" y="1109550"/>
            <a:ext cx="24951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Nadine Tasseel,</a:t>
            </a:r>
            <a:r>
              <a:rPr lang="en" sz="400" i="1">
                <a:solidFill>
                  <a:schemeClr val="dk1"/>
                </a:solidFill>
                <a:latin typeface="Outfit"/>
                <a:ea typeface="Outfit"/>
                <a:cs typeface="Outfit"/>
                <a:sym typeface="Outfit"/>
              </a:rPr>
              <a:t> Staartvin van vis, </a:t>
            </a:r>
            <a:r>
              <a:rPr lang="en" sz="400">
                <a:solidFill>
                  <a:schemeClr val="dk1"/>
                </a:solidFill>
                <a:latin typeface="Outfit"/>
                <a:ea typeface="Outfit"/>
                <a:cs typeface="Outfit"/>
                <a:sym typeface="Outfit"/>
              </a:rPr>
              <a:t>uit de serie</a:t>
            </a:r>
            <a:r>
              <a:rPr lang="en" sz="400" i="1">
                <a:solidFill>
                  <a:schemeClr val="dk1"/>
                </a:solidFill>
                <a:latin typeface="Outfit"/>
                <a:ea typeface="Outfit"/>
                <a:cs typeface="Outfit"/>
                <a:sym typeface="Outfit"/>
              </a:rPr>
              <a:t> Embleem</a:t>
            </a:r>
            <a:r>
              <a:rPr lang="en" sz="400">
                <a:solidFill>
                  <a:schemeClr val="dk1"/>
                </a:solidFill>
                <a:latin typeface="Outfit"/>
                <a:ea typeface="Outfit"/>
                <a:cs typeface="Outfit"/>
                <a:sym typeface="Outfit"/>
              </a:rPr>
              <a:t>, 2002 (2008), Collectie FOMU, P/2008/4/7 © Nadine Tasseel 2026</a:t>
            </a:r>
            <a:endParaRPr sz="400">
              <a:solidFill>
                <a:schemeClr val="dk1"/>
              </a:solidFill>
              <a:latin typeface="Outfit"/>
              <a:ea typeface="Outfit"/>
              <a:cs typeface="Outfit"/>
              <a:sym typeface="Outfit"/>
            </a:endParaRPr>
          </a:p>
        </p:txBody>
      </p:sp>
      <p:sp>
        <p:nvSpPr>
          <p:cNvPr id="199" name="Google Shape;199;p28"/>
          <p:cNvSpPr txBox="1"/>
          <p:nvPr/>
        </p:nvSpPr>
        <p:spPr>
          <a:xfrm rot="-5400000">
            <a:off x="-1161125" y="3724916"/>
            <a:ext cx="25242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Vuyo Mabheka, </a:t>
            </a:r>
            <a:r>
              <a:rPr lang="en" sz="400" i="1">
                <a:solidFill>
                  <a:schemeClr val="dk1"/>
                </a:solidFill>
                <a:latin typeface="Outfit"/>
                <a:ea typeface="Outfit"/>
                <a:cs typeface="Outfit"/>
                <a:sym typeface="Outfit"/>
              </a:rPr>
              <a:t>Ndikhokhele</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Popihuise</a:t>
            </a:r>
            <a:r>
              <a:rPr lang="en" sz="400">
                <a:solidFill>
                  <a:schemeClr val="dk1"/>
                </a:solidFill>
                <a:latin typeface="Outfit"/>
                <a:ea typeface="Outfit"/>
                <a:cs typeface="Outfit"/>
                <a:sym typeface="Outfit"/>
              </a:rPr>
              <a:t>, 2024 (2026), Collectie FOMU, 2026/3 © Vuyo Mabheka 2026</a:t>
            </a:r>
            <a:endParaRPr sz="400">
              <a:solidFill>
                <a:schemeClr val="dk1"/>
              </a:solidFill>
              <a:latin typeface="Outfit"/>
              <a:ea typeface="Outfit"/>
              <a:cs typeface="Outfit"/>
              <a:sym typeface="Outfit"/>
            </a:endParaRPr>
          </a:p>
        </p:txBody>
      </p:sp>
      <p:sp>
        <p:nvSpPr>
          <p:cNvPr id="200" name="Google Shape;200;p28"/>
          <p:cNvSpPr txBox="1"/>
          <p:nvPr/>
        </p:nvSpPr>
        <p:spPr>
          <a:xfrm>
            <a:off x="4065025" y="3473525"/>
            <a:ext cx="26517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Hal Fischer, </a:t>
            </a:r>
            <a:r>
              <a:rPr lang="en" sz="400" i="1">
                <a:solidFill>
                  <a:schemeClr val="dk1"/>
                </a:solidFill>
                <a:latin typeface="Outfit"/>
                <a:ea typeface="Outfit"/>
                <a:cs typeface="Outfit"/>
                <a:sym typeface="Outfit"/>
              </a:rPr>
              <a:t>Street Fashion: Basic Gay</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Gay Semiotics, </a:t>
            </a:r>
            <a:r>
              <a:rPr lang="en" sz="400">
                <a:solidFill>
                  <a:schemeClr val="dk1"/>
                </a:solidFill>
                <a:latin typeface="Outfit"/>
                <a:ea typeface="Outfit"/>
                <a:cs typeface="Outfit"/>
                <a:sym typeface="Outfit"/>
              </a:rPr>
              <a:t>1977 (2014), Collectie FOMU, 2021/55/19 © Hal Fischer 2026</a:t>
            </a:r>
            <a:endParaRPr sz="400">
              <a:solidFill>
                <a:schemeClr val="dk1"/>
              </a:solidFill>
              <a:latin typeface="Outfit"/>
              <a:ea typeface="Outfit"/>
              <a:cs typeface="Outfit"/>
              <a:sym typeface="Outfit"/>
            </a:endParaRPr>
          </a:p>
        </p:txBody>
      </p:sp>
      <p:sp>
        <p:nvSpPr>
          <p:cNvPr id="201" name="Google Shape;201;p28"/>
          <p:cNvSpPr txBox="1"/>
          <p:nvPr/>
        </p:nvSpPr>
        <p:spPr>
          <a:xfrm>
            <a:off x="6806900" y="4845125"/>
            <a:ext cx="22179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Vincen Beeckman, </a:t>
            </a:r>
            <a:r>
              <a:rPr lang="en" sz="400" i="1">
                <a:solidFill>
                  <a:schemeClr val="dk1"/>
                </a:solidFill>
                <a:latin typeface="Outfit"/>
                <a:ea typeface="Outfit"/>
                <a:cs typeface="Outfit"/>
                <a:sym typeface="Outfit"/>
              </a:rPr>
              <a:t>Greg</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La Devinière</a:t>
            </a:r>
            <a:r>
              <a:rPr lang="en" sz="400">
                <a:solidFill>
                  <a:schemeClr val="dk1"/>
                </a:solidFill>
                <a:latin typeface="Outfit"/>
                <a:ea typeface="Outfit"/>
                <a:cs typeface="Outfit"/>
                <a:sym typeface="Outfit"/>
              </a:rPr>
              <a:t>, 2018 (2023), Collectie FOMU, 2024/54 © Vincen Beeckman 2026</a:t>
            </a:r>
            <a:endParaRPr sz="400">
              <a:solidFill>
                <a:schemeClr val="dk1"/>
              </a:solidFill>
              <a:latin typeface="Outfit"/>
              <a:ea typeface="Outfit"/>
              <a:cs typeface="Outfit"/>
              <a:sym typeface="Outfi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05"/>
        <p:cNvGrpSpPr/>
        <p:nvPr/>
      </p:nvGrpSpPr>
      <p:grpSpPr>
        <a:xfrm>
          <a:off x="0" y="0"/>
          <a:ext cx="0" cy="0"/>
          <a:chOff x="0" y="0"/>
          <a:chExt cx="0" cy="0"/>
        </a:xfrm>
      </p:grpSpPr>
      <p:pic>
        <p:nvPicPr>
          <p:cNvPr id="206" name="Google Shape;206;p29"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07" name="Google Shape;207;p29"/>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Wat in dit beeld maakt dat je je zo voelt?</a:t>
            </a:r>
            <a:endParaRPr sz="1600">
              <a:solidFill>
                <a:srgbClr val="3B1FC6"/>
              </a:solidFill>
              <a:latin typeface="Outfit"/>
              <a:ea typeface="Outfit"/>
              <a:cs typeface="Outfit"/>
              <a:sym typeface="Outfit"/>
            </a:endParaRPr>
          </a:p>
          <a:p>
            <a:pPr marL="457200" lvl="0" indent="-330200" algn="l" rtl="0">
              <a:spcBef>
                <a:spcPts val="100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Welke details of kleuren roepen dat gevoel op?</a:t>
            </a:r>
            <a:endParaRPr sz="1600">
              <a:solidFill>
                <a:srgbClr val="3B1FC6"/>
              </a:solidFill>
              <a:latin typeface="Outfit"/>
              <a:ea typeface="Outfit"/>
              <a:cs typeface="Outfit"/>
              <a:sym typeface="Outfit"/>
            </a:endParaRPr>
          </a:p>
          <a:p>
            <a:pPr marL="457200" lvl="0" indent="-330200" algn="l" rtl="0">
              <a:spcBef>
                <a:spcPts val="100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Voel je dit meteen?</a:t>
            </a:r>
            <a:endParaRPr sz="1600">
              <a:solidFill>
                <a:srgbClr val="3B1FC6"/>
              </a:solidFill>
              <a:latin typeface="Outfit"/>
              <a:ea typeface="Outfit"/>
              <a:cs typeface="Outfit"/>
              <a:sym typeface="Outfit"/>
            </a:endParaRPr>
          </a:p>
          <a:p>
            <a:pPr marL="457200" lvl="0" indent="-330200" algn="l" rtl="0">
              <a:spcBef>
                <a:spcPts val="1000"/>
              </a:spcBef>
              <a:spcAft>
                <a:spcPts val="1000"/>
              </a:spcAft>
              <a:buClr>
                <a:srgbClr val="3B1FC6"/>
              </a:buClr>
              <a:buSzPts val="1600"/>
              <a:buFont typeface="Outfit"/>
              <a:buChar char="➔"/>
            </a:pPr>
            <a:r>
              <a:rPr lang="en" sz="1600">
                <a:solidFill>
                  <a:srgbClr val="3B1FC6"/>
                </a:solidFill>
                <a:latin typeface="Outfit"/>
                <a:ea typeface="Outfit"/>
                <a:cs typeface="Outfit"/>
                <a:sym typeface="Outfit"/>
              </a:rPr>
              <a:t>Verandert het gevoel als je langer kijkt?</a:t>
            </a:r>
            <a:endParaRPr sz="1600">
              <a:solidFill>
                <a:srgbClr val="3B1FC6"/>
              </a:solidFill>
              <a:latin typeface="Outfit"/>
              <a:ea typeface="Outfit"/>
              <a:cs typeface="Outfit"/>
              <a:sym typeface="Outfit"/>
            </a:endParaRPr>
          </a:p>
        </p:txBody>
      </p:sp>
      <p:sp>
        <p:nvSpPr>
          <p:cNvPr id="208" name="Google Shape;208;p29"/>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maakt je </a:t>
            </a:r>
            <a:r>
              <a:rPr lang="en" sz="3800" b="1">
                <a:solidFill>
                  <a:srgbClr val="3B1FC6"/>
                </a:solidFill>
                <a:latin typeface="Outfit"/>
                <a:ea typeface="Outfit"/>
                <a:cs typeface="Outfit"/>
                <a:sym typeface="Outfit"/>
              </a:rPr>
              <a:t>[woord]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09" name="Google Shape;209;p29"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13"/>
        <p:cNvGrpSpPr/>
        <p:nvPr/>
      </p:nvGrpSpPr>
      <p:grpSpPr>
        <a:xfrm>
          <a:off x="0" y="0"/>
          <a:ext cx="0" cy="0"/>
          <a:chOff x="0" y="0"/>
          <a:chExt cx="0" cy="0"/>
        </a:xfrm>
      </p:grpSpPr>
      <p:pic>
        <p:nvPicPr>
          <p:cNvPr id="214" name="Google Shape;214;p30"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215" name="Google Shape;215;p30"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216" name="Google Shape;216;p30"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217" name="Google Shape;217;p30"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218" name="Google Shape;218;p30"/>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219" name="Google Shape;219;p30"/>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Stap 3</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None/>
            </a:pPr>
            <a:r>
              <a:rPr lang="en" sz="3600" b="1">
                <a:solidFill>
                  <a:srgbClr val="3B1FC6"/>
                </a:solidFill>
                <a:latin typeface="Outfit"/>
                <a:ea typeface="Outfit"/>
                <a:cs typeface="Outfit"/>
                <a:sym typeface="Outfit"/>
              </a:rPr>
              <a:t>Het gevoel in het beeld</a:t>
            </a:r>
            <a:endParaRPr sz="3600" b="1">
              <a:solidFill>
                <a:srgbClr val="3B1FC6"/>
              </a:solidFill>
              <a:latin typeface="Outfit"/>
              <a:ea typeface="Outfit"/>
              <a:cs typeface="Outfit"/>
              <a:sym typeface="Outfi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23"/>
        <p:cNvGrpSpPr/>
        <p:nvPr/>
      </p:nvGrpSpPr>
      <p:grpSpPr>
        <a:xfrm>
          <a:off x="0" y="0"/>
          <a:ext cx="0" cy="0"/>
          <a:chOff x="0" y="0"/>
          <a:chExt cx="0" cy="0"/>
        </a:xfrm>
      </p:grpSpPr>
      <p:sp>
        <p:nvSpPr>
          <p:cNvPr id="224" name="Google Shape;224;p31"/>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225" name="Google Shape;225;p31" title="P_2008_0004_0007_Tasseel_Nadine.jpg"/>
          <p:cNvPicPr preferRelativeResize="0"/>
          <p:nvPr/>
        </p:nvPicPr>
        <p:blipFill>
          <a:blip r:embed="rId3">
            <a:alphaModFix/>
          </a:blip>
          <a:stretch>
            <a:fillRect/>
          </a:stretch>
        </p:blipFill>
        <p:spPr>
          <a:xfrm>
            <a:off x="195435" y="0"/>
            <a:ext cx="3192402" cy="2512802"/>
          </a:xfrm>
          <a:prstGeom prst="rect">
            <a:avLst/>
          </a:prstGeom>
          <a:noFill/>
          <a:ln>
            <a:noFill/>
          </a:ln>
        </p:spPr>
      </p:pic>
      <p:pic>
        <p:nvPicPr>
          <p:cNvPr id="226" name="Google Shape;226;p31" title="2026_0003_Mabheka_Vuyo.JPG"/>
          <p:cNvPicPr preferRelativeResize="0"/>
          <p:nvPr/>
        </p:nvPicPr>
        <p:blipFill>
          <a:blip r:embed="rId4">
            <a:alphaModFix/>
          </a:blip>
          <a:stretch>
            <a:fillRect/>
          </a:stretch>
        </p:blipFill>
        <p:spPr>
          <a:xfrm>
            <a:off x="195413" y="2607025"/>
            <a:ext cx="3789025" cy="2536473"/>
          </a:xfrm>
          <a:prstGeom prst="rect">
            <a:avLst/>
          </a:prstGeom>
          <a:noFill/>
          <a:ln>
            <a:noFill/>
          </a:ln>
        </p:spPr>
      </p:pic>
      <p:pic>
        <p:nvPicPr>
          <p:cNvPr id="227" name="Google Shape;227;p31" title="2021_0055_0019_Fischer_Hal.jpg"/>
          <p:cNvPicPr preferRelativeResize="0"/>
          <p:nvPr/>
        </p:nvPicPr>
        <p:blipFill>
          <a:blip r:embed="rId5">
            <a:alphaModFix/>
          </a:blip>
          <a:stretch>
            <a:fillRect/>
          </a:stretch>
        </p:blipFill>
        <p:spPr>
          <a:xfrm>
            <a:off x="4065025" y="145975"/>
            <a:ext cx="2651670" cy="3327549"/>
          </a:xfrm>
          <a:prstGeom prst="rect">
            <a:avLst/>
          </a:prstGeom>
          <a:noFill/>
          <a:ln>
            <a:noFill/>
          </a:ln>
        </p:spPr>
      </p:pic>
      <p:pic>
        <p:nvPicPr>
          <p:cNvPr id="228" name="Google Shape;228;p31" title="2024_0054_Beeckman_Vincen.jpg"/>
          <p:cNvPicPr preferRelativeResize="0"/>
          <p:nvPr/>
        </p:nvPicPr>
        <p:blipFill>
          <a:blip r:embed="rId6">
            <a:alphaModFix/>
          </a:blip>
          <a:stretch>
            <a:fillRect/>
          </a:stretch>
        </p:blipFill>
        <p:spPr>
          <a:xfrm>
            <a:off x="6806954" y="1517575"/>
            <a:ext cx="2217821" cy="3327544"/>
          </a:xfrm>
          <a:prstGeom prst="rect">
            <a:avLst/>
          </a:prstGeom>
          <a:noFill/>
          <a:ln>
            <a:noFill/>
          </a:ln>
        </p:spPr>
      </p:pic>
      <p:sp>
        <p:nvSpPr>
          <p:cNvPr id="229" name="Google Shape;229;p31"/>
          <p:cNvSpPr txBox="1"/>
          <p:nvPr/>
        </p:nvSpPr>
        <p:spPr>
          <a:xfrm>
            <a:off x="3467360" y="18972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1</a:t>
            </a:r>
            <a:endParaRPr sz="2800" b="1">
              <a:solidFill>
                <a:srgbClr val="F8582B"/>
              </a:solidFill>
              <a:latin typeface="Outfit"/>
              <a:ea typeface="Outfit"/>
              <a:cs typeface="Outfit"/>
              <a:sym typeface="Outfit"/>
            </a:endParaRPr>
          </a:p>
        </p:txBody>
      </p:sp>
      <p:sp>
        <p:nvSpPr>
          <p:cNvPr id="230" name="Google Shape;230;p31"/>
          <p:cNvSpPr txBox="1"/>
          <p:nvPr/>
        </p:nvSpPr>
        <p:spPr>
          <a:xfrm>
            <a:off x="3984450" y="45279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2</a:t>
            </a:r>
            <a:endParaRPr sz="2800" b="1">
              <a:solidFill>
                <a:srgbClr val="F8582B"/>
              </a:solidFill>
              <a:latin typeface="Outfit"/>
              <a:ea typeface="Outfit"/>
              <a:cs typeface="Outfit"/>
              <a:sym typeface="Outfit"/>
            </a:endParaRPr>
          </a:p>
        </p:txBody>
      </p:sp>
      <p:sp>
        <p:nvSpPr>
          <p:cNvPr id="231" name="Google Shape;231;p31"/>
          <p:cNvSpPr txBox="1"/>
          <p:nvPr/>
        </p:nvSpPr>
        <p:spPr>
          <a:xfrm>
            <a:off x="6716700" y="14597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3</a:t>
            </a:r>
            <a:endParaRPr sz="2800" b="1">
              <a:solidFill>
                <a:srgbClr val="F8582B"/>
              </a:solidFill>
              <a:latin typeface="Outfit"/>
              <a:ea typeface="Outfit"/>
              <a:cs typeface="Outfit"/>
              <a:sym typeface="Outfit"/>
            </a:endParaRPr>
          </a:p>
        </p:txBody>
      </p:sp>
      <p:sp>
        <p:nvSpPr>
          <p:cNvPr id="232" name="Google Shape;232;p31"/>
          <p:cNvSpPr txBox="1"/>
          <p:nvPr/>
        </p:nvSpPr>
        <p:spPr>
          <a:xfrm>
            <a:off x="6428650" y="422952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4</a:t>
            </a:r>
            <a:endParaRPr sz="2800" b="1">
              <a:solidFill>
                <a:srgbClr val="F8582B"/>
              </a:solidFill>
              <a:latin typeface="Outfit"/>
              <a:ea typeface="Outfit"/>
              <a:cs typeface="Outfit"/>
              <a:sym typeface="Outfit"/>
            </a:endParaRPr>
          </a:p>
        </p:txBody>
      </p:sp>
      <p:sp>
        <p:nvSpPr>
          <p:cNvPr id="233" name="Google Shape;233;p31"/>
          <p:cNvSpPr txBox="1"/>
          <p:nvPr/>
        </p:nvSpPr>
        <p:spPr>
          <a:xfrm rot="-5400000">
            <a:off x="-1146575" y="1109550"/>
            <a:ext cx="24951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Nadine Tasseel,</a:t>
            </a:r>
            <a:r>
              <a:rPr lang="en" sz="400" i="1">
                <a:solidFill>
                  <a:schemeClr val="dk1"/>
                </a:solidFill>
                <a:latin typeface="Outfit"/>
                <a:ea typeface="Outfit"/>
                <a:cs typeface="Outfit"/>
                <a:sym typeface="Outfit"/>
              </a:rPr>
              <a:t> Staartvin van vis, </a:t>
            </a:r>
            <a:r>
              <a:rPr lang="en" sz="400">
                <a:solidFill>
                  <a:schemeClr val="dk1"/>
                </a:solidFill>
                <a:latin typeface="Outfit"/>
                <a:ea typeface="Outfit"/>
                <a:cs typeface="Outfit"/>
                <a:sym typeface="Outfit"/>
              </a:rPr>
              <a:t>uit de serie</a:t>
            </a:r>
            <a:r>
              <a:rPr lang="en" sz="400" i="1">
                <a:solidFill>
                  <a:schemeClr val="dk1"/>
                </a:solidFill>
                <a:latin typeface="Outfit"/>
                <a:ea typeface="Outfit"/>
                <a:cs typeface="Outfit"/>
                <a:sym typeface="Outfit"/>
              </a:rPr>
              <a:t> Embleem</a:t>
            </a:r>
            <a:r>
              <a:rPr lang="en" sz="400">
                <a:solidFill>
                  <a:schemeClr val="dk1"/>
                </a:solidFill>
                <a:latin typeface="Outfit"/>
                <a:ea typeface="Outfit"/>
                <a:cs typeface="Outfit"/>
                <a:sym typeface="Outfit"/>
              </a:rPr>
              <a:t>, 2002 (2008), Collectie FOMU, P/2008/4/7 © Nadine Tasseel 2026</a:t>
            </a:r>
            <a:endParaRPr sz="400">
              <a:solidFill>
                <a:schemeClr val="dk1"/>
              </a:solidFill>
              <a:latin typeface="Outfit"/>
              <a:ea typeface="Outfit"/>
              <a:cs typeface="Outfit"/>
              <a:sym typeface="Outfit"/>
            </a:endParaRPr>
          </a:p>
        </p:txBody>
      </p:sp>
      <p:sp>
        <p:nvSpPr>
          <p:cNvPr id="234" name="Google Shape;234;p31"/>
          <p:cNvSpPr txBox="1"/>
          <p:nvPr/>
        </p:nvSpPr>
        <p:spPr>
          <a:xfrm rot="-5400000">
            <a:off x="-1161125" y="3724916"/>
            <a:ext cx="25242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Vuyo Mabheka, </a:t>
            </a:r>
            <a:r>
              <a:rPr lang="en" sz="400" i="1">
                <a:solidFill>
                  <a:schemeClr val="dk1"/>
                </a:solidFill>
                <a:latin typeface="Outfit"/>
                <a:ea typeface="Outfit"/>
                <a:cs typeface="Outfit"/>
                <a:sym typeface="Outfit"/>
              </a:rPr>
              <a:t>Ndikhokhele</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Popihuise</a:t>
            </a:r>
            <a:r>
              <a:rPr lang="en" sz="400">
                <a:solidFill>
                  <a:schemeClr val="dk1"/>
                </a:solidFill>
                <a:latin typeface="Outfit"/>
                <a:ea typeface="Outfit"/>
                <a:cs typeface="Outfit"/>
                <a:sym typeface="Outfit"/>
              </a:rPr>
              <a:t>, 2024 (2026), Collectie FOMU, 2026/3 © Vuyo Mabheka 2026</a:t>
            </a:r>
            <a:endParaRPr sz="400">
              <a:solidFill>
                <a:schemeClr val="dk1"/>
              </a:solidFill>
              <a:latin typeface="Outfit"/>
              <a:ea typeface="Outfit"/>
              <a:cs typeface="Outfit"/>
              <a:sym typeface="Outfit"/>
            </a:endParaRPr>
          </a:p>
        </p:txBody>
      </p:sp>
      <p:sp>
        <p:nvSpPr>
          <p:cNvPr id="235" name="Google Shape;235;p31"/>
          <p:cNvSpPr txBox="1"/>
          <p:nvPr/>
        </p:nvSpPr>
        <p:spPr>
          <a:xfrm>
            <a:off x="4065025" y="3473525"/>
            <a:ext cx="26517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Hal Fischer, </a:t>
            </a:r>
            <a:r>
              <a:rPr lang="en" sz="400" i="1">
                <a:solidFill>
                  <a:schemeClr val="dk1"/>
                </a:solidFill>
                <a:latin typeface="Outfit"/>
                <a:ea typeface="Outfit"/>
                <a:cs typeface="Outfit"/>
                <a:sym typeface="Outfit"/>
              </a:rPr>
              <a:t>Street Fashion: Basic Gay</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Gay Semiotics, </a:t>
            </a:r>
            <a:r>
              <a:rPr lang="en" sz="400">
                <a:solidFill>
                  <a:schemeClr val="dk1"/>
                </a:solidFill>
                <a:latin typeface="Outfit"/>
                <a:ea typeface="Outfit"/>
                <a:cs typeface="Outfit"/>
                <a:sym typeface="Outfit"/>
              </a:rPr>
              <a:t>1977 (2014), Collectie FOMU, 2021/55/19 © Hal Fischer 2026</a:t>
            </a:r>
            <a:endParaRPr sz="400">
              <a:solidFill>
                <a:schemeClr val="dk1"/>
              </a:solidFill>
              <a:latin typeface="Outfit"/>
              <a:ea typeface="Outfit"/>
              <a:cs typeface="Outfit"/>
              <a:sym typeface="Outfit"/>
            </a:endParaRPr>
          </a:p>
        </p:txBody>
      </p:sp>
      <p:sp>
        <p:nvSpPr>
          <p:cNvPr id="236" name="Google Shape;236;p31"/>
          <p:cNvSpPr txBox="1"/>
          <p:nvPr/>
        </p:nvSpPr>
        <p:spPr>
          <a:xfrm>
            <a:off x="6806900" y="4845125"/>
            <a:ext cx="22179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Vincen Beeckman, </a:t>
            </a:r>
            <a:r>
              <a:rPr lang="en" sz="400" i="1">
                <a:solidFill>
                  <a:schemeClr val="dk1"/>
                </a:solidFill>
                <a:latin typeface="Outfit"/>
                <a:ea typeface="Outfit"/>
                <a:cs typeface="Outfit"/>
                <a:sym typeface="Outfit"/>
              </a:rPr>
              <a:t>Greg</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La Devinière</a:t>
            </a:r>
            <a:r>
              <a:rPr lang="en" sz="400">
                <a:solidFill>
                  <a:schemeClr val="dk1"/>
                </a:solidFill>
                <a:latin typeface="Outfit"/>
                <a:ea typeface="Outfit"/>
                <a:cs typeface="Outfit"/>
                <a:sym typeface="Outfit"/>
              </a:rPr>
              <a:t>, 2018 (2023), Collectie FOMU, 2024/54 © Vincen Beeckman 2026</a:t>
            </a:r>
            <a:endParaRPr sz="400">
              <a:solidFill>
                <a:schemeClr val="dk1"/>
              </a:solidFill>
              <a:latin typeface="Outfit"/>
              <a:ea typeface="Outfit"/>
              <a:cs typeface="Outfit"/>
              <a:sym typeface="Outfi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62"/>
        <p:cNvGrpSpPr/>
        <p:nvPr/>
      </p:nvGrpSpPr>
      <p:grpSpPr>
        <a:xfrm>
          <a:off x="0" y="0"/>
          <a:ext cx="0" cy="0"/>
          <a:chOff x="0" y="0"/>
          <a:chExt cx="0" cy="0"/>
        </a:xfrm>
      </p:grpSpPr>
      <p:pic>
        <p:nvPicPr>
          <p:cNvPr id="63" name="Google Shape;63;p14" title="Asset 34.png"/>
          <p:cNvPicPr preferRelativeResize="0"/>
          <p:nvPr/>
        </p:nvPicPr>
        <p:blipFill rotWithShape="1">
          <a:blip r:embed="rId3">
            <a:alphaModFix/>
          </a:blip>
          <a:srcRect t="45188" r="2162" b="5"/>
          <a:stretch/>
        </p:blipFill>
        <p:spPr>
          <a:xfrm>
            <a:off x="-37825" y="0"/>
            <a:ext cx="9181824" cy="5143501"/>
          </a:xfrm>
          <a:prstGeom prst="rect">
            <a:avLst/>
          </a:prstGeom>
          <a:noFill/>
          <a:ln>
            <a:noFill/>
          </a:ln>
        </p:spPr>
      </p:pic>
      <p:pic>
        <p:nvPicPr>
          <p:cNvPr id="64" name="Google Shape;64;p14" title="Asset 35.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65" name="Google Shape;65;p14"/>
          <p:cNvSpPr txBox="1"/>
          <p:nvPr/>
        </p:nvSpPr>
        <p:spPr>
          <a:xfrm>
            <a:off x="815088" y="613850"/>
            <a:ext cx="7476000" cy="1514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000"/>
              </a:spcAft>
              <a:buNone/>
            </a:pPr>
            <a:r>
              <a:rPr lang="en" sz="3600" b="1">
                <a:solidFill>
                  <a:srgbClr val="3B1FC6"/>
                </a:solidFill>
                <a:latin typeface="Outfit"/>
                <a:ea typeface="Outfit"/>
                <a:cs typeface="Outfit"/>
                <a:sym typeface="Outfit"/>
              </a:rPr>
              <a:t>Zoek een beeld in de FOMU-collectie of gebruik de beelden uit de presentatie</a:t>
            </a:r>
            <a:endParaRPr sz="4800" b="1">
              <a:solidFill>
                <a:srgbClr val="3B1FC6"/>
              </a:solidFill>
              <a:latin typeface="Outfit"/>
              <a:ea typeface="Outfit"/>
              <a:cs typeface="Outfit"/>
              <a:sym typeface="Outfit"/>
            </a:endParaRPr>
          </a:p>
        </p:txBody>
      </p:sp>
      <p:pic>
        <p:nvPicPr>
          <p:cNvPr id="66" name="Google Shape;66;p14"/>
          <p:cNvPicPr preferRelativeResize="0"/>
          <p:nvPr/>
        </p:nvPicPr>
        <p:blipFill>
          <a:blip r:embed="rId5">
            <a:alphaModFix/>
          </a:blip>
          <a:stretch>
            <a:fillRect/>
          </a:stretch>
        </p:blipFill>
        <p:spPr>
          <a:xfrm>
            <a:off x="3459616" y="2191475"/>
            <a:ext cx="2070347" cy="2061775"/>
          </a:xfrm>
          <a:prstGeom prst="rect">
            <a:avLst/>
          </a:prstGeom>
          <a:noFill/>
          <a:ln>
            <a:noFill/>
          </a:ln>
        </p:spPr>
      </p:pic>
      <p:sp>
        <p:nvSpPr>
          <p:cNvPr id="67" name="Google Shape;67;p14"/>
          <p:cNvSpPr txBox="1"/>
          <p:nvPr/>
        </p:nvSpPr>
        <p:spPr>
          <a:xfrm>
            <a:off x="3525650" y="4443700"/>
            <a:ext cx="19383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u="sng">
                <a:solidFill>
                  <a:srgbClr val="3B1FC6"/>
                </a:solidFill>
                <a:hlinkClick r:id="rId6">
                  <a:extLst>
                    <a:ext uri="{A12FA001-AC4F-418D-AE19-62706E023703}">
                      <ahyp:hlinkClr xmlns:ahyp="http://schemas.microsoft.com/office/drawing/2018/hyperlinkcolor" val="tx"/>
                    </a:ext>
                  </a:extLst>
                </a:hlinkClick>
              </a:rPr>
              <a:t>Foto's in de klas | FOMU</a:t>
            </a:r>
            <a:r>
              <a:rPr lang="en" sz="1100" b="1">
                <a:solidFill>
                  <a:srgbClr val="3B1FC6"/>
                </a:solidFill>
              </a:rPr>
              <a:t> </a:t>
            </a:r>
            <a:endParaRPr b="1">
              <a:solidFill>
                <a:srgbClr val="3B1FC6"/>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40"/>
        <p:cNvGrpSpPr/>
        <p:nvPr/>
      </p:nvGrpSpPr>
      <p:grpSpPr>
        <a:xfrm>
          <a:off x="0" y="0"/>
          <a:ext cx="0" cy="0"/>
          <a:chOff x="0" y="0"/>
          <a:chExt cx="0" cy="0"/>
        </a:xfrm>
      </p:grpSpPr>
      <p:pic>
        <p:nvPicPr>
          <p:cNvPr id="241" name="Google Shape;241;p32"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42" name="Google Shape;242;p32"/>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endParaRPr sz="1600">
              <a:solidFill>
                <a:srgbClr val="3B1FC6"/>
              </a:solidFill>
              <a:latin typeface="Outfit"/>
              <a:ea typeface="Outfit"/>
              <a:cs typeface="Outfit"/>
              <a:sym typeface="Outfit"/>
            </a:endParaRPr>
          </a:p>
        </p:txBody>
      </p:sp>
      <p:sp>
        <p:nvSpPr>
          <p:cNvPr id="243" name="Google Shape;243;p32"/>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[woord]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44" name="Google Shape;244;p32"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48"/>
        <p:cNvGrpSpPr/>
        <p:nvPr/>
      </p:nvGrpSpPr>
      <p:grpSpPr>
        <a:xfrm>
          <a:off x="0" y="0"/>
          <a:ext cx="0" cy="0"/>
          <a:chOff x="0" y="0"/>
          <a:chExt cx="0" cy="0"/>
        </a:xfrm>
      </p:grpSpPr>
      <p:pic>
        <p:nvPicPr>
          <p:cNvPr id="249" name="Google Shape;249;p33"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50" name="Google Shape;250;p33"/>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endParaRPr sz="1600">
              <a:solidFill>
                <a:srgbClr val="3B1FC6"/>
              </a:solidFill>
              <a:latin typeface="Outfit"/>
              <a:ea typeface="Outfit"/>
              <a:cs typeface="Outfit"/>
              <a:sym typeface="Outfit"/>
            </a:endParaRPr>
          </a:p>
        </p:txBody>
      </p:sp>
      <p:sp>
        <p:nvSpPr>
          <p:cNvPr id="251" name="Google Shape;251;p33"/>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blij</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52" name="Google Shape;252;p33"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56"/>
        <p:cNvGrpSpPr/>
        <p:nvPr/>
      </p:nvGrpSpPr>
      <p:grpSpPr>
        <a:xfrm>
          <a:off x="0" y="0"/>
          <a:ext cx="0" cy="0"/>
          <a:chOff x="0" y="0"/>
          <a:chExt cx="0" cy="0"/>
        </a:xfrm>
      </p:grpSpPr>
      <p:pic>
        <p:nvPicPr>
          <p:cNvPr id="257" name="Google Shape;257;p34"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58" name="Google Shape;258;p34"/>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endParaRPr sz="1600">
              <a:solidFill>
                <a:srgbClr val="3B1FC6"/>
              </a:solidFill>
              <a:latin typeface="Outfit"/>
              <a:ea typeface="Outfit"/>
              <a:cs typeface="Outfit"/>
              <a:sym typeface="Outfit"/>
            </a:endParaRPr>
          </a:p>
        </p:txBody>
      </p:sp>
      <p:sp>
        <p:nvSpPr>
          <p:cNvPr id="259" name="Google Shape;259;p34"/>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spannend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60" name="Google Shape;260;p34"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64"/>
        <p:cNvGrpSpPr/>
        <p:nvPr/>
      </p:nvGrpSpPr>
      <p:grpSpPr>
        <a:xfrm>
          <a:off x="0" y="0"/>
          <a:ext cx="0" cy="0"/>
          <a:chOff x="0" y="0"/>
          <a:chExt cx="0" cy="0"/>
        </a:xfrm>
      </p:grpSpPr>
      <p:pic>
        <p:nvPicPr>
          <p:cNvPr id="265" name="Google Shape;265;p35"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66" name="Google Shape;266;p35"/>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endParaRPr sz="1600">
              <a:solidFill>
                <a:srgbClr val="3B1FC6"/>
              </a:solidFill>
              <a:latin typeface="Outfit"/>
              <a:ea typeface="Outfit"/>
              <a:cs typeface="Outfit"/>
              <a:sym typeface="Outfit"/>
            </a:endParaRPr>
          </a:p>
        </p:txBody>
      </p:sp>
      <p:sp>
        <p:nvSpPr>
          <p:cNvPr id="267" name="Google Shape;267;p35"/>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vedrietig</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68" name="Google Shape;268;p35"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72"/>
        <p:cNvGrpSpPr/>
        <p:nvPr/>
      </p:nvGrpSpPr>
      <p:grpSpPr>
        <a:xfrm>
          <a:off x="0" y="0"/>
          <a:ext cx="0" cy="0"/>
          <a:chOff x="0" y="0"/>
          <a:chExt cx="0" cy="0"/>
        </a:xfrm>
      </p:grpSpPr>
      <p:pic>
        <p:nvPicPr>
          <p:cNvPr id="273" name="Google Shape;273;p3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74" name="Google Shape;274;p36"/>
          <p:cNvSpPr txBox="1"/>
          <p:nvPr/>
        </p:nvSpPr>
        <p:spPr>
          <a:xfrm>
            <a:off x="886350" y="1911575"/>
            <a:ext cx="6814800" cy="26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endParaRPr sz="1600">
              <a:solidFill>
                <a:srgbClr val="3B1FC6"/>
              </a:solidFill>
              <a:latin typeface="Outfit"/>
              <a:ea typeface="Outfit"/>
              <a:cs typeface="Outfit"/>
              <a:sym typeface="Outfit"/>
            </a:endParaRPr>
          </a:p>
        </p:txBody>
      </p:sp>
      <p:sp>
        <p:nvSpPr>
          <p:cNvPr id="275" name="Google Shape;275;p36"/>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ongemakkelijk</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pic>
        <p:nvPicPr>
          <p:cNvPr id="276" name="Google Shape;276;p36" title="Losse-elementen-4-png_0001_tiktok.png"/>
          <p:cNvPicPr preferRelativeResize="0"/>
          <p:nvPr/>
        </p:nvPicPr>
        <p:blipFill>
          <a:blip r:embed="rId4">
            <a:alphaModFix/>
          </a:blip>
          <a:stretch>
            <a:fillRect/>
          </a:stretch>
        </p:blipFill>
        <p:spPr>
          <a:xfrm>
            <a:off x="5185400" y="1610525"/>
            <a:ext cx="5143501" cy="51435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80"/>
        <p:cNvGrpSpPr/>
        <p:nvPr/>
      </p:nvGrpSpPr>
      <p:grpSpPr>
        <a:xfrm>
          <a:off x="0" y="0"/>
          <a:ext cx="0" cy="0"/>
          <a:chOff x="0" y="0"/>
          <a:chExt cx="0" cy="0"/>
        </a:xfrm>
      </p:grpSpPr>
      <p:sp>
        <p:nvSpPr>
          <p:cNvPr id="281" name="Google Shape;281;p37"/>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282" name="Google Shape;282;p37" title="P_2008_0004_0007_Tasseel_Nadine.jpg"/>
          <p:cNvPicPr preferRelativeResize="0"/>
          <p:nvPr/>
        </p:nvPicPr>
        <p:blipFill>
          <a:blip r:embed="rId3">
            <a:alphaModFix/>
          </a:blip>
          <a:stretch>
            <a:fillRect/>
          </a:stretch>
        </p:blipFill>
        <p:spPr>
          <a:xfrm>
            <a:off x="195435" y="0"/>
            <a:ext cx="3192402" cy="2512802"/>
          </a:xfrm>
          <a:prstGeom prst="rect">
            <a:avLst/>
          </a:prstGeom>
          <a:noFill/>
          <a:ln>
            <a:noFill/>
          </a:ln>
        </p:spPr>
      </p:pic>
      <p:pic>
        <p:nvPicPr>
          <p:cNvPr id="283" name="Google Shape;283;p37" title="2026_0003_Mabheka_Vuyo.JPG"/>
          <p:cNvPicPr preferRelativeResize="0"/>
          <p:nvPr/>
        </p:nvPicPr>
        <p:blipFill>
          <a:blip r:embed="rId4">
            <a:alphaModFix/>
          </a:blip>
          <a:stretch>
            <a:fillRect/>
          </a:stretch>
        </p:blipFill>
        <p:spPr>
          <a:xfrm>
            <a:off x="195413" y="2607025"/>
            <a:ext cx="3789025" cy="2536473"/>
          </a:xfrm>
          <a:prstGeom prst="rect">
            <a:avLst/>
          </a:prstGeom>
          <a:noFill/>
          <a:ln>
            <a:noFill/>
          </a:ln>
        </p:spPr>
      </p:pic>
      <p:pic>
        <p:nvPicPr>
          <p:cNvPr id="284" name="Google Shape;284;p37" title="2021_0055_0019_Fischer_Hal.jpg"/>
          <p:cNvPicPr preferRelativeResize="0"/>
          <p:nvPr/>
        </p:nvPicPr>
        <p:blipFill>
          <a:blip r:embed="rId5">
            <a:alphaModFix/>
          </a:blip>
          <a:stretch>
            <a:fillRect/>
          </a:stretch>
        </p:blipFill>
        <p:spPr>
          <a:xfrm>
            <a:off x="4065025" y="145975"/>
            <a:ext cx="2651670" cy="3327549"/>
          </a:xfrm>
          <a:prstGeom prst="rect">
            <a:avLst/>
          </a:prstGeom>
          <a:noFill/>
          <a:ln>
            <a:noFill/>
          </a:ln>
        </p:spPr>
      </p:pic>
      <p:pic>
        <p:nvPicPr>
          <p:cNvPr id="285" name="Google Shape;285;p37" title="2024_0054_Beeckman_Vincen.jpg"/>
          <p:cNvPicPr preferRelativeResize="0"/>
          <p:nvPr/>
        </p:nvPicPr>
        <p:blipFill>
          <a:blip r:embed="rId6">
            <a:alphaModFix/>
          </a:blip>
          <a:stretch>
            <a:fillRect/>
          </a:stretch>
        </p:blipFill>
        <p:spPr>
          <a:xfrm>
            <a:off x="6806954" y="1517575"/>
            <a:ext cx="2217821" cy="3327544"/>
          </a:xfrm>
          <a:prstGeom prst="rect">
            <a:avLst/>
          </a:prstGeom>
          <a:noFill/>
          <a:ln>
            <a:noFill/>
          </a:ln>
        </p:spPr>
      </p:pic>
      <p:sp>
        <p:nvSpPr>
          <p:cNvPr id="286" name="Google Shape;286;p37"/>
          <p:cNvSpPr txBox="1"/>
          <p:nvPr/>
        </p:nvSpPr>
        <p:spPr>
          <a:xfrm>
            <a:off x="3467360" y="18972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1</a:t>
            </a:r>
            <a:endParaRPr sz="2800" b="1">
              <a:solidFill>
                <a:srgbClr val="F8582B"/>
              </a:solidFill>
              <a:latin typeface="Outfit"/>
              <a:ea typeface="Outfit"/>
              <a:cs typeface="Outfit"/>
              <a:sym typeface="Outfit"/>
            </a:endParaRPr>
          </a:p>
        </p:txBody>
      </p:sp>
      <p:sp>
        <p:nvSpPr>
          <p:cNvPr id="287" name="Google Shape;287;p37"/>
          <p:cNvSpPr txBox="1"/>
          <p:nvPr/>
        </p:nvSpPr>
        <p:spPr>
          <a:xfrm>
            <a:off x="3984450" y="45279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2</a:t>
            </a:r>
            <a:endParaRPr sz="2800" b="1">
              <a:solidFill>
                <a:srgbClr val="F8582B"/>
              </a:solidFill>
              <a:latin typeface="Outfit"/>
              <a:ea typeface="Outfit"/>
              <a:cs typeface="Outfit"/>
              <a:sym typeface="Outfit"/>
            </a:endParaRPr>
          </a:p>
        </p:txBody>
      </p:sp>
      <p:sp>
        <p:nvSpPr>
          <p:cNvPr id="288" name="Google Shape;288;p37"/>
          <p:cNvSpPr txBox="1"/>
          <p:nvPr/>
        </p:nvSpPr>
        <p:spPr>
          <a:xfrm>
            <a:off x="6716700" y="14597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3</a:t>
            </a:r>
            <a:endParaRPr sz="2800" b="1">
              <a:solidFill>
                <a:srgbClr val="F8582B"/>
              </a:solidFill>
              <a:latin typeface="Outfit"/>
              <a:ea typeface="Outfit"/>
              <a:cs typeface="Outfit"/>
              <a:sym typeface="Outfit"/>
            </a:endParaRPr>
          </a:p>
        </p:txBody>
      </p:sp>
      <p:sp>
        <p:nvSpPr>
          <p:cNvPr id="289" name="Google Shape;289;p37"/>
          <p:cNvSpPr txBox="1"/>
          <p:nvPr/>
        </p:nvSpPr>
        <p:spPr>
          <a:xfrm>
            <a:off x="6428650" y="422952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4</a:t>
            </a:r>
            <a:endParaRPr sz="2800" b="1">
              <a:solidFill>
                <a:srgbClr val="F8582B"/>
              </a:solidFill>
              <a:latin typeface="Outfit"/>
              <a:ea typeface="Outfit"/>
              <a:cs typeface="Outfit"/>
              <a:sym typeface="Outfit"/>
            </a:endParaRPr>
          </a:p>
        </p:txBody>
      </p:sp>
      <p:sp>
        <p:nvSpPr>
          <p:cNvPr id="290" name="Google Shape;290;p37"/>
          <p:cNvSpPr txBox="1"/>
          <p:nvPr/>
        </p:nvSpPr>
        <p:spPr>
          <a:xfrm rot="-5400000">
            <a:off x="-1146575" y="1109550"/>
            <a:ext cx="24951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Nadine Tasseel,</a:t>
            </a:r>
            <a:r>
              <a:rPr lang="en" sz="400" i="1">
                <a:solidFill>
                  <a:schemeClr val="dk1"/>
                </a:solidFill>
                <a:latin typeface="Outfit"/>
                <a:ea typeface="Outfit"/>
                <a:cs typeface="Outfit"/>
                <a:sym typeface="Outfit"/>
              </a:rPr>
              <a:t> Staartvin van vis, </a:t>
            </a:r>
            <a:r>
              <a:rPr lang="en" sz="400">
                <a:solidFill>
                  <a:schemeClr val="dk1"/>
                </a:solidFill>
                <a:latin typeface="Outfit"/>
                <a:ea typeface="Outfit"/>
                <a:cs typeface="Outfit"/>
                <a:sym typeface="Outfit"/>
              </a:rPr>
              <a:t>uit de serie</a:t>
            </a:r>
            <a:r>
              <a:rPr lang="en" sz="400" i="1">
                <a:solidFill>
                  <a:schemeClr val="dk1"/>
                </a:solidFill>
                <a:latin typeface="Outfit"/>
                <a:ea typeface="Outfit"/>
                <a:cs typeface="Outfit"/>
                <a:sym typeface="Outfit"/>
              </a:rPr>
              <a:t> Embleem</a:t>
            </a:r>
            <a:r>
              <a:rPr lang="en" sz="400">
                <a:solidFill>
                  <a:schemeClr val="dk1"/>
                </a:solidFill>
                <a:latin typeface="Outfit"/>
                <a:ea typeface="Outfit"/>
                <a:cs typeface="Outfit"/>
                <a:sym typeface="Outfit"/>
              </a:rPr>
              <a:t>, 2002 (2008), Collectie FOMU, P/2008/4/7 © Nadine Tasseel 2026</a:t>
            </a:r>
            <a:endParaRPr sz="400">
              <a:solidFill>
                <a:schemeClr val="dk1"/>
              </a:solidFill>
              <a:latin typeface="Outfit"/>
              <a:ea typeface="Outfit"/>
              <a:cs typeface="Outfit"/>
              <a:sym typeface="Outfit"/>
            </a:endParaRPr>
          </a:p>
        </p:txBody>
      </p:sp>
      <p:sp>
        <p:nvSpPr>
          <p:cNvPr id="291" name="Google Shape;291;p37"/>
          <p:cNvSpPr txBox="1"/>
          <p:nvPr/>
        </p:nvSpPr>
        <p:spPr>
          <a:xfrm rot="-5400000">
            <a:off x="-1161125" y="3724916"/>
            <a:ext cx="25242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Vuyo Mabheka, </a:t>
            </a:r>
            <a:r>
              <a:rPr lang="en" sz="400" i="1">
                <a:solidFill>
                  <a:schemeClr val="dk1"/>
                </a:solidFill>
                <a:latin typeface="Outfit"/>
                <a:ea typeface="Outfit"/>
                <a:cs typeface="Outfit"/>
                <a:sym typeface="Outfit"/>
              </a:rPr>
              <a:t>Ndikhokhele</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Popihuise</a:t>
            </a:r>
            <a:r>
              <a:rPr lang="en" sz="400">
                <a:solidFill>
                  <a:schemeClr val="dk1"/>
                </a:solidFill>
                <a:latin typeface="Outfit"/>
                <a:ea typeface="Outfit"/>
                <a:cs typeface="Outfit"/>
                <a:sym typeface="Outfit"/>
              </a:rPr>
              <a:t>, 2024 (2026), Collectie FOMU, 2026/3 © Vuyo Mabheka 2026</a:t>
            </a:r>
            <a:endParaRPr sz="400">
              <a:solidFill>
                <a:schemeClr val="dk1"/>
              </a:solidFill>
              <a:latin typeface="Outfit"/>
              <a:ea typeface="Outfit"/>
              <a:cs typeface="Outfit"/>
              <a:sym typeface="Outfit"/>
            </a:endParaRPr>
          </a:p>
        </p:txBody>
      </p:sp>
      <p:sp>
        <p:nvSpPr>
          <p:cNvPr id="292" name="Google Shape;292;p37"/>
          <p:cNvSpPr txBox="1"/>
          <p:nvPr/>
        </p:nvSpPr>
        <p:spPr>
          <a:xfrm>
            <a:off x="4065025" y="3473525"/>
            <a:ext cx="26517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Hal Fischer, </a:t>
            </a:r>
            <a:r>
              <a:rPr lang="en" sz="400" i="1">
                <a:solidFill>
                  <a:schemeClr val="dk1"/>
                </a:solidFill>
                <a:latin typeface="Outfit"/>
                <a:ea typeface="Outfit"/>
                <a:cs typeface="Outfit"/>
                <a:sym typeface="Outfit"/>
              </a:rPr>
              <a:t>Street Fashion: Basic Gay</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Gay Semiotics, </a:t>
            </a:r>
            <a:r>
              <a:rPr lang="en" sz="400">
                <a:solidFill>
                  <a:schemeClr val="dk1"/>
                </a:solidFill>
                <a:latin typeface="Outfit"/>
                <a:ea typeface="Outfit"/>
                <a:cs typeface="Outfit"/>
                <a:sym typeface="Outfit"/>
              </a:rPr>
              <a:t>1977 (2014), Collectie FOMU, 2021/55/19 © Hal Fischer 2026</a:t>
            </a:r>
            <a:endParaRPr sz="400">
              <a:solidFill>
                <a:schemeClr val="dk1"/>
              </a:solidFill>
              <a:latin typeface="Outfit"/>
              <a:ea typeface="Outfit"/>
              <a:cs typeface="Outfit"/>
              <a:sym typeface="Outfit"/>
            </a:endParaRPr>
          </a:p>
        </p:txBody>
      </p:sp>
      <p:sp>
        <p:nvSpPr>
          <p:cNvPr id="293" name="Google Shape;293;p37"/>
          <p:cNvSpPr txBox="1"/>
          <p:nvPr/>
        </p:nvSpPr>
        <p:spPr>
          <a:xfrm>
            <a:off x="6806900" y="4845125"/>
            <a:ext cx="22179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Vincen Beeckman, </a:t>
            </a:r>
            <a:r>
              <a:rPr lang="en" sz="400" i="1">
                <a:solidFill>
                  <a:schemeClr val="dk1"/>
                </a:solidFill>
                <a:latin typeface="Outfit"/>
                <a:ea typeface="Outfit"/>
                <a:cs typeface="Outfit"/>
                <a:sym typeface="Outfit"/>
              </a:rPr>
              <a:t>Greg</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La Devinière</a:t>
            </a:r>
            <a:r>
              <a:rPr lang="en" sz="400">
                <a:solidFill>
                  <a:schemeClr val="dk1"/>
                </a:solidFill>
                <a:latin typeface="Outfit"/>
                <a:ea typeface="Outfit"/>
                <a:cs typeface="Outfit"/>
                <a:sym typeface="Outfit"/>
              </a:rPr>
              <a:t>, 2018 (2023), Collectie FOMU, 2024/54 © Vincen Beeckman 2026</a:t>
            </a:r>
            <a:endParaRPr sz="400">
              <a:solidFill>
                <a:schemeClr val="dk1"/>
              </a:solidFill>
              <a:latin typeface="Outfit"/>
              <a:ea typeface="Outfit"/>
              <a:cs typeface="Outfit"/>
              <a:sym typeface="Outfi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97"/>
        <p:cNvGrpSpPr/>
        <p:nvPr/>
      </p:nvGrpSpPr>
      <p:grpSpPr>
        <a:xfrm>
          <a:off x="0" y="0"/>
          <a:ext cx="0" cy="0"/>
          <a:chOff x="0" y="0"/>
          <a:chExt cx="0" cy="0"/>
        </a:xfrm>
      </p:grpSpPr>
      <p:pic>
        <p:nvPicPr>
          <p:cNvPr id="298" name="Google Shape;298;p38"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299" name="Google Shape;299;p38"/>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is </a:t>
            </a:r>
            <a:r>
              <a:rPr lang="en" sz="3800" b="1">
                <a:solidFill>
                  <a:srgbClr val="3B1FC6"/>
                </a:solidFill>
                <a:latin typeface="Outfit"/>
                <a:ea typeface="Outfit"/>
                <a:cs typeface="Outfit"/>
                <a:sym typeface="Outfit"/>
              </a:rPr>
              <a:t>[woord]</a:t>
            </a:r>
            <a:r>
              <a:rPr lang="en" sz="3800" b="1">
                <a:solidFill>
                  <a:srgbClr val="F8582B"/>
                </a:solidFill>
                <a:latin typeface="Outfit"/>
                <a:ea typeface="Outfit"/>
                <a:cs typeface="Outfit"/>
                <a:sym typeface="Outfit"/>
              </a:rPr>
              <a:t>?</a:t>
            </a:r>
            <a:endParaRPr sz="2400">
              <a:solidFill>
                <a:srgbClr val="3B1FC6"/>
              </a:solidFill>
              <a:latin typeface="Outfit"/>
              <a:ea typeface="Outfit"/>
              <a:cs typeface="Outfit"/>
              <a:sym typeface="Outfit"/>
            </a:endParaRPr>
          </a:p>
        </p:txBody>
      </p:sp>
      <p:sp>
        <p:nvSpPr>
          <p:cNvPr id="300" name="Google Shape;300;p38"/>
          <p:cNvSpPr txBox="1"/>
          <p:nvPr/>
        </p:nvSpPr>
        <p:spPr>
          <a:xfrm>
            <a:off x="886350" y="1911575"/>
            <a:ext cx="7371300" cy="26790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Waarom toont dit beeld dit gevoel?</a:t>
            </a:r>
            <a:endParaRPr sz="1600">
              <a:solidFill>
                <a:srgbClr val="3B1FC6"/>
              </a:solidFill>
              <a:latin typeface="Outfit"/>
              <a:ea typeface="Outfit"/>
              <a:cs typeface="Outfit"/>
              <a:sym typeface="Outfit"/>
            </a:endParaRPr>
          </a:p>
          <a:p>
            <a:pPr marL="457200" lvl="0" indent="-330200" algn="l" rtl="0">
              <a:spcBef>
                <a:spcPts val="100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Is dit anders dan wat jij voelde in stap 2?</a:t>
            </a:r>
            <a:endParaRPr sz="1600">
              <a:solidFill>
                <a:srgbClr val="3B1FC6"/>
              </a:solidFill>
              <a:latin typeface="Outfit"/>
              <a:ea typeface="Outfit"/>
              <a:cs typeface="Outfit"/>
              <a:sym typeface="Outfit"/>
            </a:endParaRPr>
          </a:p>
          <a:p>
            <a:pPr marL="457200" lvl="0" indent="-330200" algn="l" rtl="0">
              <a:spcBef>
                <a:spcPts val="100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Toont een beeld een gevoel?</a:t>
            </a:r>
            <a:endParaRPr sz="1600">
              <a:solidFill>
                <a:srgbClr val="3B1FC6"/>
              </a:solidFill>
              <a:latin typeface="Outfit"/>
              <a:ea typeface="Outfit"/>
              <a:cs typeface="Outfit"/>
              <a:sym typeface="Outfit"/>
            </a:endParaRPr>
          </a:p>
          <a:p>
            <a:pPr marL="457200" lvl="0" indent="-330200" algn="l" rtl="0">
              <a:spcBef>
                <a:spcPts val="1000"/>
              </a:spcBef>
              <a:spcAft>
                <a:spcPts val="0"/>
              </a:spcAft>
              <a:buClr>
                <a:srgbClr val="3B1FC6"/>
              </a:buClr>
              <a:buSzPts val="1600"/>
              <a:buFont typeface="Outfit"/>
              <a:buChar char="➔"/>
            </a:pPr>
            <a:r>
              <a:rPr lang="en" sz="1600">
                <a:solidFill>
                  <a:srgbClr val="3B1FC6"/>
                </a:solidFill>
                <a:latin typeface="Outfit"/>
                <a:ea typeface="Outfit"/>
                <a:cs typeface="Outfit"/>
                <a:sym typeface="Outfit"/>
              </a:rPr>
              <a:t>Of wekt een beeld een gevoel op?</a:t>
            </a:r>
            <a:endParaRPr sz="1600">
              <a:solidFill>
                <a:srgbClr val="3B1FC6"/>
              </a:solidFill>
              <a:latin typeface="Outfit"/>
              <a:ea typeface="Outfit"/>
              <a:cs typeface="Outfit"/>
              <a:sym typeface="Outfit"/>
            </a:endParaRPr>
          </a:p>
          <a:p>
            <a:pPr marL="0" lvl="0" indent="0" algn="l" rtl="0">
              <a:spcBef>
                <a:spcPts val="1000"/>
              </a:spcBef>
              <a:spcAft>
                <a:spcPts val="0"/>
              </a:spcAft>
              <a:buNone/>
            </a:pPr>
            <a:endParaRPr sz="1600">
              <a:solidFill>
                <a:srgbClr val="3B1FC6"/>
              </a:solidFill>
              <a:latin typeface="Outfit"/>
              <a:ea typeface="Outfit"/>
              <a:cs typeface="Outfit"/>
              <a:sym typeface="Outfit"/>
            </a:endParaRPr>
          </a:p>
          <a:p>
            <a:pPr marL="457200" marR="0" lvl="0" indent="-330200" algn="l" rtl="0">
              <a:lnSpc>
                <a:spcPct val="100000"/>
              </a:lnSpc>
              <a:spcBef>
                <a:spcPts val="1000"/>
              </a:spcBef>
              <a:spcAft>
                <a:spcPts val="1000"/>
              </a:spcAft>
              <a:buClr>
                <a:srgbClr val="3B1FC6"/>
              </a:buClr>
              <a:buSzPts val="1600"/>
              <a:buFont typeface="Outfit"/>
              <a:buChar char="➔"/>
            </a:pPr>
            <a:r>
              <a:rPr lang="en" sz="1600">
                <a:solidFill>
                  <a:srgbClr val="3B1FC6"/>
                </a:solidFill>
                <a:latin typeface="Outfit"/>
                <a:ea typeface="Outfit"/>
                <a:cs typeface="Outfit"/>
                <a:sym typeface="Outfit"/>
              </a:rPr>
              <a:t>Kan een beeld een gevoel tonen dat niet overeenkomt met wat jij voelt?</a:t>
            </a:r>
            <a:endParaRPr sz="1600">
              <a:solidFill>
                <a:srgbClr val="3B1FC6"/>
              </a:solidFill>
              <a:latin typeface="Outfit"/>
              <a:ea typeface="Outfit"/>
              <a:cs typeface="Outfit"/>
              <a:sym typeface="Outfi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04"/>
        <p:cNvGrpSpPr/>
        <p:nvPr/>
      </p:nvGrpSpPr>
      <p:grpSpPr>
        <a:xfrm>
          <a:off x="0" y="0"/>
          <a:ext cx="0" cy="0"/>
          <a:chOff x="0" y="0"/>
          <a:chExt cx="0" cy="0"/>
        </a:xfrm>
      </p:grpSpPr>
      <p:pic>
        <p:nvPicPr>
          <p:cNvPr id="305" name="Google Shape;305;p39"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06" name="Google Shape;306;p39"/>
          <p:cNvSpPr txBox="1"/>
          <p:nvPr/>
        </p:nvSpPr>
        <p:spPr>
          <a:xfrm>
            <a:off x="886350" y="622050"/>
            <a:ext cx="7371300" cy="8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3800" b="1">
                <a:solidFill>
                  <a:srgbClr val="3B1FC6"/>
                </a:solidFill>
                <a:latin typeface="Outfit"/>
                <a:ea typeface="Outfit"/>
                <a:cs typeface="Outfit"/>
                <a:sym typeface="Outfit"/>
              </a:rPr>
              <a:t>[Voeg een actuabeeld in]</a:t>
            </a:r>
            <a:endParaRPr sz="2400">
              <a:solidFill>
                <a:srgbClr val="3B1FC6"/>
              </a:solidFill>
              <a:latin typeface="Outfit"/>
              <a:ea typeface="Outfit"/>
              <a:cs typeface="Outfit"/>
              <a:sym typeface="Outfi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10"/>
        <p:cNvGrpSpPr/>
        <p:nvPr/>
      </p:nvGrpSpPr>
      <p:grpSpPr>
        <a:xfrm>
          <a:off x="0" y="0"/>
          <a:ext cx="0" cy="0"/>
          <a:chOff x="0" y="0"/>
          <a:chExt cx="0" cy="0"/>
        </a:xfrm>
      </p:grpSpPr>
      <p:pic>
        <p:nvPicPr>
          <p:cNvPr id="311" name="Google Shape;311;p40"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312" name="Google Shape;312;p40"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313" name="Google Shape;313;p40"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314" name="Google Shape;314;p40"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315" name="Google Shape;315;p40"/>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316" name="Google Shape;316;p40"/>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Stap 4</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None/>
            </a:pPr>
            <a:r>
              <a:rPr lang="en" sz="3600" b="1">
                <a:solidFill>
                  <a:srgbClr val="3B1FC6"/>
                </a:solidFill>
                <a:latin typeface="Outfit"/>
                <a:ea typeface="Outfit"/>
                <a:cs typeface="Outfit"/>
                <a:sym typeface="Outfit"/>
              </a:rPr>
              <a:t>Zoek zelf een beeld </a:t>
            </a:r>
            <a:endParaRPr sz="3600" b="1">
              <a:solidFill>
                <a:srgbClr val="3B1FC6"/>
              </a:solidFill>
              <a:latin typeface="Outfit"/>
              <a:ea typeface="Outfit"/>
              <a:cs typeface="Outfit"/>
              <a:sym typeface="Outfi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20"/>
        <p:cNvGrpSpPr/>
        <p:nvPr/>
      </p:nvGrpSpPr>
      <p:grpSpPr>
        <a:xfrm>
          <a:off x="0" y="0"/>
          <a:ext cx="0" cy="0"/>
          <a:chOff x="0" y="0"/>
          <a:chExt cx="0" cy="0"/>
        </a:xfrm>
      </p:grpSpPr>
      <p:pic>
        <p:nvPicPr>
          <p:cNvPr id="321" name="Google Shape;321;p41"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22" name="Google Shape;322;p41"/>
          <p:cNvSpPr txBox="1"/>
          <p:nvPr/>
        </p:nvSpPr>
        <p:spPr>
          <a:xfrm>
            <a:off x="886350" y="2298450"/>
            <a:ext cx="7371300" cy="769500"/>
          </a:xfrm>
          <a:prstGeom prst="rect">
            <a:avLst/>
          </a:prstGeom>
          <a:solidFill>
            <a:srgbClr val="F2EFE8"/>
          </a:solid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roept </a:t>
            </a:r>
            <a:r>
              <a:rPr lang="en" sz="3800" b="1">
                <a:solidFill>
                  <a:srgbClr val="3B1FC6"/>
                </a:solidFill>
                <a:latin typeface="Outfit"/>
                <a:ea typeface="Outfit"/>
                <a:cs typeface="Outfit"/>
                <a:sym typeface="Outfit"/>
              </a:rPr>
              <a:t>[gevoel]</a:t>
            </a:r>
            <a:r>
              <a:rPr lang="en" sz="3800" b="1">
                <a:solidFill>
                  <a:srgbClr val="F8582B"/>
                </a:solidFill>
                <a:latin typeface="Outfit"/>
                <a:ea typeface="Outfit"/>
                <a:cs typeface="Outfit"/>
                <a:sym typeface="Outfit"/>
              </a:rPr>
              <a:t> op? </a:t>
            </a:r>
            <a:endParaRPr sz="2000">
              <a:solidFill>
                <a:srgbClr val="3B1FC6"/>
              </a:solidFill>
              <a:latin typeface="Outfit"/>
              <a:ea typeface="Outfit"/>
              <a:cs typeface="Outfit"/>
              <a:sym typeface="Outfi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71"/>
        <p:cNvGrpSpPr/>
        <p:nvPr/>
      </p:nvGrpSpPr>
      <p:grpSpPr>
        <a:xfrm>
          <a:off x="0" y="0"/>
          <a:ext cx="0" cy="0"/>
          <a:chOff x="0" y="0"/>
          <a:chExt cx="0" cy="0"/>
        </a:xfrm>
      </p:grpSpPr>
      <p:pic>
        <p:nvPicPr>
          <p:cNvPr id="72" name="Google Shape;72;p15"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73" name="Google Shape;73;p15"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74" name="Google Shape;74;p15"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75" name="Google Shape;75;p15"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76" name="Google Shape;76;p15"/>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77" name="Google Shape;77;p15"/>
          <p:cNvSpPr txBox="1"/>
          <p:nvPr/>
        </p:nvSpPr>
        <p:spPr>
          <a:xfrm>
            <a:off x="5284350" y="2018600"/>
            <a:ext cx="3688800" cy="23622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Clr>
                <a:schemeClr val="dk1"/>
              </a:buClr>
              <a:buSzPts val="1100"/>
              <a:buFont typeface="Arial"/>
              <a:buNone/>
            </a:pPr>
            <a:r>
              <a:rPr lang="en" sz="4800" b="1">
                <a:solidFill>
                  <a:srgbClr val="3B1FC6"/>
                </a:solidFill>
                <a:latin typeface="Outfit"/>
                <a:ea typeface="Outfit"/>
                <a:cs typeface="Outfit"/>
                <a:sym typeface="Outfit"/>
              </a:rPr>
              <a:t>Stap 1</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0"/>
              </a:spcAft>
              <a:buClr>
                <a:schemeClr val="dk1"/>
              </a:buClr>
              <a:buSzPts val="1100"/>
              <a:buFont typeface="Arial"/>
              <a:buNone/>
            </a:pPr>
            <a:r>
              <a:rPr lang="en" sz="3600" b="1">
                <a:solidFill>
                  <a:srgbClr val="3B1FC6"/>
                </a:solidFill>
                <a:latin typeface="Outfit"/>
                <a:ea typeface="Outfit"/>
                <a:cs typeface="Outfit"/>
                <a:sym typeface="Outfit"/>
              </a:rPr>
              <a:t>Opwarmer </a:t>
            </a:r>
            <a:endParaRPr sz="3600" b="1">
              <a:solidFill>
                <a:srgbClr val="3B1FC6"/>
              </a:solidFill>
              <a:latin typeface="Outfit"/>
              <a:ea typeface="Outfit"/>
              <a:cs typeface="Outfit"/>
              <a:sym typeface="Outfit"/>
            </a:endParaRPr>
          </a:p>
          <a:p>
            <a:pPr marL="0" lvl="0" indent="0" algn="l" rtl="0">
              <a:lnSpc>
                <a:spcPct val="80000"/>
              </a:lnSpc>
              <a:spcBef>
                <a:spcPts val="1000"/>
              </a:spcBef>
              <a:spcAft>
                <a:spcPts val="1000"/>
              </a:spcAft>
              <a:buClr>
                <a:schemeClr val="dk1"/>
              </a:buClr>
              <a:buSzPts val="1100"/>
              <a:buFont typeface="Arial"/>
              <a:buNone/>
            </a:pPr>
            <a:r>
              <a:rPr lang="en" sz="3600" b="1">
                <a:solidFill>
                  <a:srgbClr val="3B1FC6"/>
                </a:solidFill>
                <a:latin typeface="Outfit"/>
                <a:ea typeface="Outfit"/>
                <a:cs typeface="Outfit"/>
                <a:sym typeface="Outfit"/>
              </a:rPr>
              <a:t>Zoek een meme, GIF of emoji</a:t>
            </a:r>
            <a:endParaRPr sz="3600" b="1">
              <a:solidFill>
                <a:srgbClr val="3B1FC6"/>
              </a:solidFill>
              <a:latin typeface="Outfit"/>
              <a:ea typeface="Outfit"/>
              <a:cs typeface="Outfit"/>
              <a:sym typeface="Outfi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26"/>
        <p:cNvGrpSpPr/>
        <p:nvPr/>
      </p:nvGrpSpPr>
      <p:grpSpPr>
        <a:xfrm>
          <a:off x="0" y="0"/>
          <a:ext cx="0" cy="0"/>
          <a:chOff x="0" y="0"/>
          <a:chExt cx="0" cy="0"/>
        </a:xfrm>
      </p:grpSpPr>
      <p:pic>
        <p:nvPicPr>
          <p:cNvPr id="327" name="Google Shape;327;p42"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28" name="Google Shape;328;p42"/>
          <p:cNvSpPr txBox="1"/>
          <p:nvPr/>
        </p:nvSpPr>
        <p:spPr>
          <a:xfrm>
            <a:off x="886350" y="1276150"/>
            <a:ext cx="7371300" cy="25449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Waarom heb je dit beeld gekozen?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Waarom link je dit gevoel aan dit beeld?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Welke details spelen een rol?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Wie heeft hetzelfde beeld gekozen?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1000"/>
              </a:spcAft>
              <a:buClr>
                <a:srgbClr val="3B1FC6"/>
              </a:buClr>
              <a:buSzPts val="2400"/>
              <a:buFont typeface="Outfit"/>
              <a:buChar char="➔"/>
            </a:pPr>
            <a:r>
              <a:rPr lang="en" sz="2400">
                <a:solidFill>
                  <a:srgbClr val="3B1FC6"/>
                </a:solidFill>
                <a:latin typeface="Outfit"/>
                <a:ea typeface="Outfit"/>
                <a:cs typeface="Outfit"/>
                <a:sym typeface="Outfit"/>
              </a:rPr>
              <a:t>Heeft iemand een ander gevoel bij het beeld? </a:t>
            </a:r>
            <a:endParaRPr sz="2400">
              <a:solidFill>
                <a:srgbClr val="3B1FC6"/>
              </a:solidFill>
              <a:latin typeface="Outfit"/>
              <a:ea typeface="Outfit"/>
              <a:cs typeface="Outfit"/>
              <a:sym typeface="Outfit"/>
            </a:endParaRPr>
          </a:p>
        </p:txBody>
      </p:sp>
      <p:sp>
        <p:nvSpPr>
          <p:cNvPr id="329" name="Google Shape;329;p42"/>
          <p:cNvSpPr txBox="1"/>
          <p:nvPr/>
        </p:nvSpPr>
        <p:spPr>
          <a:xfrm>
            <a:off x="886350" y="506650"/>
            <a:ext cx="73713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Welk beeld roept </a:t>
            </a:r>
            <a:r>
              <a:rPr lang="en" sz="3800" b="1">
                <a:solidFill>
                  <a:srgbClr val="3B1FC6"/>
                </a:solidFill>
                <a:latin typeface="Outfit"/>
                <a:ea typeface="Outfit"/>
                <a:cs typeface="Outfit"/>
                <a:sym typeface="Outfit"/>
              </a:rPr>
              <a:t>[gevoel]</a:t>
            </a:r>
            <a:r>
              <a:rPr lang="en" sz="3800" b="1">
                <a:solidFill>
                  <a:srgbClr val="F8582B"/>
                </a:solidFill>
                <a:latin typeface="Outfit"/>
                <a:ea typeface="Outfit"/>
                <a:cs typeface="Outfit"/>
                <a:sym typeface="Outfit"/>
              </a:rPr>
              <a:t> op?</a:t>
            </a:r>
            <a:endParaRPr sz="3800" b="1">
              <a:solidFill>
                <a:srgbClr val="F8582B"/>
              </a:solidFill>
              <a:latin typeface="Outfit"/>
              <a:ea typeface="Outfit"/>
              <a:cs typeface="Outfit"/>
              <a:sym typeface="Outfi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33"/>
        <p:cNvGrpSpPr/>
        <p:nvPr/>
      </p:nvGrpSpPr>
      <p:grpSpPr>
        <a:xfrm>
          <a:off x="0" y="0"/>
          <a:ext cx="0" cy="0"/>
          <a:chOff x="0" y="0"/>
          <a:chExt cx="0" cy="0"/>
        </a:xfrm>
      </p:grpSpPr>
      <p:pic>
        <p:nvPicPr>
          <p:cNvPr id="334" name="Google Shape;334;p43"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335" name="Google Shape;335;p43"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336" name="Google Shape;336;p43"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337" name="Google Shape;337;p43"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338" name="Google Shape;338;p43"/>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339" name="Google Shape;339;p43"/>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Stap 5</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None/>
            </a:pPr>
            <a:r>
              <a:rPr lang="en" sz="3600" b="1">
                <a:solidFill>
                  <a:srgbClr val="3B1FC6"/>
                </a:solidFill>
                <a:latin typeface="Outfit"/>
                <a:ea typeface="Outfit"/>
                <a:cs typeface="Outfit"/>
                <a:sym typeface="Outfit"/>
              </a:rPr>
              <a:t>Vergelijk en wissel uit</a:t>
            </a:r>
            <a:endParaRPr sz="3600" b="1">
              <a:solidFill>
                <a:srgbClr val="3B1FC6"/>
              </a:solidFill>
              <a:latin typeface="Outfit"/>
              <a:ea typeface="Outfit"/>
              <a:cs typeface="Outfit"/>
              <a:sym typeface="Outfi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43"/>
        <p:cNvGrpSpPr/>
        <p:nvPr/>
      </p:nvGrpSpPr>
      <p:grpSpPr>
        <a:xfrm>
          <a:off x="0" y="0"/>
          <a:ext cx="0" cy="0"/>
          <a:chOff x="0" y="0"/>
          <a:chExt cx="0" cy="0"/>
        </a:xfrm>
      </p:grpSpPr>
      <p:pic>
        <p:nvPicPr>
          <p:cNvPr id="344" name="Google Shape;344;p44"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45" name="Google Shape;345;p44"/>
          <p:cNvSpPr txBox="1"/>
          <p:nvPr/>
        </p:nvSpPr>
        <p:spPr>
          <a:xfrm>
            <a:off x="886350" y="1276150"/>
            <a:ext cx="7371300" cy="25449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Waarom heb je dit beeld gekozen?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Waarom link je dit gevoel aan dit beeld?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Welke details spelen een rol?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Wie heeft hetzelfde beeld gekozen? </a:t>
            </a:r>
            <a:endParaRPr sz="2400">
              <a:solidFill>
                <a:srgbClr val="3B1FC6"/>
              </a:solidFill>
              <a:latin typeface="Outfit"/>
              <a:ea typeface="Outfit"/>
              <a:cs typeface="Outfit"/>
              <a:sym typeface="Outfit"/>
            </a:endParaRPr>
          </a:p>
          <a:p>
            <a:pPr marL="457200" marR="0" lvl="0" indent="-381000" algn="l" rtl="0">
              <a:lnSpc>
                <a:spcPct val="100000"/>
              </a:lnSpc>
              <a:spcBef>
                <a:spcPts val="1000"/>
              </a:spcBef>
              <a:spcAft>
                <a:spcPts val="1000"/>
              </a:spcAft>
              <a:buClr>
                <a:srgbClr val="3B1FC6"/>
              </a:buClr>
              <a:buSzPts val="2400"/>
              <a:buFont typeface="Outfit"/>
              <a:buChar char="➔"/>
            </a:pPr>
            <a:r>
              <a:rPr lang="en" sz="2400">
                <a:solidFill>
                  <a:srgbClr val="3B1FC6"/>
                </a:solidFill>
                <a:latin typeface="Outfit"/>
                <a:ea typeface="Outfit"/>
                <a:cs typeface="Outfit"/>
                <a:sym typeface="Outfit"/>
              </a:rPr>
              <a:t>Heeft iemand een ander gevoel bij het beeld? </a:t>
            </a:r>
            <a:endParaRPr sz="2400">
              <a:solidFill>
                <a:srgbClr val="3B1FC6"/>
              </a:solidFill>
              <a:latin typeface="Outfit"/>
              <a:ea typeface="Outfit"/>
              <a:cs typeface="Outfit"/>
              <a:sym typeface="Outfit"/>
            </a:endParaRPr>
          </a:p>
        </p:txBody>
      </p:sp>
      <p:sp>
        <p:nvSpPr>
          <p:cNvPr id="346" name="Google Shape;346;p44"/>
          <p:cNvSpPr txBox="1"/>
          <p:nvPr/>
        </p:nvSpPr>
        <p:spPr>
          <a:xfrm>
            <a:off x="886350" y="506650"/>
            <a:ext cx="73713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Deel de beelden in groepjes </a:t>
            </a:r>
            <a:endParaRPr sz="2400">
              <a:solidFill>
                <a:srgbClr val="3B1FC6"/>
              </a:solidFill>
              <a:latin typeface="Outfit"/>
              <a:ea typeface="Outfit"/>
              <a:cs typeface="Outfit"/>
              <a:sym typeface="Outfi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50"/>
        <p:cNvGrpSpPr/>
        <p:nvPr/>
      </p:nvGrpSpPr>
      <p:grpSpPr>
        <a:xfrm>
          <a:off x="0" y="0"/>
          <a:ext cx="0" cy="0"/>
          <a:chOff x="0" y="0"/>
          <a:chExt cx="0" cy="0"/>
        </a:xfrm>
      </p:grpSpPr>
      <p:pic>
        <p:nvPicPr>
          <p:cNvPr id="351" name="Google Shape;351;p45"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352" name="Google Shape;352;p45"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353" name="Google Shape;353;p45"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354" name="Google Shape;354;p45"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355" name="Google Shape;355;p45"/>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356" name="Google Shape;356;p45"/>
          <p:cNvSpPr txBox="1"/>
          <p:nvPr/>
        </p:nvSpPr>
        <p:spPr>
          <a:xfrm>
            <a:off x="5284350" y="2018600"/>
            <a:ext cx="3688800" cy="1347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Stap 6</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None/>
            </a:pPr>
            <a:r>
              <a:rPr lang="en" sz="3600" b="1">
                <a:solidFill>
                  <a:srgbClr val="3B1FC6"/>
                </a:solidFill>
                <a:latin typeface="Outfit"/>
                <a:ea typeface="Outfit"/>
                <a:cs typeface="Outfit"/>
                <a:sym typeface="Outfit"/>
              </a:rPr>
              <a:t>Reflectie</a:t>
            </a:r>
            <a:endParaRPr sz="3600" b="1">
              <a:solidFill>
                <a:srgbClr val="3B1FC6"/>
              </a:solidFill>
              <a:latin typeface="Outfit"/>
              <a:ea typeface="Outfit"/>
              <a:cs typeface="Outfit"/>
              <a:sym typeface="Outfi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60"/>
        <p:cNvGrpSpPr/>
        <p:nvPr/>
      </p:nvGrpSpPr>
      <p:grpSpPr>
        <a:xfrm>
          <a:off x="0" y="0"/>
          <a:ext cx="0" cy="0"/>
          <a:chOff x="0" y="0"/>
          <a:chExt cx="0" cy="0"/>
        </a:xfrm>
      </p:grpSpPr>
      <p:pic>
        <p:nvPicPr>
          <p:cNvPr id="361" name="Google Shape;361;p4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62" name="Google Shape;362;p46"/>
          <p:cNvSpPr txBox="1"/>
          <p:nvPr/>
        </p:nvSpPr>
        <p:spPr>
          <a:xfrm>
            <a:off x="886350" y="506650"/>
            <a:ext cx="73713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Stelling 1</a:t>
            </a:r>
            <a:endParaRPr sz="2400">
              <a:solidFill>
                <a:srgbClr val="3B1FC6"/>
              </a:solidFill>
              <a:latin typeface="Outfit"/>
              <a:ea typeface="Outfit"/>
              <a:cs typeface="Outfit"/>
              <a:sym typeface="Outfit"/>
            </a:endParaRPr>
          </a:p>
        </p:txBody>
      </p:sp>
      <p:sp>
        <p:nvSpPr>
          <p:cNvPr id="363" name="Google Shape;363;p46"/>
          <p:cNvSpPr txBox="1"/>
          <p:nvPr/>
        </p:nvSpPr>
        <p:spPr>
          <a:xfrm>
            <a:off x="886350" y="2110050"/>
            <a:ext cx="73713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2400" b="1">
                <a:solidFill>
                  <a:srgbClr val="3B1FC6"/>
                </a:solidFill>
                <a:latin typeface="Outfit"/>
                <a:ea typeface="Outfit"/>
                <a:cs typeface="Outfit"/>
                <a:sym typeface="Outfit"/>
              </a:rPr>
              <a:t>Het is belangrijk om stil te staan bij het gevoel dat een beeld oproept. </a:t>
            </a:r>
            <a:endParaRPr sz="2400" b="1">
              <a:solidFill>
                <a:srgbClr val="3B1FC6"/>
              </a:solidFill>
              <a:latin typeface="Outfit"/>
              <a:ea typeface="Outfit"/>
              <a:cs typeface="Outfit"/>
              <a:sym typeface="Outfit"/>
            </a:endParaRPr>
          </a:p>
        </p:txBody>
      </p:sp>
      <p:sp>
        <p:nvSpPr>
          <p:cNvPr id="364" name="Google Shape;364;p46"/>
          <p:cNvSpPr txBox="1"/>
          <p:nvPr/>
        </p:nvSpPr>
        <p:spPr>
          <a:xfrm>
            <a:off x="871225" y="4208675"/>
            <a:ext cx="11817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600"/>
              </a:spcAft>
              <a:buNone/>
            </a:pPr>
            <a:r>
              <a:rPr lang="en" sz="2400" b="1">
                <a:solidFill>
                  <a:srgbClr val="3B1FC6"/>
                </a:solidFill>
                <a:latin typeface="Outfit"/>
                <a:ea typeface="Outfit"/>
                <a:cs typeface="Outfit"/>
                <a:sym typeface="Outfit"/>
              </a:rPr>
              <a:t>Eens</a:t>
            </a:r>
            <a:endParaRPr sz="2400" b="1">
              <a:solidFill>
                <a:srgbClr val="3B1FC6"/>
              </a:solidFill>
              <a:latin typeface="Outfit"/>
              <a:ea typeface="Outfit"/>
              <a:cs typeface="Outfit"/>
              <a:sym typeface="Outfit"/>
            </a:endParaRPr>
          </a:p>
        </p:txBody>
      </p:sp>
      <p:sp>
        <p:nvSpPr>
          <p:cNvPr id="365" name="Google Shape;365;p46"/>
          <p:cNvSpPr txBox="1"/>
          <p:nvPr/>
        </p:nvSpPr>
        <p:spPr>
          <a:xfrm>
            <a:off x="6792575" y="4178425"/>
            <a:ext cx="1480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600"/>
              </a:spcAft>
              <a:buNone/>
            </a:pPr>
            <a:r>
              <a:rPr lang="en" sz="2400" b="1">
                <a:solidFill>
                  <a:srgbClr val="3B1FC6"/>
                </a:solidFill>
                <a:latin typeface="Outfit"/>
                <a:ea typeface="Outfit"/>
                <a:cs typeface="Outfit"/>
                <a:sym typeface="Outfit"/>
              </a:rPr>
              <a:t>Oneens</a:t>
            </a:r>
            <a:endParaRPr sz="2400" b="1">
              <a:solidFill>
                <a:srgbClr val="3B1FC6"/>
              </a:solidFill>
              <a:latin typeface="Outfit"/>
              <a:ea typeface="Outfit"/>
              <a:cs typeface="Outfit"/>
              <a:sym typeface="Outfit"/>
            </a:endParaRPr>
          </a:p>
        </p:txBody>
      </p:sp>
      <p:cxnSp>
        <p:nvCxnSpPr>
          <p:cNvPr id="366" name="Google Shape;366;p46"/>
          <p:cNvCxnSpPr>
            <a:stCxn id="364" idx="3"/>
            <a:endCxn id="365" idx="1"/>
          </p:cNvCxnSpPr>
          <p:nvPr/>
        </p:nvCxnSpPr>
        <p:spPr>
          <a:xfrm rot="10800000" flipH="1">
            <a:off x="2052925" y="4455425"/>
            <a:ext cx="4739700" cy="30300"/>
          </a:xfrm>
          <a:prstGeom prst="straightConnector1">
            <a:avLst/>
          </a:prstGeom>
          <a:noFill/>
          <a:ln w="114300" cap="flat" cmpd="sng">
            <a:solidFill>
              <a:srgbClr val="F8582B"/>
            </a:solidFill>
            <a:prstDash val="solid"/>
            <a:round/>
            <a:headEnd type="triangle" w="med" len="med"/>
            <a:tailEnd type="triangl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70"/>
        <p:cNvGrpSpPr/>
        <p:nvPr/>
      </p:nvGrpSpPr>
      <p:grpSpPr>
        <a:xfrm>
          <a:off x="0" y="0"/>
          <a:ext cx="0" cy="0"/>
          <a:chOff x="0" y="0"/>
          <a:chExt cx="0" cy="0"/>
        </a:xfrm>
      </p:grpSpPr>
      <p:pic>
        <p:nvPicPr>
          <p:cNvPr id="371" name="Google Shape;371;p47"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372" name="Google Shape;372;p47"/>
          <p:cNvSpPr txBox="1"/>
          <p:nvPr/>
        </p:nvSpPr>
        <p:spPr>
          <a:xfrm>
            <a:off x="886350" y="506650"/>
            <a:ext cx="73713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Stelling 2</a:t>
            </a:r>
            <a:endParaRPr sz="2400">
              <a:solidFill>
                <a:srgbClr val="3B1FC6"/>
              </a:solidFill>
              <a:latin typeface="Outfit"/>
              <a:ea typeface="Outfit"/>
              <a:cs typeface="Outfit"/>
              <a:sym typeface="Outfit"/>
            </a:endParaRPr>
          </a:p>
        </p:txBody>
      </p:sp>
      <p:sp>
        <p:nvSpPr>
          <p:cNvPr id="373" name="Google Shape;373;p47"/>
          <p:cNvSpPr txBox="1"/>
          <p:nvPr/>
        </p:nvSpPr>
        <p:spPr>
          <a:xfrm>
            <a:off x="886350" y="2110050"/>
            <a:ext cx="73713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2400" b="1">
                <a:solidFill>
                  <a:srgbClr val="3B1FC6"/>
                </a:solidFill>
                <a:latin typeface="Outfit"/>
                <a:ea typeface="Outfit"/>
                <a:cs typeface="Outfit"/>
                <a:sym typeface="Outfit"/>
              </a:rPr>
              <a:t>Een beeld op papier roept meer emoties op dan een beeld dat je online ziet. </a:t>
            </a:r>
            <a:endParaRPr sz="2400" b="1">
              <a:solidFill>
                <a:srgbClr val="3B1FC6"/>
              </a:solidFill>
              <a:latin typeface="Outfit"/>
              <a:ea typeface="Outfit"/>
              <a:cs typeface="Outfit"/>
              <a:sym typeface="Outfit"/>
            </a:endParaRPr>
          </a:p>
        </p:txBody>
      </p:sp>
      <p:sp>
        <p:nvSpPr>
          <p:cNvPr id="374" name="Google Shape;374;p47"/>
          <p:cNvSpPr txBox="1"/>
          <p:nvPr/>
        </p:nvSpPr>
        <p:spPr>
          <a:xfrm>
            <a:off x="871225" y="4208675"/>
            <a:ext cx="11817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600"/>
              </a:spcAft>
              <a:buNone/>
            </a:pPr>
            <a:r>
              <a:rPr lang="en" sz="2400" b="1">
                <a:solidFill>
                  <a:srgbClr val="3B1FC6"/>
                </a:solidFill>
                <a:latin typeface="Outfit"/>
                <a:ea typeface="Outfit"/>
                <a:cs typeface="Outfit"/>
                <a:sym typeface="Outfit"/>
              </a:rPr>
              <a:t>Eens</a:t>
            </a:r>
            <a:endParaRPr sz="2400" b="1">
              <a:solidFill>
                <a:srgbClr val="3B1FC6"/>
              </a:solidFill>
              <a:latin typeface="Outfit"/>
              <a:ea typeface="Outfit"/>
              <a:cs typeface="Outfit"/>
              <a:sym typeface="Outfit"/>
            </a:endParaRPr>
          </a:p>
        </p:txBody>
      </p:sp>
      <p:sp>
        <p:nvSpPr>
          <p:cNvPr id="375" name="Google Shape;375;p47"/>
          <p:cNvSpPr txBox="1"/>
          <p:nvPr/>
        </p:nvSpPr>
        <p:spPr>
          <a:xfrm>
            <a:off x="6792575" y="4178425"/>
            <a:ext cx="1480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600"/>
              </a:spcAft>
              <a:buNone/>
            </a:pPr>
            <a:r>
              <a:rPr lang="en" sz="2400" b="1">
                <a:solidFill>
                  <a:srgbClr val="3B1FC6"/>
                </a:solidFill>
                <a:latin typeface="Outfit"/>
                <a:ea typeface="Outfit"/>
                <a:cs typeface="Outfit"/>
                <a:sym typeface="Outfit"/>
              </a:rPr>
              <a:t>Oneens</a:t>
            </a:r>
            <a:endParaRPr sz="2400" b="1">
              <a:solidFill>
                <a:srgbClr val="3B1FC6"/>
              </a:solidFill>
              <a:latin typeface="Outfit"/>
              <a:ea typeface="Outfit"/>
              <a:cs typeface="Outfit"/>
              <a:sym typeface="Outfit"/>
            </a:endParaRPr>
          </a:p>
        </p:txBody>
      </p:sp>
      <p:cxnSp>
        <p:nvCxnSpPr>
          <p:cNvPr id="376" name="Google Shape;376;p47"/>
          <p:cNvCxnSpPr>
            <a:stCxn id="374" idx="3"/>
            <a:endCxn id="375" idx="1"/>
          </p:cNvCxnSpPr>
          <p:nvPr/>
        </p:nvCxnSpPr>
        <p:spPr>
          <a:xfrm rot="10800000" flipH="1">
            <a:off x="2052925" y="4455425"/>
            <a:ext cx="4739700" cy="30300"/>
          </a:xfrm>
          <a:prstGeom prst="straightConnector1">
            <a:avLst/>
          </a:prstGeom>
          <a:noFill/>
          <a:ln w="114300" cap="flat" cmpd="sng">
            <a:solidFill>
              <a:srgbClr val="F8582B"/>
            </a:solidFill>
            <a:prstDash val="solid"/>
            <a:round/>
            <a:headEnd type="triangle" w="med" len="med"/>
            <a:tailEnd type="triangle"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380"/>
        <p:cNvGrpSpPr/>
        <p:nvPr/>
      </p:nvGrpSpPr>
      <p:grpSpPr>
        <a:xfrm>
          <a:off x="0" y="0"/>
          <a:ext cx="0" cy="0"/>
          <a:chOff x="0" y="0"/>
          <a:chExt cx="0" cy="0"/>
        </a:xfrm>
      </p:grpSpPr>
      <p:pic>
        <p:nvPicPr>
          <p:cNvPr id="381" name="Google Shape;381;p48" title="BG blue.png"/>
          <p:cNvPicPr preferRelativeResize="0"/>
          <p:nvPr/>
        </p:nvPicPr>
        <p:blipFill rotWithShape="1">
          <a:blip r:embed="rId3">
            <a:alphaModFix/>
          </a:blip>
          <a:srcRect t="628" b="42759"/>
          <a:stretch/>
        </p:blipFill>
        <p:spPr>
          <a:xfrm>
            <a:off x="0" y="-63275"/>
            <a:ext cx="9197302" cy="5206774"/>
          </a:xfrm>
          <a:prstGeom prst="rect">
            <a:avLst/>
          </a:prstGeom>
          <a:noFill/>
          <a:ln>
            <a:noFill/>
          </a:ln>
        </p:spPr>
      </p:pic>
      <p:pic>
        <p:nvPicPr>
          <p:cNvPr id="382" name="Google Shape;382;p48"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383" name="Google Shape;383;p48"/>
          <p:cNvSpPr txBox="1"/>
          <p:nvPr/>
        </p:nvSpPr>
        <p:spPr>
          <a:xfrm>
            <a:off x="5284350" y="1955263"/>
            <a:ext cx="3688800" cy="1169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000" b="1">
                <a:solidFill>
                  <a:srgbClr val="F2EFE8"/>
                </a:solidFill>
                <a:latin typeface="Outfit"/>
                <a:ea typeface="Outfit"/>
                <a:cs typeface="Outfit"/>
                <a:sym typeface="Outfit"/>
              </a:rPr>
              <a:t>Wat neem je mee uit de les?</a:t>
            </a:r>
            <a:endParaRPr sz="4000" b="1">
              <a:solidFill>
                <a:srgbClr val="F2EFE8"/>
              </a:solidFill>
              <a:latin typeface="Outfit"/>
              <a:ea typeface="Outfit"/>
              <a:cs typeface="Outfit"/>
              <a:sym typeface="Outfit"/>
            </a:endParaRPr>
          </a:p>
        </p:txBody>
      </p:sp>
      <p:pic>
        <p:nvPicPr>
          <p:cNvPr id="384" name="Google Shape;384;p48" title="Asset 33.png"/>
          <p:cNvPicPr preferRelativeResize="0"/>
          <p:nvPr/>
        </p:nvPicPr>
        <p:blipFill>
          <a:blip r:embed="rId5">
            <a:alphaModFix/>
          </a:blip>
          <a:stretch>
            <a:fillRect/>
          </a:stretch>
        </p:blipFill>
        <p:spPr>
          <a:xfrm>
            <a:off x="307448" y="371800"/>
            <a:ext cx="4452925" cy="4452925"/>
          </a:xfrm>
          <a:prstGeom prst="rect">
            <a:avLst/>
          </a:prstGeom>
          <a:noFill/>
          <a:ln>
            <a:noFill/>
          </a:ln>
        </p:spPr>
      </p:pic>
      <p:pic>
        <p:nvPicPr>
          <p:cNvPr id="385" name="Google Shape;385;p48"/>
          <p:cNvPicPr preferRelativeResize="0"/>
          <p:nvPr/>
        </p:nvPicPr>
        <p:blipFill>
          <a:blip r:embed="rId6">
            <a:alphaModFix/>
          </a:blip>
          <a:stretch>
            <a:fillRect/>
          </a:stretch>
        </p:blipFill>
        <p:spPr>
          <a:xfrm>
            <a:off x="5691300" y="801425"/>
            <a:ext cx="729576" cy="775799"/>
          </a:xfrm>
          <a:prstGeom prst="rect">
            <a:avLst/>
          </a:prstGeom>
          <a:noFill/>
          <a:ln>
            <a:noFill/>
          </a:ln>
        </p:spPr>
      </p:pic>
      <p:pic>
        <p:nvPicPr>
          <p:cNvPr id="386" name="Google Shape;386;p48" title="Mediawijs  Toolbox - workshop.png"/>
          <p:cNvPicPr preferRelativeResize="0"/>
          <p:nvPr/>
        </p:nvPicPr>
        <p:blipFill>
          <a:blip r:embed="rId7">
            <a:alphaModFix/>
          </a:blip>
          <a:stretch>
            <a:fillRect/>
          </a:stretch>
        </p:blipFill>
        <p:spPr>
          <a:xfrm>
            <a:off x="-292950" y="-1347262"/>
            <a:ext cx="5577300" cy="7891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81"/>
        <p:cNvGrpSpPr/>
        <p:nvPr/>
      </p:nvGrpSpPr>
      <p:grpSpPr>
        <a:xfrm>
          <a:off x="0" y="0"/>
          <a:ext cx="0" cy="0"/>
          <a:chOff x="0" y="0"/>
          <a:chExt cx="0" cy="0"/>
        </a:xfrm>
      </p:grpSpPr>
      <p:pic>
        <p:nvPicPr>
          <p:cNvPr id="82" name="Google Shape;82;p16" title="MW.png"/>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83" name="Google Shape;83;p16"/>
          <p:cNvSpPr txBox="1"/>
          <p:nvPr/>
        </p:nvSpPr>
        <p:spPr>
          <a:xfrm>
            <a:off x="886350" y="506650"/>
            <a:ext cx="73713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3800" b="1">
                <a:solidFill>
                  <a:srgbClr val="F8582B"/>
                </a:solidFill>
                <a:latin typeface="Outfit"/>
                <a:ea typeface="Outfit"/>
                <a:cs typeface="Outfit"/>
                <a:sym typeface="Outfit"/>
              </a:rPr>
              <a:t>Zoek een meme, GIF of emoji</a:t>
            </a:r>
            <a:endParaRPr sz="2400">
              <a:solidFill>
                <a:srgbClr val="3B1FC6"/>
              </a:solidFill>
              <a:latin typeface="Outfit"/>
              <a:ea typeface="Outfit"/>
              <a:cs typeface="Outfit"/>
              <a:sym typeface="Outfit"/>
            </a:endParaRPr>
          </a:p>
        </p:txBody>
      </p:sp>
      <p:sp>
        <p:nvSpPr>
          <p:cNvPr id="84" name="Google Shape;84;p16"/>
          <p:cNvSpPr txBox="1"/>
          <p:nvPr/>
        </p:nvSpPr>
        <p:spPr>
          <a:xfrm>
            <a:off x="886350" y="1105725"/>
            <a:ext cx="73713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 sz="2400" b="1">
                <a:solidFill>
                  <a:srgbClr val="3B1FC6"/>
                </a:solidFill>
                <a:latin typeface="Outfit"/>
                <a:ea typeface="Outfit"/>
                <a:cs typeface="Outfit"/>
                <a:sym typeface="Outfit"/>
              </a:rPr>
              <a:t>die jouw gevoel op dit moment weergeeft. </a:t>
            </a:r>
            <a:endParaRPr sz="2400" b="1">
              <a:solidFill>
                <a:srgbClr val="3B1FC6"/>
              </a:solidFill>
              <a:latin typeface="Outfit"/>
              <a:ea typeface="Outfit"/>
              <a:cs typeface="Outfit"/>
              <a:sym typeface="Outfit"/>
            </a:endParaRPr>
          </a:p>
        </p:txBody>
      </p:sp>
      <p:sp>
        <p:nvSpPr>
          <p:cNvPr id="85" name="Google Shape;85;p16"/>
          <p:cNvSpPr txBox="1"/>
          <p:nvPr/>
        </p:nvSpPr>
        <p:spPr>
          <a:xfrm>
            <a:off x="886350" y="2269425"/>
            <a:ext cx="7371300" cy="12930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Waarom kies je dit?</a:t>
            </a:r>
            <a:endParaRPr sz="2400">
              <a:solidFill>
                <a:srgbClr val="3B1FC6"/>
              </a:solidFill>
              <a:latin typeface="Outfit"/>
              <a:ea typeface="Outfit"/>
              <a:cs typeface="Outfit"/>
              <a:sym typeface="Outfit"/>
            </a:endParaRPr>
          </a:p>
          <a:p>
            <a:pPr marL="457200" lvl="0" indent="-381000" algn="l" rtl="0">
              <a:spcBef>
                <a:spcPts val="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Wat in de meme/GIF/emoji toont dat gevoel?</a:t>
            </a:r>
            <a:endParaRPr sz="2400">
              <a:solidFill>
                <a:srgbClr val="3B1FC6"/>
              </a:solidFill>
              <a:latin typeface="Outfit"/>
              <a:ea typeface="Outfit"/>
              <a:cs typeface="Outfit"/>
              <a:sym typeface="Outfit"/>
            </a:endParaRPr>
          </a:p>
          <a:p>
            <a:pPr marL="457200" lvl="0" indent="-381000" algn="l" rtl="0">
              <a:spcBef>
                <a:spcPts val="0"/>
              </a:spcBef>
              <a:spcAft>
                <a:spcPts val="0"/>
              </a:spcAft>
              <a:buClr>
                <a:srgbClr val="3B1FC6"/>
              </a:buClr>
              <a:buSzPts val="2400"/>
              <a:buFont typeface="Outfit"/>
              <a:buChar char="➔"/>
            </a:pPr>
            <a:r>
              <a:rPr lang="en" sz="2400">
                <a:solidFill>
                  <a:srgbClr val="3B1FC6"/>
                </a:solidFill>
                <a:latin typeface="Outfit"/>
                <a:ea typeface="Outfit"/>
                <a:cs typeface="Outfit"/>
                <a:sym typeface="Outfit"/>
              </a:rPr>
              <a:t>Welke details maken dat duidelijk?</a:t>
            </a:r>
            <a:endParaRPr sz="2400">
              <a:solidFill>
                <a:srgbClr val="3B1FC6"/>
              </a:solidFill>
              <a:latin typeface="Outfit"/>
              <a:ea typeface="Outfit"/>
              <a:cs typeface="Outfit"/>
              <a:sym typeface="Outfi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89"/>
        <p:cNvGrpSpPr/>
        <p:nvPr/>
      </p:nvGrpSpPr>
      <p:grpSpPr>
        <a:xfrm>
          <a:off x="0" y="0"/>
          <a:ext cx="0" cy="0"/>
          <a:chOff x="0" y="0"/>
          <a:chExt cx="0" cy="0"/>
        </a:xfrm>
      </p:grpSpPr>
      <p:pic>
        <p:nvPicPr>
          <p:cNvPr id="90" name="Google Shape;90;p17"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91" name="Google Shape;91;p17" title="Asset 33.png"/>
          <p:cNvPicPr preferRelativeResize="0"/>
          <p:nvPr/>
        </p:nvPicPr>
        <p:blipFill>
          <a:blip r:embed="rId4">
            <a:alphaModFix/>
          </a:blip>
          <a:stretch>
            <a:fillRect/>
          </a:stretch>
        </p:blipFill>
        <p:spPr>
          <a:xfrm>
            <a:off x="307448" y="371800"/>
            <a:ext cx="4452925" cy="4452925"/>
          </a:xfrm>
          <a:prstGeom prst="rect">
            <a:avLst/>
          </a:prstGeom>
          <a:noFill/>
          <a:ln>
            <a:noFill/>
          </a:ln>
        </p:spPr>
      </p:pic>
      <p:pic>
        <p:nvPicPr>
          <p:cNvPr id="92" name="Google Shape;92;p17"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93" name="Google Shape;93;p17"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pic>
        <p:nvPicPr>
          <p:cNvPr id="94" name="Google Shape;94;p17"/>
          <p:cNvPicPr preferRelativeResize="0"/>
          <p:nvPr/>
        </p:nvPicPr>
        <p:blipFill>
          <a:blip r:embed="rId7">
            <a:alphaModFix/>
          </a:blip>
          <a:stretch>
            <a:fillRect/>
          </a:stretch>
        </p:blipFill>
        <p:spPr>
          <a:xfrm>
            <a:off x="860438" y="420837"/>
            <a:ext cx="3346950" cy="4354852"/>
          </a:xfrm>
          <a:prstGeom prst="rect">
            <a:avLst/>
          </a:prstGeom>
          <a:noFill/>
          <a:ln>
            <a:noFill/>
          </a:ln>
        </p:spPr>
      </p:pic>
      <p:sp>
        <p:nvSpPr>
          <p:cNvPr id="95" name="Google Shape;95;p17"/>
          <p:cNvSpPr txBox="1"/>
          <p:nvPr/>
        </p:nvSpPr>
        <p:spPr>
          <a:xfrm>
            <a:off x="5284350" y="2018600"/>
            <a:ext cx="3688800" cy="1790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Stap 2</a:t>
            </a:r>
            <a:endParaRPr sz="4800" b="1">
              <a:solidFill>
                <a:srgbClr val="3B1FC6"/>
              </a:solidFill>
              <a:latin typeface="Outfit"/>
              <a:ea typeface="Outfit"/>
              <a:cs typeface="Outfit"/>
              <a:sym typeface="Outfit"/>
            </a:endParaRPr>
          </a:p>
          <a:p>
            <a:pPr marL="0" lvl="0" indent="0" algn="l" rtl="0">
              <a:lnSpc>
                <a:spcPct val="80000"/>
              </a:lnSpc>
              <a:spcBef>
                <a:spcPts val="1000"/>
              </a:spcBef>
              <a:spcAft>
                <a:spcPts val="1000"/>
              </a:spcAft>
              <a:buNone/>
            </a:pPr>
            <a:r>
              <a:rPr lang="en" sz="3600" b="1">
                <a:solidFill>
                  <a:srgbClr val="3B1FC6"/>
                </a:solidFill>
                <a:latin typeface="Outfit"/>
                <a:ea typeface="Outfit"/>
                <a:cs typeface="Outfit"/>
                <a:sym typeface="Outfit"/>
              </a:rPr>
              <a:t>Vier beelden, mijn gevoel</a:t>
            </a:r>
            <a:endParaRPr sz="3600" b="1">
              <a:solidFill>
                <a:srgbClr val="3B1FC6"/>
              </a:solidFill>
              <a:latin typeface="Outfit"/>
              <a:ea typeface="Outfit"/>
              <a:cs typeface="Outfit"/>
              <a:sym typeface="Outfi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99"/>
        <p:cNvGrpSpPr/>
        <p:nvPr/>
      </p:nvGrpSpPr>
      <p:grpSpPr>
        <a:xfrm>
          <a:off x="0" y="0"/>
          <a:ext cx="0" cy="0"/>
          <a:chOff x="0" y="0"/>
          <a:chExt cx="0" cy="0"/>
        </a:xfrm>
      </p:grpSpPr>
      <p:sp>
        <p:nvSpPr>
          <p:cNvPr id="100" name="Google Shape;100;p18"/>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01" name="Google Shape;101;p18" title="P_2008_0004_0007_Tasseel_Nadine.jpg"/>
          <p:cNvPicPr preferRelativeResize="0"/>
          <p:nvPr/>
        </p:nvPicPr>
        <p:blipFill>
          <a:blip r:embed="rId3">
            <a:alphaModFix/>
          </a:blip>
          <a:stretch>
            <a:fillRect/>
          </a:stretch>
        </p:blipFill>
        <p:spPr>
          <a:xfrm>
            <a:off x="195435" y="0"/>
            <a:ext cx="3192402" cy="2512802"/>
          </a:xfrm>
          <a:prstGeom prst="rect">
            <a:avLst/>
          </a:prstGeom>
          <a:noFill/>
          <a:ln>
            <a:noFill/>
          </a:ln>
        </p:spPr>
      </p:pic>
      <p:pic>
        <p:nvPicPr>
          <p:cNvPr id="102" name="Google Shape;102;p18" title="2026_0003_Mabheka_Vuyo.JPG"/>
          <p:cNvPicPr preferRelativeResize="0"/>
          <p:nvPr/>
        </p:nvPicPr>
        <p:blipFill>
          <a:blip r:embed="rId4">
            <a:alphaModFix/>
          </a:blip>
          <a:stretch>
            <a:fillRect/>
          </a:stretch>
        </p:blipFill>
        <p:spPr>
          <a:xfrm>
            <a:off x="195413" y="2607025"/>
            <a:ext cx="3789025" cy="2536473"/>
          </a:xfrm>
          <a:prstGeom prst="rect">
            <a:avLst/>
          </a:prstGeom>
          <a:noFill/>
          <a:ln>
            <a:noFill/>
          </a:ln>
        </p:spPr>
      </p:pic>
      <p:pic>
        <p:nvPicPr>
          <p:cNvPr id="103" name="Google Shape;103;p18" title="2021_0055_0019_Fischer_Hal.jpg"/>
          <p:cNvPicPr preferRelativeResize="0"/>
          <p:nvPr/>
        </p:nvPicPr>
        <p:blipFill>
          <a:blip r:embed="rId5">
            <a:alphaModFix/>
          </a:blip>
          <a:stretch>
            <a:fillRect/>
          </a:stretch>
        </p:blipFill>
        <p:spPr>
          <a:xfrm>
            <a:off x="4065025" y="145975"/>
            <a:ext cx="2651670" cy="3327549"/>
          </a:xfrm>
          <a:prstGeom prst="rect">
            <a:avLst/>
          </a:prstGeom>
          <a:noFill/>
          <a:ln>
            <a:noFill/>
          </a:ln>
        </p:spPr>
      </p:pic>
      <p:pic>
        <p:nvPicPr>
          <p:cNvPr id="104" name="Google Shape;104;p18" title="2024_0054_Beeckman_Vincen.jpg"/>
          <p:cNvPicPr preferRelativeResize="0"/>
          <p:nvPr/>
        </p:nvPicPr>
        <p:blipFill>
          <a:blip r:embed="rId6">
            <a:alphaModFix/>
          </a:blip>
          <a:stretch>
            <a:fillRect/>
          </a:stretch>
        </p:blipFill>
        <p:spPr>
          <a:xfrm>
            <a:off x="6806954" y="1517575"/>
            <a:ext cx="2217821" cy="3327544"/>
          </a:xfrm>
          <a:prstGeom prst="rect">
            <a:avLst/>
          </a:prstGeom>
          <a:noFill/>
          <a:ln>
            <a:noFill/>
          </a:ln>
        </p:spPr>
      </p:pic>
      <p:sp>
        <p:nvSpPr>
          <p:cNvPr id="105" name="Google Shape;105;p18"/>
          <p:cNvSpPr txBox="1"/>
          <p:nvPr/>
        </p:nvSpPr>
        <p:spPr>
          <a:xfrm>
            <a:off x="3467360" y="18972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1</a:t>
            </a:r>
            <a:endParaRPr sz="2800" b="1">
              <a:solidFill>
                <a:srgbClr val="F8582B"/>
              </a:solidFill>
              <a:latin typeface="Outfit"/>
              <a:ea typeface="Outfit"/>
              <a:cs typeface="Outfit"/>
              <a:sym typeface="Outfit"/>
            </a:endParaRPr>
          </a:p>
        </p:txBody>
      </p:sp>
      <p:sp>
        <p:nvSpPr>
          <p:cNvPr id="106" name="Google Shape;106;p18"/>
          <p:cNvSpPr txBox="1"/>
          <p:nvPr/>
        </p:nvSpPr>
        <p:spPr>
          <a:xfrm>
            <a:off x="3984450" y="452790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2</a:t>
            </a:r>
            <a:endParaRPr sz="2800" b="1">
              <a:solidFill>
                <a:srgbClr val="F8582B"/>
              </a:solidFill>
              <a:latin typeface="Outfit"/>
              <a:ea typeface="Outfit"/>
              <a:cs typeface="Outfit"/>
              <a:sym typeface="Outfit"/>
            </a:endParaRPr>
          </a:p>
        </p:txBody>
      </p:sp>
      <p:sp>
        <p:nvSpPr>
          <p:cNvPr id="107" name="Google Shape;107;p18"/>
          <p:cNvSpPr txBox="1"/>
          <p:nvPr/>
        </p:nvSpPr>
        <p:spPr>
          <a:xfrm>
            <a:off x="6716700" y="14597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3</a:t>
            </a:r>
            <a:endParaRPr sz="2800" b="1">
              <a:solidFill>
                <a:srgbClr val="F8582B"/>
              </a:solidFill>
              <a:latin typeface="Outfit"/>
              <a:ea typeface="Outfit"/>
              <a:cs typeface="Outfit"/>
              <a:sym typeface="Outfit"/>
            </a:endParaRPr>
          </a:p>
        </p:txBody>
      </p:sp>
      <p:sp>
        <p:nvSpPr>
          <p:cNvPr id="108" name="Google Shape;108;p18"/>
          <p:cNvSpPr txBox="1"/>
          <p:nvPr/>
        </p:nvSpPr>
        <p:spPr>
          <a:xfrm>
            <a:off x="6428650" y="4229525"/>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4</a:t>
            </a:r>
            <a:endParaRPr sz="2800" b="1">
              <a:solidFill>
                <a:srgbClr val="F8582B"/>
              </a:solidFill>
              <a:latin typeface="Outfit"/>
              <a:ea typeface="Outfit"/>
              <a:cs typeface="Outfit"/>
              <a:sym typeface="Outfit"/>
            </a:endParaRPr>
          </a:p>
        </p:txBody>
      </p:sp>
      <p:sp>
        <p:nvSpPr>
          <p:cNvPr id="109" name="Google Shape;109;p18"/>
          <p:cNvSpPr txBox="1"/>
          <p:nvPr/>
        </p:nvSpPr>
        <p:spPr>
          <a:xfrm rot="-5400000">
            <a:off x="-1146575" y="1109550"/>
            <a:ext cx="24951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Nadine Tasseel,</a:t>
            </a:r>
            <a:r>
              <a:rPr lang="en" sz="400" i="1">
                <a:solidFill>
                  <a:schemeClr val="dk1"/>
                </a:solidFill>
                <a:latin typeface="Outfit"/>
                <a:ea typeface="Outfit"/>
                <a:cs typeface="Outfit"/>
                <a:sym typeface="Outfit"/>
              </a:rPr>
              <a:t> Staartvin van vis, </a:t>
            </a:r>
            <a:r>
              <a:rPr lang="en" sz="400">
                <a:solidFill>
                  <a:schemeClr val="dk1"/>
                </a:solidFill>
                <a:latin typeface="Outfit"/>
                <a:ea typeface="Outfit"/>
                <a:cs typeface="Outfit"/>
                <a:sym typeface="Outfit"/>
              </a:rPr>
              <a:t>uit de serie</a:t>
            </a:r>
            <a:r>
              <a:rPr lang="en" sz="400" i="1">
                <a:solidFill>
                  <a:schemeClr val="dk1"/>
                </a:solidFill>
                <a:latin typeface="Outfit"/>
                <a:ea typeface="Outfit"/>
                <a:cs typeface="Outfit"/>
                <a:sym typeface="Outfit"/>
              </a:rPr>
              <a:t> Embleem</a:t>
            </a:r>
            <a:r>
              <a:rPr lang="en" sz="400">
                <a:solidFill>
                  <a:schemeClr val="dk1"/>
                </a:solidFill>
                <a:latin typeface="Outfit"/>
                <a:ea typeface="Outfit"/>
                <a:cs typeface="Outfit"/>
                <a:sym typeface="Outfit"/>
              </a:rPr>
              <a:t>, 2002 (2008), Collectie FOMU, P/2008/4/7 © Nadine Tasseel 2026</a:t>
            </a:r>
            <a:endParaRPr sz="400">
              <a:solidFill>
                <a:schemeClr val="dk1"/>
              </a:solidFill>
              <a:latin typeface="Outfit"/>
              <a:ea typeface="Outfit"/>
              <a:cs typeface="Outfit"/>
              <a:sym typeface="Outfit"/>
            </a:endParaRPr>
          </a:p>
        </p:txBody>
      </p:sp>
      <p:sp>
        <p:nvSpPr>
          <p:cNvPr id="110" name="Google Shape;110;p18"/>
          <p:cNvSpPr txBox="1"/>
          <p:nvPr/>
        </p:nvSpPr>
        <p:spPr>
          <a:xfrm rot="-5400000">
            <a:off x="-1161125" y="3724916"/>
            <a:ext cx="25242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Vuyo Mabheka, </a:t>
            </a:r>
            <a:r>
              <a:rPr lang="en" sz="400" i="1">
                <a:solidFill>
                  <a:schemeClr val="dk1"/>
                </a:solidFill>
                <a:latin typeface="Outfit"/>
                <a:ea typeface="Outfit"/>
                <a:cs typeface="Outfit"/>
                <a:sym typeface="Outfit"/>
              </a:rPr>
              <a:t>Ndikhokhele</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Popihuise</a:t>
            </a:r>
            <a:r>
              <a:rPr lang="en" sz="400">
                <a:solidFill>
                  <a:schemeClr val="dk1"/>
                </a:solidFill>
                <a:latin typeface="Outfit"/>
                <a:ea typeface="Outfit"/>
                <a:cs typeface="Outfit"/>
                <a:sym typeface="Outfit"/>
              </a:rPr>
              <a:t>, 2024 (2026), Collectie FOMU, 2026/3 © Vuyo Mabheka 2026</a:t>
            </a:r>
            <a:endParaRPr sz="400">
              <a:solidFill>
                <a:schemeClr val="dk1"/>
              </a:solidFill>
              <a:latin typeface="Outfit"/>
              <a:ea typeface="Outfit"/>
              <a:cs typeface="Outfit"/>
              <a:sym typeface="Outfit"/>
            </a:endParaRPr>
          </a:p>
        </p:txBody>
      </p:sp>
      <p:sp>
        <p:nvSpPr>
          <p:cNvPr id="111" name="Google Shape;111;p18"/>
          <p:cNvSpPr txBox="1"/>
          <p:nvPr/>
        </p:nvSpPr>
        <p:spPr>
          <a:xfrm>
            <a:off x="4065025" y="3473525"/>
            <a:ext cx="26517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Hal Fischer, </a:t>
            </a:r>
            <a:r>
              <a:rPr lang="en" sz="400" i="1">
                <a:solidFill>
                  <a:schemeClr val="dk1"/>
                </a:solidFill>
                <a:latin typeface="Outfit"/>
                <a:ea typeface="Outfit"/>
                <a:cs typeface="Outfit"/>
                <a:sym typeface="Outfit"/>
              </a:rPr>
              <a:t>Street Fashion: Basic Gay</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Gay Semiotics, </a:t>
            </a:r>
            <a:r>
              <a:rPr lang="en" sz="400">
                <a:solidFill>
                  <a:schemeClr val="dk1"/>
                </a:solidFill>
                <a:latin typeface="Outfit"/>
                <a:ea typeface="Outfit"/>
                <a:cs typeface="Outfit"/>
                <a:sym typeface="Outfit"/>
              </a:rPr>
              <a:t>1977 (2014), Collectie FOMU, 2021/55/19 © Hal Fischer 2026</a:t>
            </a:r>
            <a:endParaRPr sz="400">
              <a:solidFill>
                <a:schemeClr val="dk1"/>
              </a:solidFill>
              <a:latin typeface="Outfit"/>
              <a:ea typeface="Outfit"/>
              <a:cs typeface="Outfit"/>
              <a:sym typeface="Outfit"/>
            </a:endParaRPr>
          </a:p>
        </p:txBody>
      </p:sp>
      <p:sp>
        <p:nvSpPr>
          <p:cNvPr id="112" name="Google Shape;112;p18"/>
          <p:cNvSpPr txBox="1"/>
          <p:nvPr/>
        </p:nvSpPr>
        <p:spPr>
          <a:xfrm>
            <a:off x="6806900" y="4845125"/>
            <a:ext cx="2217900" cy="3126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Vincen Beeckman, </a:t>
            </a:r>
            <a:r>
              <a:rPr lang="en" sz="400" i="1">
                <a:solidFill>
                  <a:schemeClr val="dk1"/>
                </a:solidFill>
                <a:latin typeface="Outfit"/>
                <a:ea typeface="Outfit"/>
                <a:cs typeface="Outfit"/>
                <a:sym typeface="Outfit"/>
              </a:rPr>
              <a:t>Greg</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La Devinière</a:t>
            </a:r>
            <a:r>
              <a:rPr lang="en" sz="400">
                <a:solidFill>
                  <a:schemeClr val="dk1"/>
                </a:solidFill>
                <a:latin typeface="Outfit"/>
                <a:ea typeface="Outfit"/>
                <a:cs typeface="Outfit"/>
                <a:sym typeface="Outfit"/>
              </a:rPr>
              <a:t>, 2018 (2023), Collectie FOMU, 2024/54 © Vincen Beeckman 2026</a:t>
            </a:r>
            <a:endParaRPr sz="400">
              <a:solidFill>
                <a:schemeClr val="dk1"/>
              </a:solidFill>
              <a:latin typeface="Outfit"/>
              <a:ea typeface="Outfit"/>
              <a:cs typeface="Outfit"/>
              <a:sym typeface="Outfi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16"/>
        <p:cNvGrpSpPr/>
        <p:nvPr/>
      </p:nvGrpSpPr>
      <p:grpSpPr>
        <a:xfrm>
          <a:off x="0" y="0"/>
          <a:ext cx="0" cy="0"/>
          <a:chOff x="0" y="0"/>
          <a:chExt cx="0" cy="0"/>
        </a:xfrm>
      </p:grpSpPr>
      <p:sp>
        <p:nvSpPr>
          <p:cNvPr id="117" name="Google Shape;117;p19"/>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18" name="Google Shape;118;p19" title="P_2008_0004_0007_Tasseel_Nadine.jpg"/>
          <p:cNvPicPr preferRelativeResize="0"/>
          <p:nvPr/>
        </p:nvPicPr>
        <p:blipFill>
          <a:blip r:embed="rId3">
            <a:alphaModFix/>
          </a:blip>
          <a:stretch>
            <a:fillRect/>
          </a:stretch>
        </p:blipFill>
        <p:spPr>
          <a:xfrm>
            <a:off x="1304713" y="0"/>
            <a:ext cx="6534584" cy="5143501"/>
          </a:xfrm>
          <a:prstGeom prst="rect">
            <a:avLst/>
          </a:prstGeom>
          <a:noFill/>
          <a:ln>
            <a:noFill/>
          </a:ln>
        </p:spPr>
      </p:pic>
      <p:sp>
        <p:nvSpPr>
          <p:cNvPr id="119" name="Google Shape;119;p19"/>
          <p:cNvSpPr txBox="1"/>
          <p:nvPr/>
        </p:nvSpPr>
        <p:spPr>
          <a:xfrm>
            <a:off x="926425" y="226395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1</a:t>
            </a:r>
            <a:endParaRPr sz="2800" b="1">
              <a:solidFill>
                <a:srgbClr val="F8582B"/>
              </a:solidFill>
              <a:latin typeface="Outfit"/>
              <a:ea typeface="Outfit"/>
              <a:cs typeface="Outfit"/>
              <a:sym typeface="Outfit"/>
            </a:endParaRPr>
          </a:p>
        </p:txBody>
      </p:sp>
      <p:sp>
        <p:nvSpPr>
          <p:cNvPr id="120" name="Google Shape;120;p19"/>
          <p:cNvSpPr txBox="1"/>
          <p:nvPr/>
        </p:nvSpPr>
        <p:spPr>
          <a:xfrm rot="-5400000">
            <a:off x="5516250" y="2574150"/>
            <a:ext cx="4892400" cy="246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Nadine Tasseel,</a:t>
            </a:r>
            <a:r>
              <a:rPr lang="en" sz="400" i="1">
                <a:solidFill>
                  <a:schemeClr val="dk1"/>
                </a:solidFill>
                <a:latin typeface="Outfit"/>
                <a:ea typeface="Outfit"/>
                <a:cs typeface="Outfit"/>
                <a:sym typeface="Outfit"/>
              </a:rPr>
              <a:t> Staartvin van vis, </a:t>
            </a:r>
            <a:r>
              <a:rPr lang="en" sz="400">
                <a:solidFill>
                  <a:schemeClr val="dk1"/>
                </a:solidFill>
                <a:latin typeface="Outfit"/>
                <a:ea typeface="Outfit"/>
                <a:cs typeface="Outfit"/>
                <a:sym typeface="Outfit"/>
              </a:rPr>
              <a:t>uit de serie</a:t>
            </a:r>
            <a:r>
              <a:rPr lang="en" sz="400" i="1">
                <a:solidFill>
                  <a:schemeClr val="dk1"/>
                </a:solidFill>
                <a:latin typeface="Outfit"/>
                <a:ea typeface="Outfit"/>
                <a:cs typeface="Outfit"/>
                <a:sym typeface="Outfit"/>
              </a:rPr>
              <a:t> Embleem</a:t>
            </a:r>
            <a:r>
              <a:rPr lang="en" sz="400">
                <a:solidFill>
                  <a:schemeClr val="dk1"/>
                </a:solidFill>
                <a:latin typeface="Outfit"/>
                <a:ea typeface="Outfit"/>
                <a:cs typeface="Outfit"/>
                <a:sym typeface="Outfit"/>
              </a:rPr>
              <a:t>, 2002 (2008), Collectie FOMU, P/2008/4/7 © Nadine Tasseel 2026</a:t>
            </a:r>
            <a:endParaRPr sz="400">
              <a:solidFill>
                <a:schemeClr val="dk1"/>
              </a:solidFill>
              <a:latin typeface="Outfit"/>
              <a:ea typeface="Outfit"/>
              <a:cs typeface="Outfit"/>
              <a:sym typeface="Outfi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4"/>
        <p:cNvGrpSpPr/>
        <p:nvPr/>
      </p:nvGrpSpPr>
      <p:grpSpPr>
        <a:xfrm>
          <a:off x="0" y="0"/>
          <a:ext cx="0" cy="0"/>
          <a:chOff x="0" y="0"/>
          <a:chExt cx="0" cy="0"/>
        </a:xfrm>
      </p:grpSpPr>
      <p:sp>
        <p:nvSpPr>
          <p:cNvPr id="125" name="Google Shape;125;p20"/>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26" name="Google Shape;126;p20" title="2026_0003_Mabheka_Vuyo.JPG"/>
          <p:cNvPicPr preferRelativeResize="0"/>
          <p:nvPr/>
        </p:nvPicPr>
        <p:blipFill>
          <a:blip r:embed="rId3">
            <a:alphaModFix/>
          </a:blip>
          <a:stretch>
            <a:fillRect/>
          </a:stretch>
        </p:blipFill>
        <p:spPr>
          <a:xfrm>
            <a:off x="730275" y="0"/>
            <a:ext cx="7683441" cy="5143498"/>
          </a:xfrm>
          <a:prstGeom prst="rect">
            <a:avLst/>
          </a:prstGeom>
          <a:noFill/>
          <a:ln>
            <a:noFill/>
          </a:ln>
        </p:spPr>
      </p:pic>
      <p:sp>
        <p:nvSpPr>
          <p:cNvPr id="127" name="Google Shape;127;p20"/>
          <p:cNvSpPr txBox="1"/>
          <p:nvPr/>
        </p:nvSpPr>
        <p:spPr>
          <a:xfrm>
            <a:off x="351975" y="226395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2</a:t>
            </a:r>
            <a:endParaRPr sz="2800" b="1">
              <a:solidFill>
                <a:srgbClr val="F8582B"/>
              </a:solidFill>
              <a:latin typeface="Outfit"/>
              <a:ea typeface="Outfit"/>
              <a:cs typeface="Outfit"/>
              <a:sym typeface="Outfit"/>
            </a:endParaRPr>
          </a:p>
        </p:txBody>
      </p:sp>
      <p:sp>
        <p:nvSpPr>
          <p:cNvPr id="128" name="Google Shape;128;p20"/>
          <p:cNvSpPr txBox="1"/>
          <p:nvPr/>
        </p:nvSpPr>
        <p:spPr>
          <a:xfrm rot="-5400000">
            <a:off x="6436275" y="2919756"/>
            <a:ext cx="4201200" cy="246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Vuyo Mabheka, </a:t>
            </a:r>
            <a:r>
              <a:rPr lang="en" sz="400" i="1">
                <a:solidFill>
                  <a:schemeClr val="dk1"/>
                </a:solidFill>
                <a:latin typeface="Outfit"/>
                <a:ea typeface="Outfit"/>
                <a:cs typeface="Outfit"/>
                <a:sym typeface="Outfit"/>
              </a:rPr>
              <a:t>Ndikhokhele</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Popihuise</a:t>
            </a:r>
            <a:r>
              <a:rPr lang="en" sz="400">
                <a:solidFill>
                  <a:schemeClr val="dk1"/>
                </a:solidFill>
                <a:latin typeface="Outfit"/>
                <a:ea typeface="Outfit"/>
                <a:cs typeface="Outfit"/>
                <a:sym typeface="Outfit"/>
              </a:rPr>
              <a:t>, 2024 (2026), Collectie FOMU, 2026/3 © Vuyo Mabheka 2026</a:t>
            </a:r>
            <a:endParaRPr sz="400">
              <a:solidFill>
                <a:schemeClr val="dk1"/>
              </a:solidFill>
              <a:latin typeface="Outfit"/>
              <a:ea typeface="Outfit"/>
              <a:cs typeface="Outfit"/>
              <a:sym typeface="Outfi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32"/>
        <p:cNvGrpSpPr/>
        <p:nvPr/>
      </p:nvGrpSpPr>
      <p:grpSpPr>
        <a:xfrm>
          <a:off x="0" y="0"/>
          <a:ext cx="0" cy="0"/>
          <a:chOff x="0" y="0"/>
          <a:chExt cx="0" cy="0"/>
        </a:xfrm>
      </p:grpSpPr>
      <p:sp>
        <p:nvSpPr>
          <p:cNvPr id="133" name="Google Shape;133;p21"/>
          <p:cNvSpPr txBox="1"/>
          <p:nvPr/>
        </p:nvSpPr>
        <p:spPr>
          <a:xfrm>
            <a:off x="1902325" y="4847275"/>
            <a:ext cx="378300" cy="357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endParaRPr/>
          </a:p>
        </p:txBody>
      </p:sp>
      <p:pic>
        <p:nvPicPr>
          <p:cNvPr id="134" name="Google Shape;134;p21" title="2021_0055_0019_Fischer_Hal.jpg"/>
          <p:cNvPicPr preferRelativeResize="0"/>
          <p:nvPr/>
        </p:nvPicPr>
        <p:blipFill>
          <a:blip r:embed="rId3">
            <a:alphaModFix/>
          </a:blip>
          <a:stretch>
            <a:fillRect/>
          </a:stretch>
        </p:blipFill>
        <p:spPr>
          <a:xfrm rot="-5400000">
            <a:off x="1996553" y="-660176"/>
            <a:ext cx="5150898" cy="6463852"/>
          </a:xfrm>
          <a:prstGeom prst="rect">
            <a:avLst/>
          </a:prstGeom>
          <a:noFill/>
          <a:ln>
            <a:noFill/>
          </a:ln>
        </p:spPr>
      </p:pic>
      <p:sp>
        <p:nvSpPr>
          <p:cNvPr id="135" name="Google Shape;135;p21"/>
          <p:cNvSpPr txBox="1"/>
          <p:nvPr/>
        </p:nvSpPr>
        <p:spPr>
          <a:xfrm rot="-5400000">
            <a:off x="7922575" y="2263950"/>
            <a:ext cx="378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8582B"/>
                </a:solidFill>
                <a:latin typeface="Outfit"/>
                <a:ea typeface="Outfit"/>
                <a:cs typeface="Outfit"/>
                <a:sym typeface="Outfit"/>
              </a:rPr>
              <a:t>3</a:t>
            </a:r>
            <a:endParaRPr sz="2800" b="1">
              <a:solidFill>
                <a:srgbClr val="F8582B"/>
              </a:solidFill>
              <a:latin typeface="Outfit"/>
              <a:ea typeface="Outfit"/>
              <a:cs typeface="Outfit"/>
              <a:sym typeface="Outfit"/>
            </a:endParaRPr>
          </a:p>
        </p:txBody>
      </p:sp>
      <p:sp>
        <p:nvSpPr>
          <p:cNvPr id="136" name="Google Shape;136;p21"/>
          <p:cNvSpPr txBox="1"/>
          <p:nvPr/>
        </p:nvSpPr>
        <p:spPr>
          <a:xfrm rot="-5400000">
            <a:off x="-1357525" y="2442925"/>
            <a:ext cx="5148900" cy="246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None/>
            </a:pPr>
            <a:r>
              <a:rPr lang="en" sz="400">
                <a:solidFill>
                  <a:schemeClr val="dk1"/>
                </a:solidFill>
                <a:latin typeface="Outfit"/>
                <a:ea typeface="Outfit"/>
                <a:cs typeface="Outfit"/>
                <a:sym typeface="Outfit"/>
              </a:rPr>
              <a:t>Hal Fischer, </a:t>
            </a:r>
            <a:r>
              <a:rPr lang="en" sz="400" i="1">
                <a:solidFill>
                  <a:schemeClr val="dk1"/>
                </a:solidFill>
                <a:latin typeface="Outfit"/>
                <a:ea typeface="Outfit"/>
                <a:cs typeface="Outfit"/>
                <a:sym typeface="Outfit"/>
              </a:rPr>
              <a:t>Street Fashion: Basic Gay</a:t>
            </a:r>
            <a:r>
              <a:rPr lang="en" sz="400">
                <a:solidFill>
                  <a:schemeClr val="dk1"/>
                </a:solidFill>
                <a:latin typeface="Outfit"/>
                <a:ea typeface="Outfit"/>
                <a:cs typeface="Outfit"/>
                <a:sym typeface="Outfit"/>
              </a:rPr>
              <a:t>, uit de serie </a:t>
            </a:r>
            <a:r>
              <a:rPr lang="en" sz="400" i="1">
                <a:solidFill>
                  <a:schemeClr val="dk1"/>
                </a:solidFill>
                <a:latin typeface="Outfit"/>
                <a:ea typeface="Outfit"/>
                <a:cs typeface="Outfit"/>
                <a:sym typeface="Outfit"/>
              </a:rPr>
              <a:t>Gay Semiotics, </a:t>
            </a:r>
            <a:r>
              <a:rPr lang="en" sz="400">
                <a:solidFill>
                  <a:schemeClr val="dk1"/>
                </a:solidFill>
                <a:latin typeface="Outfit"/>
                <a:ea typeface="Outfit"/>
                <a:cs typeface="Outfit"/>
                <a:sym typeface="Outfit"/>
              </a:rPr>
              <a:t>1977 (2014), Collectie FOMU, 2021/55/19 © Hal Fischer 2026</a:t>
            </a:r>
            <a:endParaRPr sz="400">
              <a:solidFill>
                <a:schemeClr val="dk1"/>
              </a:solidFill>
              <a:latin typeface="Outfit"/>
              <a:ea typeface="Outfit"/>
              <a:cs typeface="Outfit"/>
              <a:sym typeface="Outfi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3e337a1-5f49-4ded-bdc6-13acadea4c4a">
      <Terms xmlns="http://schemas.microsoft.com/office/infopath/2007/PartnerControls"/>
    </lcf76f155ced4ddcb4097134ff3c332f>
    <TaxCatchAll xmlns="eddb54b3-0260-4a74-8bba-cc772719b91b" xsi:nil="true"/>
    <Tag xmlns="a3e337a1-5f49-4ded-bdc6-13acadea4c4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2C5169D20F97498FD14340948B4195" ma:contentTypeVersion="19" ma:contentTypeDescription="Create a new document." ma:contentTypeScope="" ma:versionID="c7299df1d3c82b05eee69913a6a91959">
  <xsd:schema xmlns:xsd="http://www.w3.org/2001/XMLSchema" xmlns:xs="http://www.w3.org/2001/XMLSchema" xmlns:p="http://schemas.microsoft.com/office/2006/metadata/properties" xmlns:ns2="a3e337a1-5f49-4ded-bdc6-13acadea4c4a" xmlns:ns3="eddb54b3-0260-4a74-8bba-cc772719b91b" targetNamespace="http://schemas.microsoft.com/office/2006/metadata/properties" ma:root="true" ma:fieldsID="bec224ae9a73580ba3613a360a9692bb" ns2:_="" ns3:_="">
    <xsd:import namespace="a3e337a1-5f49-4ded-bdc6-13acadea4c4a"/>
    <xsd:import namespace="eddb54b3-0260-4a74-8bba-cc772719b9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ServiceOCR"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Ta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e337a1-5f49-4ded-bdc6-13acadea4c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cd83d8f-855d-4716-a748-44e48ed56b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Tag" ma:index="25" nillable="true" ma:displayName="Tag" ma:format="Dropdown" ma:internalName="Tag">
      <xsd:simpleType>
        <xsd:restriction base="dms:Choice">
          <xsd:enumeration value="Archief"/>
          <xsd:enumeration value="Agenda"/>
          <xsd:enumeration value="Begroting"/>
          <xsd:enumeration value="Campagne"/>
          <xsd:enumeration value="Hoofdmap"/>
          <xsd:enumeration value="Kanaal"/>
          <xsd:enumeration value="Evaluatie"/>
          <xsd:enumeration value="Netwerk"/>
          <xsd:enumeration value="Onderzoek"/>
          <xsd:enumeration value="Overzicht"/>
          <xsd:enumeration value="Presentatie"/>
          <xsd:enumeration value="Rapport"/>
          <xsd:enumeration value="Sjabloon"/>
          <xsd:enumeration value="Tool"/>
          <xsd:enumeration value="Vorming"/>
          <xsd:enumeration value="Verslag"/>
        </xsd:restriction>
      </xsd:simpleType>
    </xsd:element>
  </xsd:schema>
  <xsd:schema xmlns:xsd="http://www.w3.org/2001/XMLSchema" xmlns:xs="http://www.w3.org/2001/XMLSchema" xmlns:dms="http://schemas.microsoft.com/office/2006/documentManagement/types" xmlns:pc="http://schemas.microsoft.com/office/infopath/2007/PartnerControls" targetNamespace="eddb54b3-0260-4a74-8bba-cc772719b91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b5125eb3-fb77-4e87-a9c6-2cb5c46c7415}" ma:internalName="TaxCatchAll" ma:showField="CatchAllData" ma:web="b0ac515a-0929-44f6-a616-709a83d45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3437A6-E0F8-4334-A4E5-E53A86E16043}">
  <ds:schemaRefs>
    <ds:schemaRef ds:uri="http://schemas.microsoft.com/sharepoint/v3/contenttype/forms"/>
  </ds:schemaRefs>
</ds:datastoreItem>
</file>

<file path=customXml/itemProps2.xml><?xml version="1.0" encoding="utf-8"?>
<ds:datastoreItem xmlns:ds="http://schemas.openxmlformats.org/officeDocument/2006/customXml" ds:itemID="{47D6BA25-7745-4613-926F-A4F138336F76}">
  <ds:schemaRefs>
    <ds:schemaRef ds:uri="http://schemas.microsoft.com/office/2006/metadata/properties"/>
    <ds:schemaRef ds:uri="http://schemas.microsoft.com/office/infopath/2007/PartnerControls"/>
    <ds:schemaRef ds:uri="a3e337a1-5f49-4ded-bdc6-13acadea4c4a"/>
    <ds:schemaRef ds:uri="eddb54b3-0260-4a74-8bba-cc772719b91b"/>
  </ds:schemaRefs>
</ds:datastoreItem>
</file>

<file path=customXml/itemProps3.xml><?xml version="1.0" encoding="utf-8"?>
<ds:datastoreItem xmlns:ds="http://schemas.openxmlformats.org/officeDocument/2006/customXml" ds:itemID="{1E3320F2-E747-4D1E-BE64-488527987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e337a1-5f49-4ded-bdc6-13acadea4c4a"/>
    <ds:schemaRef ds:uri="eddb54b3-0260-4a74-8bba-cc772719b9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36</Slides>
  <Notes>36</Notes>
  <HiddenSlides>0</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2026_QCOM_Lespakket_beeldbewust_presentatie_Beelden-Voelen_Lesfiche2_meerdere-beelden-en-gevoelens</dc:title>
  <cp:revision>2</cp:revision>
  <dcterms:modified xsi:type="dcterms:W3CDTF">2026-06-30T11:41:08Z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0x0101009C2C5169D20F97498FD14340948B4195</vt:lpwstr>
  </property>
  <property fmtid="{D5CDD505-2E9C-101B-9397-08002B2CF9AE}" pid="4" name="_ExtendedDescription">
    <vt:lpwstr/>
  </property>
  <property fmtid="{D5CDD505-2E9C-101B-9397-08002B2CF9AE}" pid="5" name="MSIP_Label_9d03968c-5327-4aba-8636-aa523978c147_Enabled">
    <vt:lpwstr>true</vt:lpwstr>
  </property>
  <property fmtid="{D5CDD505-2E9C-101B-9397-08002B2CF9AE}" pid="6" name="MSIP_Label_9d03968c-5327-4aba-8636-aa523978c147_SetDate">
    <vt:lpwstr>2026-06-30T11:41:03Z</vt:lpwstr>
  </property>
  <property fmtid="{D5CDD505-2E9C-101B-9397-08002B2CF9AE}" pid="7" name="MSIP_Label_9d03968c-5327-4aba-8636-aa523978c147_Method">
    <vt:lpwstr>Privileged</vt:lpwstr>
  </property>
  <property fmtid="{D5CDD505-2E9C-101B-9397-08002B2CF9AE}" pid="8" name="MSIP_Label_9d03968c-5327-4aba-8636-aa523978c147_Name">
    <vt:lpwstr>Restricted - General - Unmarked</vt:lpwstr>
  </property>
  <property fmtid="{D5CDD505-2E9C-101B-9397-08002B2CF9AE}" pid="9" name="MSIP_Label_9d03968c-5327-4aba-8636-aa523978c147_SiteId">
    <vt:lpwstr>a72d5a72-25ee-40f0-9bd1-067cb5b770d4</vt:lpwstr>
  </property>
  <property fmtid="{D5CDD505-2E9C-101B-9397-08002B2CF9AE}" pid="10" name="MSIP_Label_9d03968c-5327-4aba-8636-aa523978c147_ActionId">
    <vt:lpwstr>65ea30fb-fe43-4b95-acec-a9cc40f43f5d</vt:lpwstr>
  </property>
  <property fmtid="{D5CDD505-2E9C-101B-9397-08002B2CF9AE}" pid="11" name="MSIP_Label_9d03968c-5327-4aba-8636-aa523978c147_ContentBits">
    <vt:lpwstr>0</vt:lpwstr>
  </property>
  <property fmtid="{D5CDD505-2E9C-101B-9397-08002B2CF9AE}" pid="12" name="MSIP_Label_9d03968c-5327-4aba-8636-aa523978c147_Tag">
    <vt:lpwstr>10, 0, 1, 2</vt:lpwstr>
  </property>
</Properties>
</file>