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3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</p:sldIdLst>
  <p:sldSz cx="9144000" cy="5143500" type="screen16x9"/>
  <p:notesSz cx="6858000" cy="9144000"/>
  <p:embeddedFontLst>
    <p:embeddedFont>
      <p:font typeface="Outfit" panose="020B0604020202020204" charset="0"/>
      <p:regular r:id="rId31"/>
      <p:bold r:id="rId32"/>
    </p:embeddedFont>
    <p:embeddedFont>
      <p:font typeface="Outfit SemiBold" panose="020B0604020202020204" charset="0"/>
      <p:regular r:id="rId33"/>
      <p:bold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cabac3b3d5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Kies zelf enkele beelden uit via de kerncollectie van FOMU of ga aan de slag met de voorbeelden in de presentatie.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52" name="Google Shape;52;g3cabac3b3d5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cba4ca978d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cba4ca978d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cba4ca978d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cba4ca978d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cba4ca978d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cba4ca978d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cba4ca978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cba4ca978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elk duo een detail vertellen. Schrijf die op het bord.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961cfa6013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961cfa6013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elk duo twee details vertellen. Schrijf die op het bord.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95ae4ae0fb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95ae4ae0fb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cba4ca978d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3cba4ca978d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961cfa601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961cfa601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cba4ca978d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cba4ca978d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Bespreek met de leerlingen: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Wanneer is iets een feit?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Wanneer is iets een mening?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Zijn alle meningen gebaseerd op feiten?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Wie bepaalt de grens?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Zijn interpretaties altijd meningen?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Waar ligt de grens?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cba4ca978d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g3cba4ca978d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e119e46ee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g3e119e46ee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cb974e368b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cb974e368b_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Lees onderstaande stellingen één voor één voor.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Leerlingen nemen fysiek positie in de ruimte (eens – oneens – twijfel).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telkens enkele leerlingen kort toelichten waarom ze staan waar ze staan.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cb974e368b_1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cb974e368b_1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Lees onderstaande stellingen één voor één voor.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Leerlingen nemen fysiek positie in de ruimte (eens – oneens – twijfel).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telkens enkele leerlingen kort toelichten waarom ze staan waar ze staan.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cb974e368b_1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cb974e368b_1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Lees onderstaande stellingen één voor één voor.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Leerlingen nemen fysiek positie in de ruimte (eens – oneens – twijfel).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telkens enkele leerlingen kort toelichten waarom ze staan waar ze staan.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cb974e368b_1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cb974e368b_1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Lees onderstaande stellingen één voor één voor.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Leerlingen nemen fysiek positie in de ruimte (eens – oneens – twijfel).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telkens enkele leerlingen kort toelichten waarom ze staan waar ze staan.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95f388265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95f388265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Lees onderstaande stellingen één voor één voor.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Leerlingen nemen fysiek positie in de ruimte (eens – oneens – twijfel).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telkens enkele leerlingen kort toelichten waarom ze staan waar ze staan.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cabac3b3d5_0_5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g3cabac3b3d5_0_5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cb974e368b_1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g3cb974e368b_1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5ae4ae0f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5ae4ae0f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De leerlingen werken per twee.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Leerling A bekijkt het beeld en beschrijft het zo gedetailleerd mogelijk.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Leerling B zit met de rug naar het beeld en tekent het beeld op basis van de beschrijving.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Na enkele minuten draait leerling B zich om.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Ze vergelijken de tekening met het oorspronkelijke beeld.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cba4ca978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cba4ca978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cba4ca978d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cba4ca978d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Reflectievragen: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Wat kwam goed overeen?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Welke details ontbreken of waren anders?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Welke woorden hielpen het meest?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Wat was moeilijk om te beschrijven?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cba4ca978d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g3cba4ca978d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cba4ca978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cba4ca978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Kies een tweede beeld uit de FOMU-collectie.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de leerlingen </a:t>
            </a:r>
            <a:r>
              <a:rPr lang="en" b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5 seconden </a:t>
            </a: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kijken.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Haal het beeld weg.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Bespreek 1 minuut per twee: ‘Wat heb je gezien?’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cba4ca978d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cba4ca978d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Bespreek 1 minuut per twee: ‘Wat heb je gezien?’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otosindeklas.fomu.be/nl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BG blue.png"/>
          <p:cNvPicPr preferRelativeResize="0"/>
          <p:nvPr/>
        </p:nvPicPr>
        <p:blipFill rotWithShape="1">
          <a:blip r:embed="rId3">
            <a:alphaModFix/>
          </a:blip>
          <a:srcRect l="-695" t="628" b="42759"/>
          <a:stretch/>
        </p:blipFill>
        <p:spPr>
          <a:xfrm>
            <a:off x="-90275" y="-59375"/>
            <a:ext cx="9260923" cy="5206774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32675" y="3700125"/>
            <a:ext cx="3906300" cy="9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Lesfiche 2</a:t>
            </a:r>
            <a:endParaRPr sz="2600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Lespakket Beeldbewust</a:t>
            </a:r>
            <a:endParaRPr sz="2600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56" name="Google Shape;56;p13" title="Asset 2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8100" y="369625"/>
            <a:ext cx="4452926" cy="4455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 title="Asset 30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8700" y="506655"/>
            <a:ext cx="1933402" cy="35322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32675" y="1365000"/>
            <a:ext cx="4145400" cy="1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Beelden kijken</a:t>
            </a:r>
            <a:endParaRPr sz="4000" b="1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4572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3500">
                <a:solidFill>
                  <a:srgbClr val="F2EFE8"/>
                </a:solidFill>
                <a:latin typeface="Outfit SemiBold"/>
                <a:ea typeface="Outfit SemiBold"/>
                <a:cs typeface="Outfit SemiBold"/>
                <a:sym typeface="Outfit SemiBold"/>
              </a:rPr>
              <a:t>Feit vs. mening</a:t>
            </a:r>
            <a:endParaRPr sz="3500">
              <a:solidFill>
                <a:srgbClr val="F2EFE8"/>
              </a:solidFill>
              <a:latin typeface="Outfit SemiBold"/>
              <a:ea typeface="Outfit SemiBold"/>
              <a:cs typeface="Outfit SemiBold"/>
              <a:sym typeface="Outfit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2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2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2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2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2"/>
          <p:cNvSpPr txBox="1"/>
          <p:nvPr/>
        </p:nvSpPr>
        <p:spPr>
          <a:xfrm>
            <a:off x="5284350" y="2018600"/>
            <a:ext cx="3688800" cy="13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3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Traag kijken 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23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3" title="BK_9357_0002_Mohadjerin_Mashid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07823" y="0"/>
            <a:ext cx="344825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3"/>
          <p:cNvSpPr txBox="1"/>
          <p:nvPr/>
        </p:nvSpPr>
        <p:spPr>
          <a:xfrm>
            <a:off x="886350" y="622050"/>
            <a:ext cx="73713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1 minuut…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45" name="Google Shape;145;p23"/>
          <p:cNvSpPr txBox="1"/>
          <p:nvPr/>
        </p:nvSpPr>
        <p:spPr>
          <a:xfrm rot="-5400000">
            <a:off x="5851625" y="2892750"/>
            <a:ext cx="42552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Mashid Mohadjerin,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Secret Sky,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uit de serie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Freedom is Not Free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2017 (2021), Collectie Vlaamse Gemeenschap / Fotomuseum Antwerpen, BK/9357/2 © Mashid Mohadjerin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4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4"/>
          <p:cNvSpPr txBox="1"/>
          <p:nvPr/>
        </p:nvSpPr>
        <p:spPr>
          <a:xfrm>
            <a:off x="886350" y="622050"/>
            <a:ext cx="73713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Noteer wat je nog gezien hebt 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52" name="Google Shape;152;p24" title="BK_9357_0002_Mohadjerin_Mashid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0142" y="1333425"/>
            <a:ext cx="2483719" cy="370485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4"/>
          <p:cNvSpPr txBox="1"/>
          <p:nvPr/>
        </p:nvSpPr>
        <p:spPr>
          <a:xfrm rot="-5400000">
            <a:off x="4118550" y="3030375"/>
            <a:ext cx="37032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Mashid Mohadjerin,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Secret Sky,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uit de serie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Freedom is Not Free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2017 (2021), Collectie Vlaamse Gemeenschap / Fotomuseum Antwerpen, BK/9357/2 © Mashid Mohadjerin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5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5"/>
          <p:cNvSpPr txBox="1"/>
          <p:nvPr/>
        </p:nvSpPr>
        <p:spPr>
          <a:xfrm>
            <a:off x="886350" y="622050"/>
            <a:ext cx="73713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Kies twee details met je buur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60" name="Google Shape;160;p25" title="BK_9357_0002_Mohadjerin_Mashid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0142" y="1333425"/>
            <a:ext cx="2483719" cy="3704852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5"/>
          <p:cNvSpPr txBox="1"/>
          <p:nvPr/>
        </p:nvSpPr>
        <p:spPr>
          <a:xfrm rot="-5400000">
            <a:off x="4118550" y="3030375"/>
            <a:ext cx="37032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Mashid Mohadjerin,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Secret Sky,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uit de serie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Freedom is Not Free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2017 (2021), Collectie Vlaamse Gemeenschap / Fotomuseum Antwerpen, BK/9357/2 © Mashid Mohadjerin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6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6"/>
          <p:cNvSpPr txBox="1"/>
          <p:nvPr/>
        </p:nvSpPr>
        <p:spPr>
          <a:xfrm>
            <a:off x="886350" y="622050"/>
            <a:ext cx="73713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Alle details samenleggen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68" name="Google Shape;168;p26" title="BK_9357_0002_Mohadjerin_Mashid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0142" y="1333425"/>
            <a:ext cx="2483719" cy="3704852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6"/>
          <p:cNvSpPr txBox="1"/>
          <p:nvPr/>
        </p:nvSpPr>
        <p:spPr>
          <a:xfrm rot="-5400000">
            <a:off x="4118550" y="3030375"/>
            <a:ext cx="37032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Mashid Mohadjerin,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Secret Sky,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uit de serie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Freedom is Not Free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2017 (2021), Collectie Vlaamse Gemeenschap / Fotomuseum Antwerpen, BK/9357/2 © Mashid Mohadjerin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7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7"/>
          <p:cNvSpPr txBox="1"/>
          <p:nvPr/>
        </p:nvSpPr>
        <p:spPr>
          <a:xfrm>
            <a:off x="886350" y="1911575"/>
            <a:ext cx="4573500" cy="26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Wat is het verschil met traag en snel kijken? 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Wat ervaar je door trager te kijken?  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100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Zie je meer? Of anders?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76" name="Google Shape;176;p27"/>
          <p:cNvSpPr txBox="1"/>
          <p:nvPr/>
        </p:nvSpPr>
        <p:spPr>
          <a:xfrm>
            <a:off x="886350" y="622050"/>
            <a:ext cx="73713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Klassikale  bespreking 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77" name="Google Shape;177;p27" title="BK_9357_0002_Mohadjerin_Mashid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9851" y="1569225"/>
            <a:ext cx="2396225" cy="3574277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7"/>
          <p:cNvSpPr txBox="1"/>
          <p:nvPr/>
        </p:nvSpPr>
        <p:spPr>
          <a:xfrm rot="-5400000">
            <a:off x="6226775" y="3199950"/>
            <a:ext cx="35712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Mashid Mohadjerin,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Secret Sky,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uit de serie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Freedom is Not Free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2017 (2021), Collectie Vlaamse Gemeenschap / Fotomuseum Antwerpen, BK/9357/2 © Mashid Mohadjerin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28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8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8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8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8"/>
          <p:cNvSpPr txBox="1"/>
          <p:nvPr/>
        </p:nvSpPr>
        <p:spPr>
          <a:xfrm>
            <a:off x="5284350" y="2018600"/>
            <a:ext cx="3688800" cy="13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4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Feit of mening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29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9"/>
          <p:cNvSpPr txBox="1"/>
          <p:nvPr/>
        </p:nvSpPr>
        <p:spPr>
          <a:xfrm>
            <a:off x="886350" y="2016875"/>
            <a:ext cx="4573500" cy="26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Feit </a:t>
            </a: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= zichtbaar in beeld 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6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Mening </a:t>
            </a: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= interpretatie, gevoel, gedachte, associatie….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Bespreek en orden de details.  </a:t>
            </a:r>
            <a:endParaRPr sz="16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5" name="Google Shape;195;p29"/>
          <p:cNvSpPr txBox="1"/>
          <p:nvPr/>
        </p:nvSpPr>
        <p:spPr>
          <a:xfrm>
            <a:off x="886350" y="622050"/>
            <a:ext cx="73713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Welke van deze details zijn feiten en welke zijn meningen?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96" name="Google Shape;196;p29" title="BK_9357_0002_Mohadjerin_Mashid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80625" y="2113876"/>
            <a:ext cx="1869374" cy="2788424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9"/>
          <p:cNvSpPr txBox="1"/>
          <p:nvPr/>
        </p:nvSpPr>
        <p:spPr>
          <a:xfrm rot="-5400000">
            <a:off x="7196900" y="3370100"/>
            <a:ext cx="28023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Mashid Mohadjerin,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Secret Sky,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uit de serie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Freedom is Not Free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2017 (2021), Collectie Vlaamse Gemeenschap / Fotomuseum Antwerpen, BK/9357/2 © Mashid Mohadjerin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30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0"/>
          <p:cNvSpPr txBox="1"/>
          <p:nvPr/>
        </p:nvSpPr>
        <p:spPr>
          <a:xfrm>
            <a:off x="886350" y="2016875"/>
            <a:ext cx="4573500" cy="26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Wanneer is iets een feit?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Wanneer is iets een mening?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Zijn alle meningen gebaseerd op feiten?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Wie bepaalt de grens?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Zijn interpretaties altijd meningen?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100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Waar ligt de grens?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04" name="Google Shape;204;p30"/>
          <p:cNvSpPr txBox="1"/>
          <p:nvPr/>
        </p:nvSpPr>
        <p:spPr>
          <a:xfrm>
            <a:off x="886350" y="622050"/>
            <a:ext cx="73713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Klassikale bespreking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205" name="Google Shape;205;p30" title="BK_9357_0002_Mohadjerin_Mashid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80625" y="2113876"/>
            <a:ext cx="1869374" cy="2788424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30"/>
          <p:cNvSpPr txBox="1"/>
          <p:nvPr/>
        </p:nvSpPr>
        <p:spPr>
          <a:xfrm rot="-5400000">
            <a:off x="7196900" y="3370100"/>
            <a:ext cx="28023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Mashid Mohadjerin,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Secret Sky,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uit de serie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Freedom is Not Free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2017 (2021), Collectie Vlaamse Gemeenschap / Fotomuseum Antwerpen, BK/9357/2 © Mashid Mohadjerin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31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1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1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1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1"/>
          <p:cNvSpPr txBox="1"/>
          <p:nvPr/>
        </p:nvSpPr>
        <p:spPr>
          <a:xfrm>
            <a:off x="5284350" y="2018600"/>
            <a:ext cx="36888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5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Reflectie: stellingenspel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 title="Asset 34.png"/>
          <p:cNvPicPr preferRelativeResize="0"/>
          <p:nvPr/>
        </p:nvPicPr>
        <p:blipFill rotWithShape="1">
          <a:blip r:embed="rId3">
            <a:alphaModFix/>
          </a:blip>
          <a:srcRect t="45188" r="2162" b="5"/>
          <a:stretch/>
        </p:blipFill>
        <p:spPr>
          <a:xfrm>
            <a:off x="-37825" y="0"/>
            <a:ext cx="918182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 title="Asset 35.png"/>
          <p:cNvPicPr preferRelativeResize="0"/>
          <p:nvPr/>
        </p:nvPicPr>
        <p:blipFill rotWithShape="1">
          <a:blip r:embed="rId4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815088" y="613850"/>
            <a:ext cx="7476000" cy="15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Zoek een beeld in de FOMU-collectie of gebruik de beelden uit de presentatie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59616" y="2191475"/>
            <a:ext cx="2070347" cy="20617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3525650" y="4443700"/>
            <a:ext cx="1938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u="sng">
                <a:solidFill>
                  <a:srgbClr val="3B1FC6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Foto's in de klas | FOMU</a:t>
            </a:r>
            <a:r>
              <a:rPr lang="en" sz="1100" b="1">
                <a:solidFill>
                  <a:srgbClr val="3B1FC6"/>
                </a:solidFill>
              </a:rPr>
              <a:t> </a:t>
            </a:r>
            <a:endParaRPr b="1">
              <a:solidFill>
                <a:srgbClr val="3B1FC6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32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2"/>
          <p:cNvSpPr txBox="1"/>
          <p:nvPr/>
        </p:nvSpPr>
        <p:spPr>
          <a:xfrm>
            <a:off x="886350" y="506650"/>
            <a:ext cx="73713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Stelling 1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23" name="Google Shape;223;p32"/>
          <p:cNvSpPr txBox="1"/>
          <p:nvPr/>
        </p:nvSpPr>
        <p:spPr>
          <a:xfrm>
            <a:off x="886350" y="2110050"/>
            <a:ext cx="7371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Je moet in het dagelijks leven goed naar details in beelden kijken, zoals op sociale media of op straat.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24" name="Google Shape;224;p32"/>
          <p:cNvSpPr txBox="1"/>
          <p:nvPr/>
        </p:nvSpPr>
        <p:spPr>
          <a:xfrm>
            <a:off x="871225" y="4208675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25" name="Google Shape;225;p32"/>
          <p:cNvSpPr txBox="1"/>
          <p:nvPr/>
        </p:nvSpPr>
        <p:spPr>
          <a:xfrm>
            <a:off x="6792575" y="4178425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26" name="Google Shape;226;p32"/>
          <p:cNvCxnSpPr>
            <a:stCxn id="224" idx="3"/>
            <a:endCxn id="225" idx="1"/>
          </p:cNvCxnSpPr>
          <p:nvPr/>
        </p:nvCxnSpPr>
        <p:spPr>
          <a:xfrm rot="10800000" flipH="1">
            <a:off x="2052925" y="4455425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33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3"/>
          <p:cNvSpPr txBox="1"/>
          <p:nvPr/>
        </p:nvSpPr>
        <p:spPr>
          <a:xfrm>
            <a:off x="886350" y="506650"/>
            <a:ext cx="73713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Stelling 2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33" name="Google Shape;233;p33"/>
          <p:cNvSpPr txBox="1"/>
          <p:nvPr/>
        </p:nvSpPr>
        <p:spPr>
          <a:xfrm>
            <a:off x="886350" y="2110050"/>
            <a:ext cx="7371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Het is niet altijd nodig om aandacht te hebben voor details.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34" name="Google Shape;234;p33"/>
          <p:cNvSpPr txBox="1"/>
          <p:nvPr/>
        </p:nvSpPr>
        <p:spPr>
          <a:xfrm>
            <a:off x="871225" y="4208675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35" name="Google Shape;235;p33"/>
          <p:cNvSpPr txBox="1"/>
          <p:nvPr/>
        </p:nvSpPr>
        <p:spPr>
          <a:xfrm>
            <a:off x="6792575" y="4178425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36" name="Google Shape;236;p33"/>
          <p:cNvCxnSpPr>
            <a:stCxn id="234" idx="3"/>
            <a:endCxn id="235" idx="1"/>
          </p:cNvCxnSpPr>
          <p:nvPr/>
        </p:nvCxnSpPr>
        <p:spPr>
          <a:xfrm rot="10800000" flipH="1">
            <a:off x="2052925" y="4455425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34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4"/>
          <p:cNvSpPr txBox="1"/>
          <p:nvPr/>
        </p:nvSpPr>
        <p:spPr>
          <a:xfrm>
            <a:off x="886350" y="506650"/>
            <a:ext cx="73713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Stelling 3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43" name="Google Shape;243;p34"/>
          <p:cNvSpPr txBox="1"/>
          <p:nvPr/>
        </p:nvSpPr>
        <p:spPr>
          <a:xfrm>
            <a:off x="886350" y="2110050"/>
            <a:ext cx="7371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Online kijken we meestal oppervlakkig naar beelden.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44" name="Google Shape;244;p34"/>
          <p:cNvSpPr txBox="1"/>
          <p:nvPr/>
        </p:nvSpPr>
        <p:spPr>
          <a:xfrm>
            <a:off x="871225" y="4208675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45" name="Google Shape;245;p34"/>
          <p:cNvSpPr txBox="1"/>
          <p:nvPr/>
        </p:nvSpPr>
        <p:spPr>
          <a:xfrm>
            <a:off x="6792575" y="4178425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46" name="Google Shape;246;p34"/>
          <p:cNvCxnSpPr>
            <a:stCxn id="244" idx="3"/>
            <a:endCxn id="245" idx="1"/>
          </p:cNvCxnSpPr>
          <p:nvPr/>
        </p:nvCxnSpPr>
        <p:spPr>
          <a:xfrm rot="10800000" flipH="1">
            <a:off x="2052925" y="4455425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35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5"/>
          <p:cNvSpPr txBox="1"/>
          <p:nvPr/>
        </p:nvSpPr>
        <p:spPr>
          <a:xfrm>
            <a:off x="886350" y="506650"/>
            <a:ext cx="73713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Stelling 4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53" name="Google Shape;253;p35"/>
          <p:cNvSpPr txBox="1"/>
          <p:nvPr/>
        </p:nvSpPr>
        <p:spPr>
          <a:xfrm>
            <a:off x="886350" y="2110050"/>
            <a:ext cx="7371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Details helpen om beelden beter te begrijpen.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54" name="Google Shape;254;p35"/>
          <p:cNvSpPr txBox="1"/>
          <p:nvPr/>
        </p:nvSpPr>
        <p:spPr>
          <a:xfrm>
            <a:off x="871225" y="4208675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55" name="Google Shape;255;p35"/>
          <p:cNvSpPr txBox="1"/>
          <p:nvPr/>
        </p:nvSpPr>
        <p:spPr>
          <a:xfrm>
            <a:off x="6792575" y="4178425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56" name="Google Shape;256;p35"/>
          <p:cNvCxnSpPr>
            <a:stCxn id="254" idx="3"/>
            <a:endCxn id="255" idx="1"/>
          </p:cNvCxnSpPr>
          <p:nvPr/>
        </p:nvCxnSpPr>
        <p:spPr>
          <a:xfrm rot="10800000" flipH="1">
            <a:off x="2052925" y="4455425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36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36"/>
          <p:cNvSpPr txBox="1"/>
          <p:nvPr/>
        </p:nvSpPr>
        <p:spPr>
          <a:xfrm>
            <a:off x="886350" y="506650"/>
            <a:ext cx="73713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Stelling 5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63" name="Google Shape;263;p36"/>
          <p:cNvSpPr txBox="1"/>
          <p:nvPr/>
        </p:nvSpPr>
        <p:spPr>
          <a:xfrm>
            <a:off x="886350" y="2110050"/>
            <a:ext cx="7371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Beelden zijn een goede weergave van de werkelijkheid. 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64" name="Google Shape;264;p36"/>
          <p:cNvSpPr txBox="1"/>
          <p:nvPr/>
        </p:nvSpPr>
        <p:spPr>
          <a:xfrm>
            <a:off x="871225" y="4208675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65" name="Google Shape;265;p36"/>
          <p:cNvSpPr txBox="1"/>
          <p:nvPr/>
        </p:nvSpPr>
        <p:spPr>
          <a:xfrm>
            <a:off x="6792575" y="4178425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66" name="Google Shape;266;p36"/>
          <p:cNvCxnSpPr>
            <a:stCxn id="264" idx="3"/>
            <a:endCxn id="265" idx="1"/>
          </p:cNvCxnSpPr>
          <p:nvPr/>
        </p:nvCxnSpPr>
        <p:spPr>
          <a:xfrm rot="10800000" flipH="1">
            <a:off x="2052925" y="4455425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37" title="BG blue.png"/>
          <p:cNvPicPr preferRelativeResize="0"/>
          <p:nvPr/>
        </p:nvPicPr>
        <p:blipFill rotWithShape="1">
          <a:blip r:embed="rId3">
            <a:alphaModFix/>
          </a:blip>
          <a:srcRect t="628" b="42759"/>
          <a:stretch/>
        </p:blipFill>
        <p:spPr>
          <a:xfrm>
            <a:off x="0" y="-63275"/>
            <a:ext cx="9197302" cy="5206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37" title="MW.png"/>
          <p:cNvPicPr preferRelativeResize="0"/>
          <p:nvPr/>
        </p:nvPicPr>
        <p:blipFill rotWithShape="1">
          <a:blip r:embed="rId4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7"/>
          <p:cNvSpPr txBox="1"/>
          <p:nvPr/>
        </p:nvSpPr>
        <p:spPr>
          <a:xfrm>
            <a:off x="5284350" y="1955263"/>
            <a:ext cx="36888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Wat neem je mee uit de les?</a:t>
            </a:r>
            <a:endParaRPr sz="4000" b="1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274" name="Google Shape;274;p37" title="Asset 3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91300" y="801425"/>
            <a:ext cx="729576" cy="775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7" title="Mediawijs  Toolbox - workshop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292950" y="-1347262"/>
            <a:ext cx="5577300" cy="7891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5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/>
          <p:nvPr/>
        </p:nvSpPr>
        <p:spPr>
          <a:xfrm>
            <a:off x="5284350" y="2018600"/>
            <a:ext cx="36888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1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Beschrijven en tekenen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6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/>
          <p:nvPr/>
        </p:nvSpPr>
        <p:spPr>
          <a:xfrm>
            <a:off x="886350" y="622050"/>
            <a:ext cx="73713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Beschrijf het beeld aan elkaar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84" name="Google Shape;84;p16" title="Losse-elementen-3---png_0008_schoolbank-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8826" y="2813275"/>
            <a:ext cx="3175173" cy="233022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 txBox="1"/>
          <p:nvPr/>
        </p:nvSpPr>
        <p:spPr>
          <a:xfrm>
            <a:off x="886350" y="1911575"/>
            <a:ext cx="6864900" cy="26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Werk in duo’s.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Leerling A: </a:t>
            </a:r>
            <a:endParaRPr sz="16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bekijkt het beeld.  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beschrijft het zo gedetailleerd mogelijk. 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Leerling B:</a:t>
            </a:r>
            <a:endParaRPr sz="16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zit met de rug naar het beeld.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tekent het beeld op basis van de beschrijving. 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7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 title="2020_0023_0003_Paolo Woods &amp; Gabriele Galimberti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58477" y="0"/>
            <a:ext cx="6427023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7"/>
          <p:cNvSpPr txBox="1"/>
          <p:nvPr/>
        </p:nvSpPr>
        <p:spPr>
          <a:xfrm rot="-5400000">
            <a:off x="5994500" y="3106200"/>
            <a:ext cx="3828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Paolo Woods &amp; Gabriele Galimberti,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The Heavens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2014 (2016), Collectie FOMU, 2020/23/3 © Paolo Woods &amp; Gabriele Galimberti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8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 txBox="1"/>
          <p:nvPr/>
        </p:nvSpPr>
        <p:spPr>
          <a:xfrm>
            <a:off x="886350" y="1911575"/>
            <a:ext cx="4272900" cy="26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Wat kwam goed overeen?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Welke details ontbreken of waren anders?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Welke woorden hielpen het meest?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100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Wat was makkelijk/moeilijk om te beschrijven?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99" name="Google Shape;99;p18"/>
          <p:cNvSpPr txBox="1"/>
          <p:nvPr/>
        </p:nvSpPr>
        <p:spPr>
          <a:xfrm>
            <a:off x="886350" y="622050"/>
            <a:ext cx="73713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Klassikale bespreking 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00" name="Google Shape;100;p18" title="2020_0023_0003_Paolo Woods &amp; Gabriele Galimberti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59175" y="1815788"/>
            <a:ext cx="3586898" cy="2870573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8"/>
          <p:cNvSpPr txBox="1"/>
          <p:nvPr/>
        </p:nvSpPr>
        <p:spPr>
          <a:xfrm>
            <a:off x="5159175" y="4686350"/>
            <a:ext cx="35868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Paolo Woods &amp; Gabriele Galimberti,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The Heavens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2014 (2016), Collectie FOMU, 2020/23/3 © Paolo Woods &amp; Gabriele Galimberti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9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9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9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9"/>
          <p:cNvSpPr txBox="1"/>
          <p:nvPr/>
        </p:nvSpPr>
        <p:spPr>
          <a:xfrm>
            <a:off x="5284350" y="2018600"/>
            <a:ext cx="3688800" cy="13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2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Snel kijken 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0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0" title="BK_9357_0002_Mohadjerin_Mashid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07823" y="0"/>
            <a:ext cx="344825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0"/>
          <p:cNvSpPr txBox="1"/>
          <p:nvPr/>
        </p:nvSpPr>
        <p:spPr>
          <a:xfrm>
            <a:off x="886350" y="622050"/>
            <a:ext cx="73713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5 seconden…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19" name="Google Shape;119;p20"/>
          <p:cNvSpPr txBox="1"/>
          <p:nvPr/>
        </p:nvSpPr>
        <p:spPr>
          <a:xfrm rot="-5400000">
            <a:off x="5851625" y="2892750"/>
            <a:ext cx="42552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Mashid Mohadjerin,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Secret Sky,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uit de serie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Freedom is Not Free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2017 (2021), Collectie Vlaamse Gemeenschap / Fotomuseum Antwerpen, BK/9357/2 © Mashid Mohadjerin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1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1"/>
          <p:cNvSpPr txBox="1"/>
          <p:nvPr/>
        </p:nvSpPr>
        <p:spPr>
          <a:xfrm>
            <a:off x="886350" y="1911575"/>
            <a:ext cx="7371300" cy="26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0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Wat heb je gezien? </a:t>
            </a:r>
            <a:endParaRPr sz="30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26" name="Google Shape;126;p21"/>
          <p:cNvSpPr txBox="1"/>
          <p:nvPr/>
        </p:nvSpPr>
        <p:spPr>
          <a:xfrm>
            <a:off x="886350" y="622050"/>
            <a:ext cx="73713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Bespreek per 2 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27" name="Google Shape;127;p21" title="Losse-elementen-3_0049_vergrootglas-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3495" y="1987125"/>
            <a:ext cx="1831749" cy="252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e337a1-5f49-4ded-bdc6-13acadea4c4a">
      <Terms xmlns="http://schemas.microsoft.com/office/infopath/2007/PartnerControls"/>
    </lcf76f155ced4ddcb4097134ff3c332f>
    <TaxCatchAll xmlns="eddb54b3-0260-4a74-8bba-cc772719b91b" xsi:nil="true"/>
    <Tag xmlns="a3e337a1-5f49-4ded-bdc6-13acadea4c4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2C5169D20F97498FD14340948B4195" ma:contentTypeVersion="19" ma:contentTypeDescription="Create a new document." ma:contentTypeScope="" ma:versionID="c7299df1d3c82b05eee69913a6a91959">
  <xsd:schema xmlns:xsd="http://www.w3.org/2001/XMLSchema" xmlns:xs="http://www.w3.org/2001/XMLSchema" xmlns:p="http://schemas.microsoft.com/office/2006/metadata/properties" xmlns:ns2="a3e337a1-5f49-4ded-bdc6-13acadea4c4a" xmlns:ns3="eddb54b3-0260-4a74-8bba-cc772719b91b" targetNamespace="http://schemas.microsoft.com/office/2006/metadata/properties" ma:root="true" ma:fieldsID="bec224ae9a73580ba3613a360a9692bb" ns2:_="" ns3:_="">
    <xsd:import namespace="a3e337a1-5f49-4ded-bdc6-13acadea4c4a"/>
    <xsd:import namespace="eddb54b3-0260-4a74-8bba-cc772719b91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Tags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Ta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e337a1-5f49-4ded-bdc6-13acadea4c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4" nillable="true" ma:displayName="Tags" ma:description="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cd83d8f-855d-4716-a748-44e48ed56b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  <xsd:element name="Tag" ma:index="25" nillable="true" ma:displayName="Tag" ma:format="Dropdown" ma:internalName="Tag">
      <xsd:simpleType>
        <xsd:restriction base="dms:Choice">
          <xsd:enumeration value="Archief"/>
          <xsd:enumeration value="Agenda"/>
          <xsd:enumeration value="Begroting"/>
          <xsd:enumeration value="Campagne"/>
          <xsd:enumeration value="Hoofdmap"/>
          <xsd:enumeration value="Kanaal"/>
          <xsd:enumeration value="Evaluatie"/>
          <xsd:enumeration value="Netwerk"/>
          <xsd:enumeration value="Onderzoek"/>
          <xsd:enumeration value="Overzicht"/>
          <xsd:enumeration value="Presentatie"/>
          <xsd:enumeration value="Rapport"/>
          <xsd:enumeration value="Sjabloon"/>
          <xsd:enumeration value="Tool"/>
          <xsd:enumeration value="Vorming"/>
          <xsd:enumeration value="Verslag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db54b3-0260-4a74-8bba-cc772719b91b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b5125eb3-fb77-4e87-a9c6-2cb5c46c7415}" ma:internalName="TaxCatchAll" ma:showField="CatchAllData" ma:web="b0ac515a-0929-44f6-a616-709a83d455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F09C541-5322-4599-A2BE-50132E5A687E}">
  <ds:schemaRefs>
    <ds:schemaRef ds:uri="http://schemas.microsoft.com/office/2006/metadata/properties"/>
    <ds:schemaRef ds:uri="http://schemas.microsoft.com/office/infopath/2007/PartnerControls"/>
    <ds:schemaRef ds:uri="a3e337a1-5f49-4ded-bdc6-13acadea4c4a"/>
    <ds:schemaRef ds:uri="eddb54b3-0260-4a74-8bba-cc772719b91b"/>
  </ds:schemaRefs>
</ds:datastoreItem>
</file>

<file path=customXml/itemProps2.xml><?xml version="1.0" encoding="utf-8"?>
<ds:datastoreItem xmlns:ds="http://schemas.openxmlformats.org/officeDocument/2006/customXml" ds:itemID="{B84CA989-0225-47D8-B0E6-235160AA8BC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D4AEF6-42F7-4325-8059-2C2A4049BA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e337a1-5f49-4ded-bdc6-13acadea4c4a"/>
    <ds:schemaRef ds:uri="eddb54b3-0260-4a74-8bba-cc772719b9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25</Slides>
  <Notes>25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2026_QCOM_Lespakket_beeldbewust_presentatie_Beelden-kijken_Lesfiche2_Feit-vs-mening</dc:title>
  <cp:revision>2</cp:revision>
  <dcterms:modified xsi:type="dcterms:W3CDTF">2026-06-30T11:33:30Z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0x0101009C2C5169D20F97498FD14340948B4195</vt:lpwstr>
  </property>
  <property fmtid="{D5CDD505-2E9C-101B-9397-08002B2CF9AE}" pid="4" name="_ExtendedDescription">
    <vt:lpwstr/>
  </property>
  <property fmtid="{D5CDD505-2E9C-101B-9397-08002B2CF9AE}" pid="5" name="MSIP_Label_9d03968c-5327-4aba-8636-aa523978c147_Enabled">
    <vt:lpwstr>true</vt:lpwstr>
  </property>
  <property fmtid="{D5CDD505-2E9C-101B-9397-08002B2CF9AE}" pid="6" name="MSIP_Label_9d03968c-5327-4aba-8636-aa523978c147_SetDate">
    <vt:lpwstr>2026-06-30T11:33:24Z</vt:lpwstr>
  </property>
  <property fmtid="{D5CDD505-2E9C-101B-9397-08002B2CF9AE}" pid="7" name="MSIP_Label_9d03968c-5327-4aba-8636-aa523978c147_Method">
    <vt:lpwstr>Privileged</vt:lpwstr>
  </property>
  <property fmtid="{D5CDD505-2E9C-101B-9397-08002B2CF9AE}" pid="8" name="MSIP_Label_9d03968c-5327-4aba-8636-aa523978c147_Name">
    <vt:lpwstr>Restricted - General - Unmarked</vt:lpwstr>
  </property>
  <property fmtid="{D5CDD505-2E9C-101B-9397-08002B2CF9AE}" pid="9" name="MSIP_Label_9d03968c-5327-4aba-8636-aa523978c147_SiteId">
    <vt:lpwstr>a72d5a72-25ee-40f0-9bd1-067cb5b770d4</vt:lpwstr>
  </property>
  <property fmtid="{D5CDD505-2E9C-101B-9397-08002B2CF9AE}" pid="10" name="MSIP_Label_9d03968c-5327-4aba-8636-aa523978c147_ActionId">
    <vt:lpwstr>e66adf3c-4fcb-4004-b9f9-14c247c9e631</vt:lpwstr>
  </property>
  <property fmtid="{D5CDD505-2E9C-101B-9397-08002B2CF9AE}" pid="11" name="MSIP_Label_9d03968c-5327-4aba-8636-aa523978c147_ContentBits">
    <vt:lpwstr>0</vt:lpwstr>
  </property>
  <property fmtid="{D5CDD505-2E9C-101B-9397-08002B2CF9AE}" pid="12" name="MSIP_Label_9d03968c-5327-4aba-8636-aa523978c147_Tag">
    <vt:lpwstr>10, 0, 1, 2</vt:lpwstr>
  </property>
</Properties>
</file>