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2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9144000" cy="5143500" type="screen16x9"/>
  <p:notesSz cx="6858000" cy="9144000"/>
  <p:embeddedFontLst>
    <p:embeddedFont>
      <p:font typeface="Outfit" panose="020B0604020202020204" charset="0"/>
      <p:regular r:id="rId24"/>
      <p:bold r:id="rId25"/>
    </p:embeddedFont>
    <p:embeddedFont>
      <p:font typeface="Outfit SemiBold" panose="020B0604020202020204" charset="0"/>
      <p:regular r:id="rId26"/>
      <p:bold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4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cb974e368b_1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Kies zelf enkele beelden uit via de kerncollectie van FOMU of ga aan de slag met de voorbeelden in de presentatie.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52" name="Google Shape;52;g3cb974e368b_1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95ae637063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95ae637063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Vraag aan de leerlingen om hun gevoelens uit te leggen.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Na de bespreking: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Leerlingen kunnen nadien ook van gevoel veranderen: is je gevoel veranderd nu we erover in gesprek zijn gegaan?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cb974e368b_1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3cb974e368b_1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cb974e368b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cb974e368b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Kies samen met de leerlingen een gevoel op basis van de gevoelens die ze meegaven tijdens de opwarmer of geef er zelf een mee: blij, triest, spannend, ongemakkelijk…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De leerlingen nemen hun laptop en bekijken de FOMU-collectie.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De leerlingen gaan elk individueel op zoek in de FOMU-collectie naar een beeld dat past bij het gekozen gevoel.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cb974e368b_1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g3cb974e368b_1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ccedb63c2a_1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ccedb63c2a_1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De leerlingen gaan in groepjes van 4 of 5 zitten. Ze delen de gekozen beelden met elkaar.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Na het groepsgesprek kunnen de leerlingen hun beeld delen met de hele klas, waarbij ze het gevoel beschrijven in het beeld.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ccedb63c2a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g3ccedb63c2a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cb974e368b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cb974e368b_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Lees onderstaande stellingen één voor één voor.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Leerlingen nemen fysiek positie in de ruimte (eens – oneens – twijfel).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telkens enkele leerlingen kort toelichten waarom ze staan waar ze staan.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cb974e368b_1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cb974e368b_1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Lees onderstaande stellingen één voor één voor.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Leerlingen nemen fysiek positie in de ruimte (eens – oneens – twijfel).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telkens enkele leerlingen kort toelichten waarom ze staan waar ze staan.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cabac3b3d5_0_5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g3cabac3b3d5_0_5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e11b12d88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g3e11b12d88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cb974e368b_1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g3cb974e368b_1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cc29e2dc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cc29e2dc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Maak een schaal van gevoelens van heel positief tot heel negatief  op het bord. 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De leerlingen noemen om de beurt een gevoel. Ze noteren elk gevoel op een post-it en plaatsen dit op de schaal. 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Stop wanneer niemand nog iets kan toevoegen.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Bespreek met de leerlingen waar bepaalde gevoelens horen.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95ae637063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g395ae637063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cac175ca30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cac175ca30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Leerlingen bekijken het beeld in stilte en kiezen uit de lijst een of meerdere  gevoelens  die bij het beeld passen.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cb974e368b_1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g3cb974e368b_1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cc29e2dcf4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cc29e2dcf4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Leerlingen bekijken het beeld in stilte en kiezen uit de lijst een of meerdere  gevoelens  die bij het beeld passen.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Komt er een nieuw gevoel naar boven, dan voeg je het toe?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cc29e2dcf4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cc29e2dcf4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Vraag aan de leerlingen om hun gevoelens uit te leggen.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Na de bespreking: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Leerlingen kunnen nadien ook van gevoel veranderen. Vraag om duiding.  Is je gevoel veranderd nu we erover in gesprek zijn gegaan?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otosindeklas.fomu.be/nl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BG blue.png"/>
          <p:cNvPicPr preferRelativeResize="0"/>
          <p:nvPr/>
        </p:nvPicPr>
        <p:blipFill rotWithShape="1">
          <a:blip r:embed="rId3">
            <a:alphaModFix/>
          </a:blip>
          <a:srcRect l="-695" t="628" b="42759"/>
          <a:stretch/>
        </p:blipFill>
        <p:spPr>
          <a:xfrm>
            <a:off x="-90275" y="-59375"/>
            <a:ext cx="9260923" cy="5206774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32675" y="3928725"/>
            <a:ext cx="3906300" cy="9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Lesfiche 1</a:t>
            </a:r>
            <a:endParaRPr sz="2600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Lespakket Beeldbewust</a:t>
            </a:r>
            <a:endParaRPr sz="2600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56" name="Google Shape;56;p13" title="Asset 2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78100" y="369625"/>
            <a:ext cx="4452926" cy="4455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 title="Asset 30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8700" y="506655"/>
            <a:ext cx="1933402" cy="35322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32675" y="1365000"/>
            <a:ext cx="4145400" cy="25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Beelden kijken</a:t>
            </a:r>
            <a:endParaRPr sz="4000" b="1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3500">
                <a:solidFill>
                  <a:srgbClr val="F2EFE8"/>
                </a:solidFill>
                <a:latin typeface="Outfit SemiBold"/>
                <a:ea typeface="Outfit SemiBold"/>
                <a:cs typeface="Outfit SemiBold"/>
                <a:sym typeface="Outfit SemiBold"/>
              </a:rPr>
              <a:t>Gevoelens verzamelen bij een beeld</a:t>
            </a:r>
            <a:endParaRPr sz="3500">
              <a:solidFill>
                <a:srgbClr val="F2EFE8"/>
              </a:solidFill>
              <a:latin typeface="Outfit SemiBold"/>
              <a:ea typeface="Outfit SemiBold"/>
              <a:cs typeface="Outfit SemiBold"/>
              <a:sym typeface="Outfit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2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2"/>
          <p:cNvSpPr txBox="1"/>
          <p:nvPr/>
        </p:nvSpPr>
        <p:spPr>
          <a:xfrm>
            <a:off x="886350" y="1911575"/>
            <a:ext cx="4086000" cy="26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Bespreek klassikaal.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Welke gevoelens lijken op elkaar? 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Welke details in het beeld kunnen dit gevoel oproepen? 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Waarom zou iemand anders hier een ander gevoel bij kunnen hebben? 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37" name="Google Shape;137;p22"/>
          <p:cNvSpPr txBox="1"/>
          <p:nvPr/>
        </p:nvSpPr>
        <p:spPr>
          <a:xfrm>
            <a:off x="886350" y="622050"/>
            <a:ext cx="73713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Klassikale bespreking 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38" name="Google Shape;138;p22" title="2024_0085_0002_The_Anonymous_Project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72365" y="1288297"/>
            <a:ext cx="3704852" cy="3704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2"/>
          <p:cNvSpPr txBox="1"/>
          <p:nvPr/>
        </p:nvSpPr>
        <p:spPr>
          <a:xfrm rot="-5400000">
            <a:off x="6987325" y="2990650"/>
            <a:ext cx="3692400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The Anonymous project/ Image by Lee Shulman &amp; Omar Victor Diop,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The Anonymous project presents Being There 10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2023 (2024), Collectie FOMU, 2024/85/2 © The Anonymous project/ Lee Shulman &amp; Omar Victor Diop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3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3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3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3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3"/>
          <p:cNvSpPr txBox="1"/>
          <p:nvPr/>
        </p:nvSpPr>
        <p:spPr>
          <a:xfrm>
            <a:off x="5284350" y="2018600"/>
            <a:ext cx="36888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4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Zoek zelf een beeld </a:t>
            </a:r>
            <a:endParaRPr sz="36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4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4"/>
          <p:cNvSpPr txBox="1"/>
          <p:nvPr/>
        </p:nvSpPr>
        <p:spPr>
          <a:xfrm>
            <a:off x="886350" y="2298450"/>
            <a:ext cx="7371300" cy="7695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Welk beeld roept </a:t>
            </a:r>
            <a:r>
              <a:rPr lang="en" sz="3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[gevoel]</a:t>
            </a: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 op? 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5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5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5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5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5"/>
          <p:cNvSpPr txBox="1"/>
          <p:nvPr/>
        </p:nvSpPr>
        <p:spPr>
          <a:xfrm>
            <a:off x="5284350" y="2018600"/>
            <a:ext cx="36888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5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Vergelijk en wissel uit</a:t>
            </a:r>
            <a:endParaRPr sz="36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6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6"/>
          <p:cNvSpPr txBox="1"/>
          <p:nvPr/>
        </p:nvSpPr>
        <p:spPr>
          <a:xfrm>
            <a:off x="886350" y="1276150"/>
            <a:ext cx="7371300" cy="25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2400"/>
              <a:buFont typeface="Outfit"/>
              <a:buChar char="➔"/>
            </a:pPr>
            <a:r>
              <a:rPr lang="en" sz="24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Waarom heb je dit beeld gekozen? 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B1FC6"/>
              </a:buClr>
              <a:buSzPts val="2400"/>
              <a:buFont typeface="Outfit"/>
              <a:buChar char="➔"/>
            </a:pPr>
            <a:r>
              <a:rPr lang="en" sz="24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Waarom link je dit gevoel aan dit beeld? 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B1FC6"/>
              </a:buClr>
              <a:buSzPts val="2400"/>
              <a:buFont typeface="Outfit"/>
              <a:buChar char="➔"/>
            </a:pPr>
            <a:r>
              <a:rPr lang="en" sz="24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Welke details spelen een rol? 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B1FC6"/>
              </a:buClr>
              <a:buSzPts val="2400"/>
              <a:buFont typeface="Outfit"/>
              <a:buChar char="➔"/>
            </a:pPr>
            <a:r>
              <a:rPr lang="en" sz="24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Wie heeft hetzelfde beeld gekozen? 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3B1FC6"/>
              </a:buClr>
              <a:buSzPts val="2400"/>
              <a:buFont typeface="Outfit"/>
              <a:buChar char="➔"/>
            </a:pPr>
            <a:r>
              <a:rPr lang="en" sz="24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Heeft iemand een ander gevoel bij het beeld? 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72" name="Google Shape;172;p26"/>
          <p:cNvSpPr txBox="1"/>
          <p:nvPr/>
        </p:nvSpPr>
        <p:spPr>
          <a:xfrm>
            <a:off x="886350" y="506650"/>
            <a:ext cx="73713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Deel de beelden in groepjes 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7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7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7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7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7"/>
          <p:cNvSpPr txBox="1"/>
          <p:nvPr/>
        </p:nvSpPr>
        <p:spPr>
          <a:xfrm>
            <a:off x="5284350" y="2018600"/>
            <a:ext cx="3688800" cy="13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6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Reflectie</a:t>
            </a:r>
            <a:endParaRPr sz="36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8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8"/>
          <p:cNvSpPr txBox="1"/>
          <p:nvPr/>
        </p:nvSpPr>
        <p:spPr>
          <a:xfrm>
            <a:off x="886350" y="506650"/>
            <a:ext cx="73713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Stelling 1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89" name="Google Shape;189;p28"/>
          <p:cNvSpPr txBox="1"/>
          <p:nvPr/>
        </p:nvSpPr>
        <p:spPr>
          <a:xfrm>
            <a:off x="886350" y="2110050"/>
            <a:ext cx="7371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Het is belangrijk om stil te staan bij het gevoel dat een beeld oproept. 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0" name="Google Shape;190;p28"/>
          <p:cNvSpPr txBox="1"/>
          <p:nvPr/>
        </p:nvSpPr>
        <p:spPr>
          <a:xfrm>
            <a:off x="871225" y="4208675"/>
            <a:ext cx="118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1" name="Google Shape;191;p28"/>
          <p:cNvSpPr txBox="1"/>
          <p:nvPr/>
        </p:nvSpPr>
        <p:spPr>
          <a:xfrm>
            <a:off x="6792575" y="4178425"/>
            <a:ext cx="1480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192" name="Google Shape;192;p28"/>
          <p:cNvCxnSpPr>
            <a:stCxn id="190" idx="3"/>
            <a:endCxn id="191" idx="1"/>
          </p:cNvCxnSpPr>
          <p:nvPr/>
        </p:nvCxnSpPr>
        <p:spPr>
          <a:xfrm rot="10800000" flipH="1">
            <a:off x="2052925" y="4455425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9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9"/>
          <p:cNvSpPr txBox="1"/>
          <p:nvPr/>
        </p:nvSpPr>
        <p:spPr>
          <a:xfrm>
            <a:off x="886350" y="506650"/>
            <a:ext cx="73713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Stelling 2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99" name="Google Shape;199;p29"/>
          <p:cNvSpPr txBox="1"/>
          <p:nvPr/>
        </p:nvSpPr>
        <p:spPr>
          <a:xfrm>
            <a:off x="886350" y="2110050"/>
            <a:ext cx="7371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Een beeld op papier roept meer emotie op dan een beeld dat je online ziet. 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00" name="Google Shape;200;p29"/>
          <p:cNvSpPr txBox="1"/>
          <p:nvPr/>
        </p:nvSpPr>
        <p:spPr>
          <a:xfrm>
            <a:off x="871225" y="4208675"/>
            <a:ext cx="118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01" name="Google Shape;201;p29"/>
          <p:cNvSpPr txBox="1"/>
          <p:nvPr/>
        </p:nvSpPr>
        <p:spPr>
          <a:xfrm>
            <a:off x="6792575" y="4178425"/>
            <a:ext cx="1480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02" name="Google Shape;202;p29"/>
          <p:cNvCxnSpPr>
            <a:stCxn id="200" idx="3"/>
            <a:endCxn id="201" idx="1"/>
          </p:cNvCxnSpPr>
          <p:nvPr/>
        </p:nvCxnSpPr>
        <p:spPr>
          <a:xfrm rot="10800000" flipH="1">
            <a:off x="2052925" y="4455425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30" title="BG blue.png"/>
          <p:cNvPicPr preferRelativeResize="0"/>
          <p:nvPr/>
        </p:nvPicPr>
        <p:blipFill rotWithShape="1">
          <a:blip r:embed="rId3">
            <a:alphaModFix/>
          </a:blip>
          <a:srcRect t="628" b="42759"/>
          <a:stretch/>
        </p:blipFill>
        <p:spPr>
          <a:xfrm>
            <a:off x="0" y="-63275"/>
            <a:ext cx="9197302" cy="5206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0" title="MW.png"/>
          <p:cNvPicPr preferRelativeResize="0"/>
          <p:nvPr/>
        </p:nvPicPr>
        <p:blipFill rotWithShape="1">
          <a:blip r:embed="rId4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0"/>
          <p:cNvSpPr txBox="1"/>
          <p:nvPr/>
        </p:nvSpPr>
        <p:spPr>
          <a:xfrm>
            <a:off x="5284350" y="1955263"/>
            <a:ext cx="36888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Wat neem je mee uit de les?</a:t>
            </a:r>
            <a:endParaRPr sz="4000" b="1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210" name="Google Shape;210;p30" title="Asset 3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91300" y="801425"/>
            <a:ext cx="729576" cy="775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0" title="Mediawijs  Toolbox - workshop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292950" y="-1347262"/>
            <a:ext cx="5577300" cy="7891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 title="Asset 34.png"/>
          <p:cNvPicPr preferRelativeResize="0"/>
          <p:nvPr/>
        </p:nvPicPr>
        <p:blipFill rotWithShape="1">
          <a:blip r:embed="rId3">
            <a:alphaModFix/>
          </a:blip>
          <a:srcRect t="45188" r="2162" b="5"/>
          <a:stretch/>
        </p:blipFill>
        <p:spPr>
          <a:xfrm>
            <a:off x="-37825" y="0"/>
            <a:ext cx="918182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 title="Asset 35.png"/>
          <p:cNvPicPr preferRelativeResize="0"/>
          <p:nvPr/>
        </p:nvPicPr>
        <p:blipFill rotWithShape="1">
          <a:blip r:embed="rId4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815088" y="613850"/>
            <a:ext cx="7476000" cy="15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Zoek een beeld in de FOMU-collectie of gebruik de beelden uit de presentatie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59616" y="2191475"/>
            <a:ext cx="2070347" cy="20617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3525650" y="4443700"/>
            <a:ext cx="1938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u="sng">
                <a:solidFill>
                  <a:srgbClr val="3B1FC6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Foto's in de klas | FOMU</a:t>
            </a:r>
            <a:r>
              <a:rPr lang="en" sz="1100" b="1">
                <a:solidFill>
                  <a:srgbClr val="3B1FC6"/>
                </a:solidFill>
              </a:rPr>
              <a:t> </a:t>
            </a:r>
            <a:endParaRPr b="1">
              <a:solidFill>
                <a:srgbClr val="3B1FC6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5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/>
          <p:nvPr/>
        </p:nvSpPr>
        <p:spPr>
          <a:xfrm>
            <a:off x="5284350" y="2018600"/>
            <a:ext cx="3859800" cy="19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1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Opwarmer</a:t>
            </a:r>
            <a:endParaRPr sz="36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Gevoelensschaal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6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/>
          <p:nvPr/>
        </p:nvSpPr>
        <p:spPr>
          <a:xfrm>
            <a:off x="886350" y="506650"/>
            <a:ext cx="73713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Gevoelensschaal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450300" y="3853750"/>
            <a:ext cx="13917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Heel positief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7302000" y="3853750"/>
            <a:ext cx="13917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Heel negatief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86" name="Google Shape;86;p16"/>
          <p:cNvCxnSpPr/>
          <p:nvPr/>
        </p:nvCxnSpPr>
        <p:spPr>
          <a:xfrm rot="10800000" flipH="1">
            <a:off x="2202150" y="4300300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87" name="Google Shape;87;p16"/>
          <p:cNvSpPr txBox="1"/>
          <p:nvPr/>
        </p:nvSpPr>
        <p:spPr>
          <a:xfrm>
            <a:off x="886350" y="1715325"/>
            <a:ext cx="7371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Noem om de beurt een gevoel. 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7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7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7"/>
          <p:cNvSpPr txBox="1"/>
          <p:nvPr/>
        </p:nvSpPr>
        <p:spPr>
          <a:xfrm>
            <a:off x="5284350" y="2018600"/>
            <a:ext cx="36888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2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Individueel kijken</a:t>
            </a:r>
            <a:endParaRPr sz="36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95" name="Google Shape;95;p17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/>
          <p:nvPr/>
        </p:nvSpPr>
        <p:spPr>
          <a:xfrm>
            <a:off x="1902325" y="4847275"/>
            <a:ext cx="378300" cy="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3" name="Google Shape;103;p18" title="2024_0085_0002_The_Anonymous_Project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5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8"/>
          <p:cNvSpPr txBox="1"/>
          <p:nvPr/>
        </p:nvSpPr>
        <p:spPr>
          <a:xfrm rot="-5400000">
            <a:off x="4910550" y="2597700"/>
            <a:ext cx="4779000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The Anonymous project/ Image by Lee Shulman &amp; Omar Victor Diop,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The Anonymous project presents Being There 10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2023 (2024), Collectie FOMU, 2024/85/2 © The Anonymous project/ Lee Shulman &amp; Omar Victor Diop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9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9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9"/>
          <p:cNvSpPr txBox="1"/>
          <p:nvPr/>
        </p:nvSpPr>
        <p:spPr>
          <a:xfrm>
            <a:off x="5284350" y="2018600"/>
            <a:ext cx="36888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3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Gevoelens bespreken</a:t>
            </a:r>
            <a:endParaRPr sz="36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12" name="Google Shape;112;p19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9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/>
          <p:nvPr/>
        </p:nvSpPr>
        <p:spPr>
          <a:xfrm>
            <a:off x="1902325" y="4847275"/>
            <a:ext cx="378300" cy="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0" name="Google Shape;120;p20" title="2024_0085_0002_The_Anonymous_Project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5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0"/>
          <p:cNvSpPr txBox="1"/>
          <p:nvPr/>
        </p:nvSpPr>
        <p:spPr>
          <a:xfrm rot="-5400000">
            <a:off x="4910550" y="2597700"/>
            <a:ext cx="4779000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The Anonymous project/ Image by Lee Shulman &amp; Omar Victor Diop,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The Anonymous project presents Being There 10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2023 (2024), Collectie FOMU, 2024/85/2 © The Anonymous project/ Lee Shulman &amp; Omar Victor Diop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1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1"/>
          <p:cNvSpPr txBox="1"/>
          <p:nvPr/>
        </p:nvSpPr>
        <p:spPr>
          <a:xfrm>
            <a:off x="886350" y="1911575"/>
            <a:ext cx="4086000" cy="26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Welke gevoelens had je zelf? 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Welke gevoelens had de ander? 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28" name="Google Shape;128;p21"/>
          <p:cNvSpPr txBox="1"/>
          <p:nvPr/>
        </p:nvSpPr>
        <p:spPr>
          <a:xfrm>
            <a:off x="886350" y="622050"/>
            <a:ext cx="73713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Bespreek in duo 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29" name="Google Shape;129;p21" title="2024_0085_0002_The_Anonymous_Project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72365" y="1288297"/>
            <a:ext cx="3704852" cy="3704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1"/>
          <p:cNvSpPr txBox="1"/>
          <p:nvPr/>
        </p:nvSpPr>
        <p:spPr>
          <a:xfrm rot="-5400000">
            <a:off x="6987325" y="2990650"/>
            <a:ext cx="3692400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The Anonymous project/ Image by Lee Shulman &amp; Omar Victor Diop,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The Anonymous project presents Being There 10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2023 (2024), Collectie FOMU, 2024/85/2 © The Anonymous project/ Lee Shulman &amp; Omar Victor Diop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2C5169D20F97498FD14340948B4195" ma:contentTypeVersion="19" ma:contentTypeDescription="Create a new document." ma:contentTypeScope="" ma:versionID="c7299df1d3c82b05eee69913a6a91959">
  <xsd:schema xmlns:xsd="http://www.w3.org/2001/XMLSchema" xmlns:xs="http://www.w3.org/2001/XMLSchema" xmlns:p="http://schemas.microsoft.com/office/2006/metadata/properties" xmlns:ns2="a3e337a1-5f49-4ded-bdc6-13acadea4c4a" xmlns:ns3="eddb54b3-0260-4a74-8bba-cc772719b91b" targetNamespace="http://schemas.microsoft.com/office/2006/metadata/properties" ma:root="true" ma:fieldsID="bec224ae9a73580ba3613a360a9692bb" ns2:_="" ns3:_="">
    <xsd:import namespace="a3e337a1-5f49-4ded-bdc6-13acadea4c4a"/>
    <xsd:import namespace="eddb54b3-0260-4a74-8bba-cc772719b91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Tags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Ta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e337a1-5f49-4ded-bdc6-13acadea4c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4" nillable="true" ma:displayName="Tags" ma:description="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cd83d8f-855d-4716-a748-44e48ed56b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  <xsd:element name="Tag" ma:index="25" nillable="true" ma:displayName="Tag" ma:format="Dropdown" ma:internalName="Tag">
      <xsd:simpleType>
        <xsd:restriction base="dms:Choice">
          <xsd:enumeration value="Archief"/>
          <xsd:enumeration value="Agenda"/>
          <xsd:enumeration value="Begroting"/>
          <xsd:enumeration value="Campagne"/>
          <xsd:enumeration value="Hoofdmap"/>
          <xsd:enumeration value="Kanaal"/>
          <xsd:enumeration value="Evaluatie"/>
          <xsd:enumeration value="Netwerk"/>
          <xsd:enumeration value="Onderzoek"/>
          <xsd:enumeration value="Overzicht"/>
          <xsd:enumeration value="Presentatie"/>
          <xsd:enumeration value="Rapport"/>
          <xsd:enumeration value="Sjabloon"/>
          <xsd:enumeration value="Tool"/>
          <xsd:enumeration value="Vorming"/>
          <xsd:enumeration value="Verslag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db54b3-0260-4a74-8bba-cc772719b91b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b5125eb3-fb77-4e87-a9c6-2cb5c46c7415}" ma:internalName="TaxCatchAll" ma:showField="CatchAllData" ma:web="b0ac515a-0929-44f6-a616-709a83d455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e337a1-5f49-4ded-bdc6-13acadea4c4a">
      <Terms xmlns="http://schemas.microsoft.com/office/infopath/2007/PartnerControls"/>
    </lcf76f155ced4ddcb4097134ff3c332f>
    <TaxCatchAll xmlns="eddb54b3-0260-4a74-8bba-cc772719b91b" xsi:nil="true"/>
    <Tag xmlns="a3e337a1-5f49-4ded-bdc6-13acadea4c4a" xsi:nil="true"/>
  </documentManagement>
</p:properties>
</file>

<file path=customXml/itemProps1.xml><?xml version="1.0" encoding="utf-8"?>
<ds:datastoreItem xmlns:ds="http://schemas.openxmlformats.org/officeDocument/2006/customXml" ds:itemID="{4C8AE3FC-E0F6-41B2-8BA5-1D440B84B7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7A905A-5AF8-47D5-9AAF-FA1E729C1E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e337a1-5f49-4ded-bdc6-13acadea4c4a"/>
    <ds:schemaRef ds:uri="eddb54b3-0260-4a74-8bba-cc772719b9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AB47E36-C4AE-483B-9730-CFD899486602}">
  <ds:schemaRefs>
    <ds:schemaRef ds:uri="http://schemas.microsoft.com/office/2006/metadata/properties"/>
    <ds:schemaRef ds:uri="http://schemas.microsoft.com/office/infopath/2007/PartnerControls"/>
    <ds:schemaRef ds:uri="a3e337a1-5f49-4ded-bdc6-13acadea4c4a"/>
    <ds:schemaRef ds:uri="eddb54b3-0260-4a74-8bba-cc772719b91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18</Slides>
  <Notes>18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2026_QCOM_Lespakket_beeldbewust_presentatie_Beelden-Voelen_Lesfiche1_gevoelens-verzamelen-bij-een-beeld</dc:title>
  <cp:revision>1</cp:revision>
  <dcterms:modified xsi:type="dcterms:W3CDTF">2026-06-30T11:35:48Z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0x0101009C2C5169D20F97498FD14340948B4195</vt:lpwstr>
  </property>
  <property fmtid="{D5CDD505-2E9C-101B-9397-08002B2CF9AE}" pid="4" name="_ExtendedDescription">
    <vt:lpwstr/>
  </property>
</Properties>
</file>