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22"/>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9144000" cy="5143500" type="screen16x9"/>
  <p:notesSz cx="6858000" cy="9144000"/>
  <p:embeddedFontLst>
    <p:embeddedFont>
      <p:font typeface="Outfit" panose="020B0604020202020204" charset="0"/>
      <p:regular r:id="rId23"/>
      <p:bold r:id="rId24"/>
    </p:embeddedFont>
    <p:embeddedFont>
      <p:font typeface="Outfit SemiBold" panose="020B0604020202020204" charset="0"/>
      <p:regular r:id="rId25"/>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rive.google.com/drive/folders/17GDkcJPkJiM-pe_grlV5rmc3VeR4ewVG?usp=drive_link"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95af31553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Outfit"/>
                <a:ea typeface="Outfit"/>
                <a:cs typeface="Outfit"/>
                <a:sym typeface="Outfit"/>
              </a:rPr>
              <a:t>Kies zelf enkele beelden uit via de kerncollectie van FOMU of ga aan de slag met de voorbeelden in de presentatie. </a:t>
            </a:r>
            <a:endParaRPr>
              <a:latin typeface="Outfit"/>
              <a:ea typeface="Outfit"/>
              <a:cs typeface="Outfit"/>
              <a:sym typeface="Outfit"/>
            </a:endParaRPr>
          </a:p>
        </p:txBody>
      </p:sp>
      <p:sp>
        <p:nvSpPr>
          <p:cNvPr id="52" name="Google Shape;52;g395af315537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95af315537_0_1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95af315537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95aeb64cbc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rgbClr val="FF3D9A"/>
                </a:solidFill>
                <a:latin typeface="Outfit"/>
                <a:ea typeface="Outfit"/>
                <a:cs typeface="Outfit"/>
                <a:sym typeface="Outfit"/>
              </a:rPr>
              <a:t>Stap 4 Maak een verhaal </a:t>
            </a:r>
            <a:endParaRPr b="1">
              <a:solidFill>
                <a:srgbClr val="FF3D9A"/>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Elke groep bedenkt een verhaal aan de hand van de foto’s uit stap 3.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In totaal mogen ze maximum 8 beelden gebruiken.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Ze denken ook na over de volgorde van de beelden. </a:t>
            </a:r>
            <a:endParaRPr>
              <a:solidFill>
                <a:schemeClr val="dk1"/>
              </a:solidFill>
              <a:latin typeface="Outfit"/>
              <a:ea typeface="Outfit"/>
              <a:cs typeface="Outfit"/>
              <a:sym typeface="Outfit"/>
            </a:endParaRPr>
          </a:p>
          <a:p>
            <a:pPr marL="0" lvl="0" indent="0" algn="l" rtl="0">
              <a:lnSpc>
                <a:spcPct val="115000"/>
              </a:lnSpc>
              <a:spcBef>
                <a:spcPts val="0"/>
              </a:spcBef>
              <a:spcAft>
                <a:spcPts val="0"/>
              </a:spcAft>
              <a:buNone/>
            </a:pPr>
            <a:endParaRPr>
              <a:solidFill>
                <a:schemeClr val="dk1"/>
              </a:solidFill>
              <a:latin typeface="Outfit"/>
              <a:ea typeface="Outfit"/>
              <a:cs typeface="Outfit"/>
              <a:sym typeface="Outfit"/>
            </a:endParaRPr>
          </a:p>
        </p:txBody>
      </p:sp>
      <p:sp>
        <p:nvSpPr>
          <p:cNvPr id="137" name="Google Shape;137;g395aeb64cbc_0_20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95af315537_0_1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95af315537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95aeb64cbc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b="1">
                <a:solidFill>
                  <a:srgbClr val="FF3D9A"/>
                </a:solidFill>
                <a:latin typeface="Outfit"/>
                <a:ea typeface="Outfit"/>
                <a:cs typeface="Outfit"/>
                <a:sym typeface="Outfit"/>
              </a:rPr>
              <a:t>Stap 5 Zoek een beeld</a:t>
            </a:r>
            <a:endParaRPr b="1">
              <a:solidFill>
                <a:srgbClr val="FF3D9A"/>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Ga op zoek naar een beeld in de FOMU-collectie die aansluit bij het thema van je campagne</a:t>
            </a:r>
            <a:endParaRPr b="1">
              <a:solidFill>
                <a:srgbClr val="FF3D9A"/>
              </a:solidFill>
              <a:latin typeface="Outfit"/>
              <a:ea typeface="Outfit"/>
              <a:cs typeface="Outfit"/>
              <a:sym typeface="Outfit"/>
            </a:endParaRPr>
          </a:p>
        </p:txBody>
      </p:sp>
      <p:sp>
        <p:nvSpPr>
          <p:cNvPr id="154" name="Google Shape;154;g395aeb64cbc_0_23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95aeb64cbc_0_2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95aeb64cbc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latin typeface="Outfit"/>
                <a:ea typeface="Outfit"/>
                <a:cs typeface="Outfit"/>
                <a:sym typeface="Outfit"/>
              </a:rPr>
              <a:t>Voorlopige link naar de beelden in afwachting tot de website van FOMU klaar is. </a:t>
            </a:r>
            <a:endParaRPr>
              <a:latin typeface="Outfit"/>
              <a:ea typeface="Outfit"/>
              <a:cs typeface="Outfit"/>
              <a:sym typeface="Outfit"/>
            </a:endParaRPr>
          </a:p>
          <a:p>
            <a:pPr marL="0" lvl="0" indent="0" algn="l" rtl="0">
              <a:lnSpc>
                <a:spcPct val="115000"/>
              </a:lnSpc>
              <a:spcBef>
                <a:spcPts val="0"/>
              </a:spcBef>
              <a:spcAft>
                <a:spcPts val="0"/>
              </a:spcAft>
              <a:buNone/>
            </a:pPr>
            <a:r>
              <a:rPr lang="en">
                <a:latin typeface="Outfit"/>
                <a:ea typeface="Outfit"/>
                <a:cs typeface="Outfit"/>
                <a:sym typeface="Outfit"/>
              </a:rPr>
              <a:t>Let op: deze beelden mogen niet buiten dit pakket gebruikt worden wegens specifieke copyright. </a:t>
            </a:r>
            <a:br>
              <a:rPr lang="en">
                <a:latin typeface="Outfit"/>
                <a:ea typeface="Outfit"/>
                <a:cs typeface="Outfit"/>
                <a:sym typeface="Outfit"/>
              </a:rPr>
            </a:br>
            <a:br>
              <a:rPr lang="en">
                <a:latin typeface="Outfit"/>
                <a:ea typeface="Outfit"/>
                <a:cs typeface="Outfit"/>
                <a:sym typeface="Outfit"/>
              </a:rPr>
            </a:br>
            <a:r>
              <a:rPr lang="en" u="sng">
                <a:solidFill>
                  <a:schemeClr val="hlink"/>
                </a:solidFill>
                <a:latin typeface="Outfit"/>
                <a:ea typeface="Outfit"/>
                <a:cs typeface="Outfit"/>
                <a:sym typeface="Outfit"/>
                <a:hlinkClick r:id="rId3"/>
              </a:rPr>
              <a:t>https://drive.google.com/drive/folders/17GDkcJPkJiM-pe_grlV5rmc3VeR4ewVG?usp=drive_link</a:t>
            </a:r>
            <a:r>
              <a:rPr lang="en">
                <a:solidFill>
                  <a:schemeClr val="dk1"/>
                </a:solidFill>
                <a:latin typeface="Outfit"/>
                <a:ea typeface="Outfit"/>
                <a:cs typeface="Outfit"/>
                <a:sym typeface="Outfit"/>
              </a:rPr>
              <a:t> </a:t>
            </a:r>
            <a:endParaRPr>
              <a:solidFill>
                <a:schemeClr val="dk1"/>
              </a:solidFill>
              <a:latin typeface="Outfit"/>
              <a:ea typeface="Outfit"/>
              <a:cs typeface="Outfit"/>
              <a:sym typeface="Outfi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95af315537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b="1">
              <a:solidFill>
                <a:srgbClr val="FF3D9A"/>
              </a:solidFill>
              <a:latin typeface="Outfit"/>
              <a:ea typeface="Outfit"/>
              <a:cs typeface="Outfit"/>
              <a:sym typeface="Outfit"/>
            </a:endParaRPr>
          </a:p>
        </p:txBody>
      </p:sp>
      <p:sp>
        <p:nvSpPr>
          <p:cNvPr id="171" name="Google Shape;171;g395af315537_0_17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395af315537_0_1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395af315537_0_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Outfit"/>
                <a:ea typeface="Outfit"/>
                <a:cs typeface="Outfit"/>
                <a:sym typeface="Outfit"/>
              </a:rPr>
              <a:t>Bespreek klassikaal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Kon iedereen het verhaal achter de beelden achterhalen?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Werden de beelden in dezelfde volgorde gelegd?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Welke beelden hebben de leerlingen gemaakt om hun verhaal te vertellen?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Hebben ze gebruik gemaakt van bepaalde technieken?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Wat vonden ze makkelijk?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Hoe komt het dat we soms een andere interpretatie hebben bij beelden? </a:t>
            </a:r>
            <a:endParaRPr>
              <a:solidFill>
                <a:schemeClr val="dk1"/>
              </a:solidFill>
              <a:latin typeface="Outfit"/>
              <a:ea typeface="Outfit"/>
              <a:cs typeface="Outfit"/>
              <a:sym typeface="Outfit"/>
            </a:endParaRPr>
          </a:p>
          <a:p>
            <a:pPr marL="0" lvl="0" indent="0" algn="l" rtl="0">
              <a:lnSpc>
                <a:spcPct val="115000"/>
              </a:lnSpc>
              <a:spcBef>
                <a:spcPts val="0"/>
              </a:spcBef>
              <a:spcAft>
                <a:spcPts val="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cabac3b3d5_0_5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g3cabac3b3d5_0_56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e119c1bd9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 name="Google Shape;61;g3e119c1bd94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95aeb64cb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rgbClr val="FF3D9A"/>
                </a:solidFill>
                <a:latin typeface="Outfit"/>
                <a:ea typeface="Outfit"/>
                <a:cs typeface="Outfit"/>
                <a:sym typeface="Outfit"/>
              </a:rPr>
              <a:t>Stap 1 Opwarmer </a:t>
            </a:r>
            <a:endParaRPr b="1">
              <a:solidFill>
                <a:srgbClr val="FF3D9A"/>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Bespreek per twee: “Hoe breng je in beeld dat een rivier heel vuil is?”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Welke beelden zou je maken?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In welke volgorde zou je deze plaatsen?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Bespreek klassikaal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Aan welke beelden denken jullie?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Wat kan je met beelden bereiken?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Met welke beelden kan je iemand overtuigen?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Licht toe wat het meest gedaan wordt om dit in beeld te brengen:</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Close-up van verschillende elementen in de rivier die aantonen dat deze vuil is.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Nadien een ruim shot.</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Zo ga je bij het ruime shot meer aandacht hebben voor de vuile elementen en minder voor de mooie zaken. Toon je eerst een ruim beeld dan ga je eerst de mooie dingen zijn en minder aandacht hebben voor de vuile elementen.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Je kan hierbij ook terugkoppelen naar de bouwstenen van een beeld zoals perspectief, kleur, … die helpen om aandacht op iets te vestigen.  Of net niet te vestigen. </a:t>
            </a:r>
            <a:endParaRPr>
              <a:solidFill>
                <a:schemeClr val="dk1"/>
              </a:solidFill>
              <a:latin typeface="Outfit"/>
              <a:ea typeface="Outfit"/>
              <a:cs typeface="Outfit"/>
              <a:sym typeface="Outfit"/>
            </a:endParaRPr>
          </a:p>
          <a:p>
            <a:pPr marL="0" lvl="0" indent="0" algn="l" rtl="0">
              <a:lnSpc>
                <a:spcPct val="115000"/>
              </a:lnSpc>
              <a:spcBef>
                <a:spcPts val="0"/>
              </a:spcBef>
              <a:spcAft>
                <a:spcPts val="0"/>
              </a:spcAft>
              <a:buClr>
                <a:schemeClr val="dk1"/>
              </a:buClr>
              <a:buSzPts val="1100"/>
              <a:buFont typeface="Arial"/>
              <a:buNone/>
            </a:pPr>
            <a:endParaRPr b="1">
              <a:solidFill>
                <a:srgbClr val="FF3D9A"/>
              </a:solidFill>
              <a:latin typeface="Outfit"/>
              <a:ea typeface="Outfit"/>
              <a:cs typeface="Outfit"/>
              <a:sym typeface="Outfit"/>
            </a:endParaRPr>
          </a:p>
        </p:txBody>
      </p:sp>
      <p:sp>
        <p:nvSpPr>
          <p:cNvPr id="70" name="Google Shape;70;g395aeb64cbc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395aeb64cbc_0_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395aeb64cbc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latin typeface="Outfit"/>
                <a:ea typeface="Outfit"/>
                <a:cs typeface="Outfit"/>
                <a:sym typeface="Outfit"/>
              </a:rPr>
              <a:t>Laat de leerlingen enkele minuten in een ruimte op die manier kijken en ontdekken. </a:t>
            </a:r>
            <a:endParaRPr>
              <a:solidFill>
                <a:schemeClr val="dk1"/>
              </a:solidFill>
              <a:latin typeface="Outfit"/>
              <a:ea typeface="Outfit"/>
              <a:cs typeface="Outfit"/>
              <a:sym typeface="Outfit"/>
            </a:endParaRPr>
          </a:p>
          <a:p>
            <a:pPr marL="0" lvl="0" indent="0" algn="l" rtl="0">
              <a:lnSpc>
                <a:spcPct val="115000"/>
              </a:lnSpc>
              <a:spcBef>
                <a:spcPts val="0"/>
              </a:spcBef>
              <a:spcAft>
                <a:spcPts val="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95aeb64cbc_0_1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95aeb64cbc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Bespreek klassikaal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Aan welke beelden denken jullie?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Wat kan je met beelden bereiken?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Met welke beelden kan je iemand overtuigen?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OPLOSSING</a:t>
            </a:r>
            <a:br>
              <a:rPr lang="en">
                <a:solidFill>
                  <a:schemeClr val="dk1"/>
                </a:solidFill>
                <a:latin typeface="Outfit"/>
                <a:ea typeface="Outfit"/>
                <a:cs typeface="Outfit"/>
                <a:sym typeface="Outfit"/>
              </a:rPr>
            </a:br>
            <a:r>
              <a:rPr lang="en">
                <a:solidFill>
                  <a:schemeClr val="dk1"/>
                </a:solidFill>
                <a:latin typeface="Outfit"/>
                <a:ea typeface="Outfit"/>
                <a:cs typeface="Outfit"/>
                <a:sym typeface="Outfit"/>
              </a:rPr>
              <a:t>Licht toe wat het meest gedaan wordt om dit in beeld te brengen:</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Close-up van verschillende elementen in de rivier die aantonen dat deze vuil is.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Nadienneem je  een ruim shot.</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Zo ga je bij het ruime shot meer aandacht hebben voor de vuile elementen en minder voor de mooie zaken.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Toon je eerst een ruim beeld dan ga je eerst de mooie dingen zijn en minder aandacht hebben voor de vuile elementen.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Je kan hierbij ook terugkoppelen naar de bouwstenen van een beeld zoals perspectief, kleur, … die helpen om aandacht op iets te vestigen.  Of net niet te vestigen. </a:t>
            </a:r>
            <a:endParaRPr>
              <a:solidFill>
                <a:schemeClr val="dk1"/>
              </a:solidFill>
              <a:latin typeface="Outfit"/>
              <a:ea typeface="Outfit"/>
              <a:cs typeface="Outfit"/>
              <a:sym typeface="Outfit"/>
            </a:endParaRPr>
          </a:p>
          <a:p>
            <a:pPr marL="0" lvl="0" indent="0" algn="l" rtl="0">
              <a:lnSpc>
                <a:spcPct val="115000"/>
              </a:lnSpc>
              <a:spcBef>
                <a:spcPts val="0"/>
              </a:spcBef>
              <a:spcAft>
                <a:spcPts val="0"/>
              </a:spcAft>
              <a:buClr>
                <a:schemeClr val="dk1"/>
              </a:buClr>
              <a:buSzPts val="1100"/>
              <a:buFont typeface="Arial"/>
              <a:buNone/>
            </a:pPr>
            <a:endParaRPr b="1">
              <a:solidFill>
                <a:srgbClr val="FF3D9A"/>
              </a:solidFill>
              <a:latin typeface="Outfit"/>
              <a:ea typeface="Outfit"/>
              <a:cs typeface="Outfit"/>
              <a:sym typeface="Outfit"/>
            </a:endParaRPr>
          </a:p>
          <a:p>
            <a:pPr marL="0" lvl="0" indent="0" algn="l" rtl="0">
              <a:lnSpc>
                <a:spcPct val="115000"/>
              </a:lnSpc>
              <a:spcBef>
                <a:spcPts val="0"/>
              </a:spcBef>
              <a:spcAft>
                <a:spcPts val="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95aeb64cbc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rgbClr val="FF3D9A"/>
                </a:solidFill>
                <a:latin typeface="Outfit"/>
                <a:ea typeface="Outfit"/>
                <a:cs typeface="Outfit"/>
                <a:sym typeface="Outfit"/>
              </a:rPr>
              <a:t>Stap 2 Maak een campagnebeeld </a:t>
            </a:r>
            <a:endParaRPr b="1">
              <a:solidFill>
                <a:srgbClr val="FF3D9A"/>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Maak in groepjes van vier of vijf personen een campagnebeeld over je school/stad/gemeente.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Elke groep heeft een specifieke invalshoek. Ze weten dit niet van elkaar.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Mogelijke topics die je kan geven aan de groepen: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Veiligheid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Gezonde voeding</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Religie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Duurzaamheid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Mentaal welzijn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Diversiteit en identiteit</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Toekomst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Samenwerking en verbondenheid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a:t>
            </a:r>
            <a:endParaRPr>
              <a:solidFill>
                <a:schemeClr val="dk1"/>
              </a:solidFill>
              <a:latin typeface="Outfit"/>
              <a:ea typeface="Outfit"/>
              <a:cs typeface="Outfit"/>
              <a:sym typeface="Outfit"/>
            </a:endParaRPr>
          </a:p>
          <a:p>
            <a:pPr marL="0" lvl="0" indent="0" algn="l" rtl="0">
              <a:lnSpc>
                <a:spcPct val="115000"/>
              </a:lnSpc>
              <a:spcBef>
                <a:spcPts val="0"/>
              </a:spcBef>
              <a:spcAft>
                <a:spcPts val="0"/>
              </a:spcAft>
              <a:buNone/>
            </a:pPr>
            <a:endParaRPr b="1">
              <a:solidFill>
                <a:srgbClr val="FF3D9A"/>
              </a:solidFill>
              <a:latin typeface="Outfit"/>
              <a:ea typeface="Outfit"/>
              <a:cs typeface="Outfit"/>
              <a:sym typeface="Outfit"/>
            </a:endParaRPr>
          </a:p>
          <a:p>
            <a:pPr marL="0" lvl="0" indent="0" algn="l" rtl="0">
              <a:spcBef>
                <a:spcPts val="0"/>
              </a:spcBef>
              <a:spcAft>
                <a:spcPts val="0"/>
              </a:spcAft>
              <a:buNone/>
            </a:pPr>
            <a:endParaRPr/>
          </a:p>
        </p:txBody>
      </p:sp>
      <p:sp>
        <p:nvSpPr>
          <p:cNvPr id="94" name="Google Shape;94;g395aeb64cbc_0_17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95af315537_0_1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95af315537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Laat hen 1 min in stilte kijken.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Bespreek klassikaal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Welke details zien de leerlingen?</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Waarom zou de maker dit zo in beeld willen brengen?  </a:t>
            </a:r>
            <a:endParaRPr>
              <a:solidFill>
                <a:schemeClr val="dk1"/>
              </a:solidFill>
              <a:latin typeface="Outfit"/>
              <a:ea typeface="Outfit"/>
              <a:cs typeface="Outfit"/>
              <a:sym typeface="Outfit"/>
            </a:endParaRPr>
          </a:p>
          <a:p>
            <a:pPr marL="0" lvl="0" indent="0" algn="l" rtl="0">
              <a:spcBef>
                <a:spcPts val="0"/>
              </a:spcBef>
              <a:spcAft>
                <a:spcPts val="0"/>
              </a:spcAft>
              <a:buNone/>
            </a:pPr>
            <a:endParaRPr>
              <a:latin typeface="Outfit"/>
              <a:ea typeface="Outfit"/>
              <a:cs typeface="Outfit"/>
              <a:sym typeface="Outfi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95aeb64cbc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rgbClr val="FF3D9A"/>
                </a:solidFill>
                <a:latin typeface="Outfit"/>
                <a:ea typeface="Outfit"/>
                <a:cs typeface="Outfit"/>
                <a:sym typeface="Outfit"/>
              </a:rPr>
              <a:t>Stap 3 Details fotograferen</a:t>
            </a:r>
            <a:endParaRPr b="1">
              <a:solidFill>
                <a:srgbClr val="FF3D9A"/>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De leerlingen fotograferen drie dingen op school of klas… waar ze nog nooit eerder aandacht voor hadden. Dit kan een detail zijn, een gevoel, een feit / mening, …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Bespreek nadien in groepjes van vier: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Herkent iedereen wat er op de beelden staat?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Zit er een bepaalde betekenis achter de foto?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Waarom werd deze foto genomen?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 </a:t>
            </a:r>
            <a:endParaRPr>
              <a:solidFill>
                <a:schemeClr val="dk1"/>
              </a:solidFill>
              <a:latin typeface="Outfit"/>
              <a:ea typeface="Outfit"/>
              <a:cs typeface="Outfit"/>
              <a:sym typeface="Outfit"/>
            </a:endParaRPr>
          </a:p>
          <a:p>
            <a:pPr marL="0" lvl="0" indent="0" algn="l" rtl="0">
              <a:spcBef>
                <a:spcPts val="0"/>
              </a:spcBef>
              <a:spcAft>
                <a:spcPts val="0"/>
              </a:spcAft>
              <a:buNone/>
            </a:pPr>
            <a:endParaRPr>
              <a:solidFill>
                <a:schemeClr val="dk1"/>
              </a:solidFill>
              <a:latin typeface="Outfit"/>
              <a:ea typeface="Outfit"/>
              <a:cs typeface="Outfit"/>
              <a:sym typeface="Outfit"/>
            </a:endParaRPr>
          </a:p>
        </p:txBody>
      </p:sp>
      <p:sp>
        <p:nvSpPr>
          <p:cNvPr id="112" name="Google Shape;112;g395aeb64cbc_0_19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95aeb64cbc_0_2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95aeb64cbc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solidFill>
                <a:schemeClr val="dk1"/>
              </a:solidFill>
              <a:latin typeface="Outfit"/>
              <a:ea typeface="Outfit"/>
              <a:cs typeface="Outfit"/>
              <a:sym typeface="Outfi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fotosindeklas.fomu.be/nl"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53"/>
        <p:cNvGrpSpPr/>
        <p:nvPr/>
      </p:nvGrpSpPr>
      <p:grpSpPr>
        <a:xfrm>
          <a:off x="0" y="0"/>
          <a:ext cx="0" cy="0"/>
          <a:chOff x="0" y="0"/>
          <a:chExt cx="0" cy="0"/>
        </a:xfrm>
      </p:grpSpPr>
      <p:pic>
        <p:nvPicPr>
          <p:cNvPr id="54" name="Google Shape;54;p13" title="BG blue.png"/>
          <p:cNvPicPr preferRelativeResize="0"/>
          <p:nvPr/>
        </p:nvPicPr>
        <p:blipFill rotWithShape="1">
          <a:blip r:embed="rId3">
            <a:alphaModFix/>
          </a:blip>
          <a:srcRect l="-695" t="628" b="42759"/>
          <a:stretch/>
        </p:blipFill>
        <p:spPr>
          <a:xfrm>
            <a:off x="-90275" y="-59375"/>
            <a:ext cx="9260923" cy="5206774"/>
          </a:xfrm>
          <a:prstGeom prst="rect">
            <a:avLst/>
          </a:prstGeom>
          <a:noFill/>
          <a:ln>
            <a:noFill/>
          </a:ln>
        </p:spPr>
      </p:pic>
      <p:sp>
        <p:nvSpPr>
          <p:cNvPr id="55" name="Google Shape;55;p13"/>
          <p:cNvSpPr txBox="1"/>
          <p:nvPr/>
        </p:nvSpPr>
        <p:spPr>
          <a:xfrm>
            <a:off x="132675" y="3700125"/>
            <a:ext cx="3906300" cy="9534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Clr>
                <a:schemeClr val="dk1"/>
              </a:buClr>
              <a:buSzPts val="1100"/>
              <a:buFont typeface="Arial"/>
              <a:buNone/>
            </a:pPr>
            <a:r>
              <a:rPr lang="en" sz="2600">
                <a:solidFill>
                  <a:srgbClr val="F2EFE8"/>
                </a:solidFill>
                <a:latin typeface="Outfit"/>
                <a:ea typeface="Outfit"/>
                <a:cs typeface="Outfit"/>
                <a:sym typeface="Outfit"/>
              </a:rPr>
              <a:t>Lesfiche 2</a:t>
            </a:r>
            <a:endParaRPr sz="2600">
              <a:solidFill>
                <a:srgbClr val="F2EFE8"/>
              </a:solidFill>
              <a:latin typeface="Outfit"/>
              <a:ea typeface="Outfit"/>
              <a:cs typeface="Outfit"/>
              <a:sym typeface="Outfit"/>
            </a:endParaRPr>
          </a:p>
          <a:p>
            <a:pPr marL="0" lvl="0" indent="0" algn="l" rtl="0">
              <a:lnSpc>
                <a:spcPct val="80000"/>
              </a:lnSpc>
              <a:spcBef>
                <a:spcPts val="1000"/>
              </a:spcBef>
              <a:spcAft>
                <a:spcPts val="1000"/>
              </a:spcAft>
              <a:buClr>
                <a:schemeClr val="dk1"/>
              </a:buClr>
              <a:buSzPts val="1100"/>
              <a:buFont typeface="Arial"/>
              <a:buNone/>
            </a:pPr>
            <a:r>
              <a:rPr lang="en" sz="2600">
                <a:solidFill>
                  <a:srgbClr val="F2EFE8"/>
                </a:solidFill>
                <a:latin typeface="Outfit"/>
                <a:ea typeface="Outfit"/>
                <a:cs typeface="Outfit"/>
                <a:sym typeface="Outfit"/>
              </a:rPr>
              <a:t>Lespakket Beeldbewust</a:t>
            </a:r>
            <a:endParaRPr sz="2600">
              <a:solidFill>
                <a:srgbClr val="F2EFE8"/>
              </a:solidFill>
              <a:latin typeface="Outfit"/>
              <a:ea typeface="Outfit"/>
              <a:cs typeface="Outfit"/>
              <a:sym typeface="Outfit"/>
            </a:endParaRPr>
          </a:p>
        </p:txBody>
      </p:sp>
      <p:pic>
        <p:nvPicPr>
          <p:cNvPr id="56" name="Google Shape;56;p13" title="Asset 29.png"/>
          <p:cNvPicPr preferRelativeResize="0"/>
          <p:nvPr/>
        </p:nvPicPr>
        <p:blipFill>
          <a:blip r:embed="rId4">
            <a:alphaModFix/>
          </a:blip>
          <a:stretch>
            <a:fillRect/>
          </a:stretch>
        </p:blipFill>
        <p:spPr>
          <a:xfrm>
            <a:off x="4278100" y="369625"/>
            <a:ext cx="4452926" cy="4455101"/>
          </a:xfrm>
          <a:prstGeom prst="rect">
            <a:avLst/>
          </a:prstGeom>
          <a:noFill/>
          <a:ln>
            <a:noFill/>
          </a:ln>
        </p:spPr>
      </p:pic>
      <p:pic>
        <p:nvPicPr>
          <p:cNvPr id="57" name="Google Shape;57;p13" title="Asset 30.png"/>
          <p:cNvPicPr preferRelativeResize="0"/>
          <p:nvPr/>
        </p:nvPicPr>
        <p:blipFill>
          <a:blip r:embed="rId5">
            <a:alphaModFix/>
          </a:blip>
          <a:stretch>
            <a:fillRect/>
          </a:stretch>
        </p:blipFill>
        <p:spPr>
          <a:xfrm>
            <a:off x="588700" y="506655"/>
            <a:ext cx="1933402" cy="353220"/>
          </a:xfrm>
          <a:prstGeom prst="rect">
            <a:avLst/>
          </a:prstGeom>
          <a:noFill/>
          <a:ln>
            <a:noFill/>
          </a:ln>
        </p:spPr>
      </p:pic>
      <p:sp>
        <p:nvSpPr>
          <p:cNvPr id="58" name="Google Shape;58;p13"/>
          <p:cNvSpPr txBox="1"/>
          <p:nvPr/>
        </p:nvSpPr>
        <p:spPr>
          <a:xfrm>
            <a:off x="132675" y="1365000"/>
            <a:ext cx="4145400" cy="14673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1000"/>
              </a:spcBef>
              <a:spcAft>
                <a:spcPts val="0"/>
              </a:spcAft>
              <a:buNone/>
            </a:pPr>
            <a:r>
              <a:rPr lang="en" sz="4000" b="1">
                <a:solidFill>
                  <a:srgbClr val="F2EFE8"/>
                </a:solidFill>
                <a:latin typeface="Outfit"/>
                <a:ea typeface="Outfit"/>
                <a:cs typeface="Outfit"/>
                <a:sym typeface="Outfit"/>
              </a:rPr>
              <a:t>Beelden maken</a:t>
            </a:r>
            <a:endParaRPr sz="4000" b="1">
              <a:solidFill>
                <a:srgbClr val="F2EFE8"/>
              </a:solidFill>
              <a:latin typeface="Outfit"/>
              <a:ea typeface="Outfit"/>
              <a:cs typeface="Outfit"/>
              <a:sym typeface="Outfit"/>
            </a:endParaRPr>
          </a:p>
          <a:p>
            <a:pPr marL="0" lvl="0" indent="457200" algn="l" rtl="0">
              <a:lnSpc>
                <a:spcPct val="100000"/>
              </a:lnSpc>
              <a:spcBef>
                <a:spcPts val="1000"/>
              </a:spcBef>
              <a:spcAft>
                <a:spcPts val="1000"/>
              </a:spcAft>
              <a:buNone/>
            </a:pPr>
            <a:r>
              <a:rPr lang="en" sz="3500">
                <a:solidFill>
                  <a:srgbClr val="F2EFE8"/>
                </a:solidFill>
                <a:latin typeface="Outfit SemiBold"/>
                <a:ea typeface="Outfit SemiBold"/>
                <a:cs typeface="Outfit SemiBold"/>
                <a:sym typeface="Outfit SemiBold"/>
              </a:rPr>
              <a:t>Intentie maker</a:t>
            </a:r>
            <a:endParaRPr sz="3500">
              <a:solidFill>
                <a:srgbClr val="F2EFE8"/>
              </a:solidFill>
              <a:latin typeface="Outfit SemiBold"/>
              <a:ea typeface="Outfit SemiBold"/>
              <a:cs typeface="Outfit SemiBold"/>
              <a:sym typeface="Outfit Semi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31"/>
        <p:cNvGrpSpPr/>
        <p:nvPr/>
      </p:nvGrpSpPr>
      <p:grpSpPr>
        <a:xfrm>
          <a:off x="0" y="0"/>
          <a:ext cx="0" cy="0"/>
          <a:chOff x="0" y="0"/>
          <a:chExt cx="0" cy="0"/>
        </a:xfrm>
      </p:grpSpPr>
      <p:sp>
        <p:nvSpPr>
          <p:cNvPr id="132" name="Google Shape;132;p22"/>
          <p:cNvSpPr txBox="1"/>
          <p:nvPr/>
        </p:nvSpPr>
        <p:spPr>
          <a:xfrm>
            <a:off x="886350" y="1203450"/>
            <a:ext cx="6003000" cy="2736600"/>
          </a:xfrm>
          <a:prstGeom prst="rect">
            <a:avLst/>
          </a:prstGeom>
          <a:solidFill>
            <a:srgbClr val="F2EFE8"/>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800" b="1">
                <a:solidFill>
                  <a:srgbClr val="F8582B"/>
                </a:solidFill>
                <a:latin typeface="Outfit"/>
                <a:ea typeface="Outfit"/>
                <a:cs typeface="Outfit"/>
                <a:sym typeface="Outfit"/>
              </a:rPr>
              <a:t>Bespreek per vier </a:t>
            </a:r>
            <a:endParaRPr sz="2400" b="1">
              <a:solidFill>
                <a:srgbClr val="F8582B"/>
              </a:solidFill>
              <a:latin typeface="Outfit"/>
              <a:ea typeface="Outfit"/>
              <a:cs typeface="Outfit"/>
              <a:sym typeface="Outfit"/>
            </a:endParaRPr>
          </a:p>
          <a:p>
            <a:pPr marL="0" lvl="0" indent="0" algn="l" rtl="0">
              <a:spcBef>
                <a:spcPts val="600"/>
              </a:spcBef>
              <a:spcAft>
                <a:spcPts val="0"/>
              </a:spcAft>
              <a:buNone/>
            </a:pPr>
            <a:endParaRPr sz="2000" b="1">
              <a:solidFill>
                <a:srgbClr val="3B1FC6"/>
              </a:solidFill>
              <a:latin typeface="Outfit"/>
              <a:ea typeface="Outfit"/>
              <a:cs typeface="Outfit"/>
              <a:sym typeface="Outfit"/>
            </a:endParaRPr>
          </a:p>
          <a:p>
            <a:pPr marL="0" lvl="0" indent="0" algn="l" rtl="0">
              <a:spcBef>
                <a:spcPts val="600"/>
              </a:spcBef>
              <a:spcAft>
                <a:spcPts val="0"/>
              </a:spcAft>
              <a:buNone/>
            </a:pPr>
            <a:endParaRPr sz="2000">
              <a:solidFill>
                <a:srgbClr val="3B1FC6"/>
              </a:solidFill>
              <a:latin typeface="Outfit"/>
              <a:ea typeface="Outfit"/>
              <a:cs typeface="Outfit"/>
              <a:sym typeface="Outfit"/>
            </a:endParaRPr>
          </a:p>
          <a:p>
            <a:pPr marL="0" lvl="0" indent="0" algn="l" rtl="0">
              <a:spcBef>
                <a:spcPts val="1000"/>
              </a:spcBef>
              <a:spcAft>
                <a:spcPts val="0"/>
              </a:spcAft>
              <a:buNone/>
            </a:pPr>
            <a:r>
              <a:rPr lang="en" sz="2000">
                <a:solidFill>
                  <a:srgbClr val="3B1FC6"/>
                </a:solidFill>
                <a:latin typeface="Outfit"/>
                <a:ea typeface="Outfit"/>
                <a:cs typeface="Outfit"/>
                <a:sym typeface="Outfit"/>
              </a:rPr>
              <a:t>Herken je wat er op de beelden staat?</a:t>
            </a:r>
            <a:endParaRPr sz="2000">
              <a:solidFill>
                <a:srgbClr val="3B1FC6"/>
              </a:solidFill>
              <a:latin typeface="Outfit"/>
              <a:ea typeface="Outfit"/>
              <a:cs typeface="Outfit"/>
              <a:sym typeface="Outfit"/>
            </a:endParaRPr>
          </a:p>
          <a:p>
            <a:pPr marL="0" lvl="0" indent="0" algn="l" rtl="0">
              <a:spcBef>
                <a:spcPts val="1000"/>
              </a:spcBef>
              <a:spcAft>
                <a:spcPts val="0"/>
              </a:spcAft>
              <a:buNone/>
            </a:pPr>
            <a:r>
              <a:rPr lang="en" sz="2000">
                <a:solidFill>
                  <a:srgbClr val="3B1FC6"/>
                </a:solidFill>
                <a:latin typeface="Outfit"/>
                <a:ea typeface="Outfit"/>
                <a:cs typeface="Outfit"/>
                <a:sym typeface="Outfit"/>
              </a:rPr>
              <a:t>Waarom werd deze foto genomen?</a:t>
            </a:r>
            <a:endParaRPr sz="2000">
              <a:solidFill>
                <a:srgbClr val="3B1FC6"/>
              </a:solidFill>
              <a:latin typeface="Outfit"/>
              <a:ea typeface="Outfit"/>
              <a:cs typeface="Outfit"/>
              <a:sym typeface="Outfit"/>
            </a:endParaRPr>
          </a:p>
          <a:p>
            <a:pPr marL="0" lvl="0" indent="0" algn="l" rtl="0">
              <a:spcBef>
                <a:spcPts val="1000"/>
              </a:spcBef>
              <a:spcAft>
                <a:spcPts val="0"/>
              </a:spcAft>
              <a:buNone/>
            </a:pPr>
            <a:r>
              <a:rPr lang="en" sz="2000">
                <a:solidFill>
                  <a:srgbClr val="3B1FC6"/>
                </a:solidFill>
                <a:latin typeface="Outfit"/>
                <a:ea typeface="Outfit"/>
                <a:cs typeface="Outfit"/>
                <a:sym typeface="Outfit"/>
              </a:rPr>
              <a:t>Zit er een bepaalde betekenis achter de foto?</a:t>
            </a:r>
            <a:endParaRPr sz="2000">
              <a:solidFill>
                <a:srgbClr val="3B1FC6"/>
              </a:solidFill>
              <a:latin typeface="Outfit"/>
              <a:ea typeface="Outfit"/>
              <a:cs typeface="Outfit"/>
              <a:sym typeface="Outfit"/>
            </a:endParaRPr>
          </a:p>
          <a:p>
            <a:pPr marL="0" lvl="0" indent="0" algn="l" rtl="0">
              <a:spcBef>
                <a:spcPts val="1000"/>
              </a:spcBef>
              <a:spcAft>
                <a:spcPts val="1000"/>
              </a:spcAft>
              <a:buNone/>
            </a:pPr>
            <a:endParaRPr sz="2000">
              <a:solidFill>
                <a:srgbClr val="3B1FC6"/>
              </a:solidFill>
              <a:latin typeface="Outfit"/>
              <a:ea typeface="Outfit"/>
              <a:cs typeface="Outfit"/>
              <a:sym typeface="Outfit"/>
            </a:endParaRPr>
          </a:p>
        </p:txBody>
      </p:sp>
      <p:pic>
        <p:nvPicPr>
          <p:cNvPr id="133" name="Google Shape;133;p22"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pic>
        <p:nvPicPr>
          <p:cNvPr id="134" name="Google Shape;134;p22" title="Losse-elementen_0003_chat-2.png"/>
          <p:cNvPicPr preferRelativeResize="0"/>
          <p:nvPr/>
        </p:nvPicPr>
        <p:blipFill>
          <a:blip r:embed="rId4">
            <a:alphaModFix/>
          </a:blip>
          <a:stretch>
            <a:fillRect/>
          </a:stretch>
        </p:blipFill>
        <p:spPr>
          <a:xfrm>
            <a:off x="6944924" y="1985925"/>
            <a:ext cx="1549174" cy="13590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38"/>
        <p:cNvGrpSpPr/>
        <p:nvPr/>
      </p:nvGrpSpPr>
      <p:grpSpPr>
        <a:xfrm>
          <a:off x="0" y="0"/>
          <a:ext cx="0" cy="0"/>
          <a:chOff x="0" y="0"/>
          <a:chExt cx="0" cy="0"/>
        </a:xfrm>
      </p:grpSpPr>
      <p:pic>
        <p:nvPicPr>
          <p:cNvPr id="139" name="Google Shape;139;p23"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140" name="Google Shape;140;p23" title="Asset 33.png"/>
          <p:cNvPicPr preferRelativeResize="0"/>
          <p:nvPr/>
        </p:nvPicPr>
        <p:blipFill>
          <a:blip r:embed="rId4">
            <a:alphaModFix/>
          </a:blip>
          <a:stretch>
            <a:fillRect/>
          </a:stretch>
        </p:blipFill>
        <p:spPr>
          <a:xfrm>
            <a:off x="307448" y="371800"/>
            <a:ext cx="4452925" cy="4452925"/>
          </a:xfrm>
          <a:prstGeom prst="rect">
            <a:avLst/>
          </a:prstGeom>
          <a:noFill/>
          <a:ln>
            <a:noFill/>
          </a:ln>
        </p:spPr>
      </p:pic>
      <p:pic>
        <p:nvPicPr>
          <p:cNvPr id="141" name="Google Shape;141;p23"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142" name="Google Shape;142;p23"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pic>
        <p:nvPicPr>
          <p:cNvPr id="143" name="Google Shape;143;p23"/>
          <p:cNvPicPr preferRelativeResize="0"/>
          <p:nvPr/>
        </p:nvPicPr>
        <p:blipFill>
          <a:blip r:embed="rId7">
            <a:alphaModFix/>
          </a:blip>
          <a:stretch>
            <a:fillRect/>
          </a:stretch>
        </p:blipFill>
        <p:spPr>
          <a:xfrm>
            <a:off x="860438" y="420837"/>
            <a:ext cx="3346950" cy="4354852"/>
          </a:xfrm>
          <a:prstGeom prst="rect">
            <a:avLst/>
          </a:prstGeom>
          <a:noFill/>
          <a:ln>
            <a:noFill/>
          </a:ln>
        </p:spPr>
      </p:pic>
      <p:sp>
        <p:nvSpPr>
          <p:cNvPr id="144" name="Google Shape;144;p23"/>
          <p:cNvSpPr txBox="1"/>
          <p:nvPr/>
        </p:nvSpPr>
        <p:spPr>
          <a:xfrm>
            <a:off x="5284350" y="2018600"/>
            <a:ext cx="3688800" cy="17907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Clr>
                <a:schemeClr val="dk1"/>
              </a:buClr>
              <a:buSzPts val="1100"/>
              <a:buFont typeface="Arial"/>
              <a:buNone/>
            </a:pPr>
            <a:r>
              <a:rPr lang="en" sz="4800" b="1">
                <a:solidFill>
                  <a:srgbClr val="3B1FC6"/>
                </a:solidFill>
                <a:latin typeface="Outfit"/>
                <a:ea typeface="Outfit"/>
                <a:cs typeface="Outfit"/>
                <a:sym typeface="Outfit"/>
              </a:rPr>
              <a:t>Stap 4</a:t>
            </a:r>
            <a:endParaRPr sz="4800" b="1">
              <a:solidFill>
                <a:srgbClr val="3B1FC6"/>
              </a:solidFill>
              <a:latin typeface="Outfit"/>
              <a:ea typeface="Outfit"/>
              <a:cs typeface="Outfit"/>
              <a:sym typeface="Outfit"/>
            </a:endParaRPr>
          </a:p>
          <a:p>
            <a:pPr marL="0" lvl="0" indent="0" algn="l" rtl="0">
              <a:lnSpc>
                <a:spcPct val="80000"/>
              </a:lnSpc>
              <a:spcBef>
                <a:spcPts val="1000"/>
              </a:spcBef>
              <a:spcAft>
                <a:spcPts val="1000"/>
              </a:spcAft>
              <a:buClr>
                <a:schemeClr val="dk1"/>
              </a:buClr>
              <a:buSzPts val="1100"/>
              <a:buFont typeface="Arial"/>
              <a:buNone/>
            </a:pPr>
            <a:r>
              <a:rPr lang="en" sz="3600" b="1">
                <a:solidFill>
                  <a:srgbClr val="3B1FC6"/>
                </a:solidFill>
                <a:latin typeface="Outfit"/>
                <a:ea typeface="Outfit"/>
                <a:cs typeface="Outfit"/>
                <a:sym typeface="Outfit"/>
              </a:rPr>
              <a:t>Maak een verhaal</a:t>
            </a:r>
            <a:endParaRPr sz="4800" b="1">
              <a:solidFill>
                <a:srgbClr val="3B1FC6"/>
              </a:solidFill>
              <a:latin typeface="Outfit"/>
              <a:ea typeface="Outfit"/>
              <a:cs typeface="Outfit"/>
              <a:sym typeface="Outfi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48"/>
        <p:cNvGrpSpPr/>
        <p:nvPr/>
      </p:nvGrpSpPr>
      <p:grpSpPr>
        <a:xfrm>
          <a:off x="0" y="0"/>
          <a:ext cx="0" cy="0"/>
          <a:chOff x="0" y="0"/>
          <a:chExt cx="0" cy="0"/>
        </a:xfrm>
      </p:grpSpPr>
      <p:sp>
        <p:nvSpPr>
          <p:cNvPr id="149" name="Google Shape;149;p24"/>
          <p:cNvSpPr txBox="1"/>
          <p:nvPr/>
        </p:nvSpPr>
        <p:spPr>
          <a:xfrm>
            <a:off x="886350" y="1203450"/>
            <a:ext cx="6003000" cy="2736600"/>
          </a:xfrm>
          <a:prstGeom prst="rect">
            <a:avLst/>
          </a:prstGeom>
          <a:solidFill>
            <a:srgbClr val="F2EFE8"/>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800" b="1">
                <a:solidFill>
                  <a:srgbClr val="F8582B"/>
                </a:solidFill>
                <a:latin typeface="Outfit"/>
                <a:ea typeface="Outfit"/>
                <a:cs typeface="Outfit"/>
                <a:sym typeface="Outfit"/>
              </a:rPr>
              <a:t>Maak een verhaal</a:t>
            </a:r>
            <a:endParaRPr sz="2400" b="1">
              <a:solidFill>
                <a:srgbClr val="F8582B"/>
              </a:solidFill>
              <a:latin typeface="Outfit"/>
              <a:ea typeface="Outfit"/>
              <a:cs typeface="Outfit"/>
              <a:sym typeface="Outfit"/>
            </a:endParaRPr>
          </a:p>
          <a:p>
            <a:pPr marL="0" lvl="0" indent="0" algn="l" rtl="0">
              <a:spcBef>
                <a:spcPts val="600"/>
              </a:spcBef>
              <a:spcAft>
                <a:spcPts val="0"/>
              </a:spcAft>
              <a:buNone/>
            </a:pPr>
            <a:endParaRPr sz="2000" b="1">
              <a:solidFill>
                <a:srgbClr val="3B1FC6"/>
              </a:solidFill>
              <a:latin typeface="Outfit"/>
              <a:ea typeface="Outfit"/>
              <a:cs typeface="Outfit"/>
              <a:sym typeface="Outfit"/>
            </a:endParaRPr>
          </a:p>
          <a:p>
            <a:pPr marL="0" lvl="0" indent="0" algn="l" rtl="0">
              <a:spcBef>
                <a:spcPts val="600"/>
              </a:spcBef>
              <a:spcAft>
                <a:spcPts val="0"/>
              </a:spcAft>
              <a:buNone/>
            </a:pPr>
            <a:r>
              <a:rPr lang="en" sz="2000">
                <a:solidFill>
                  <a:srgbClr val="3B1FC6"/>
                </a:solidFill>
                <a:latin typeface="Outfit"/>
                <a:ea typeface="Outfit"/>
                <a:cs typeface="Outfit"/>
                <a:sym typeface="Outfit"/>
              </a:rPr>
              <a:t>Bedenk in je groep een verhaal aan de hand van de foto’s die jullie genomen hebben.</a:t>
            </a:r>
            <a:endParaRPr sz="2000">
              <a:solidFill>
                <a:srgbClr val="3B1FC6"/>
              </a:solidFill>
              <a:latin typeface="Outfit"/>
              <a:ea typeface="Outfit"/>
              <a:cs typeface="Outfit"/>
              <a:sym typeface="Outfit"/>
            </a:endParaRPr>
          </a:p>
          <a:p>
            <a:pPr marL="0" lvl="0" indent="0" algn="l" rtl="0">
              <a:spcBef>
                <a:spcPts val="1000"/>
              </a:spcBef>
              <a:spcAft>
                <a:spcPts val="0"/>
              </a:spcAft>
              <a:buNone/>
            </a:pPr>
            <a:r>
              <a:rPr lang="en" sz="2000">
                <a:solidFill>
                  <a:srgbClr val="3B1FC6"/>
                </a:solidFill>
                <a:latin typeface="Outfit"/>
                <a:ea typeface="Outfit"/>
                <a:cs typeface="Outfit"/>
                <a:sym typeface="Outfit"/>
              </a:rPr>
              <a:t>Je mag maximum 8 foto’s gebruiken. </a:t>
            </a:r>
            <a:endParaRPr sz="2000">
              <a:solidFill>
                <a:srgbClr val="3B1FC6"/>
              </a:solidFill>
              <a:latin typeface="Outfit"/>
              <a:ea typeface="Outfit"/>
              <a:cs typeface="Outfit"/>
              <a:sym typeface="Outfit"/>
            </a:endParaRPr>
          </a:p>
          <a:p>
            <a:pPr marL="0" lvl="0" indent="0" algn="l" rtl="0">
              <a:spcBef>
                <a:spcPts val="1000"/>
              </a:spcBef>
              <a:spcAft>
                <a:spcPts val="0"/>
              </a:spcAft>
              <a:buNone/>
            </a:pPr>
            <a:endParaRPr sz="2000">
              <a:solidFill>
                <a:srgbClr val="3B1FC6"/>
              </a:solidFill>
              <a:latin typeface="Outfit"/>
              <a:ea typeface="Outfit"/>
              <a:cs typeface="Outfit"/>
              <a:sym typeface="Outfit"/>
            </a:endParaRPr>
          </a:p>
          <a:p>
            <a:pPr marL="0" lvl="0" indent="0" algn="l" rtl="0">
              <a:spcBef>
                <a:spcPts val="1000"/>
              </a:spcBef>
              <a:spcAft>
                <a:spcPts val="1000"/>
              </a:spcAft>
              <a:buNone/>
            </a:pPr>
            <a:endParaRPr sz="2000">
              <a:solidFill>
                <a:srgbClr val="3B1FC6"/>
              </a:solidFill>
              <a:latin typeface="Outfit"/>
              <a:ea typeface="Outfit"/>
              <a:cs typeface="Outfit"/>
              <a:sym typeface="Outfit"/>
            </a:endParaRPr>
          </a:p>
        </p:txBody>
      </p:sp>
      <p:pic>
        <p:nvPicPr>
          <p:cNvPr id="150" name="Google Shape;150;p24"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pic>
        <p:nvPicPr>
          <p:cNvPr id="151" name="Google Shape;151;p24" title="Losse-elementen_0003_chat-2.png"/>
          <p:cNvPicPr preferRelativeResize="0"/>
          <p:nvPr/>
        </p:nvPicPr>
        <p:blipFill>
          <a:blip r:embed="rId4">
            <a:alphaModFix/>
          </a:blip>
          <a:stretch>
            <a:fillRect/>
          </a:stretch>
        </p:blipFill>
        <p:spPr>
          <a:xfrm>
            <a:off x="6944924" y="1985925"/>
            <a:ext cx="1549174" cy="13590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55"/>
        <p:cNvGrpSpPr/>
        <p:nvPr/>
      </p:nvGrpSpPr>
      <p:grpSpPr>
        <a:xfrm>
          <a:off x="0" y="0"/>
          <a:ext cx="0" cy="0"/>
          <a:chOff x="0" y="0"/>
          <a:chExt cx="0" cy="0"/>
        </a:xfrm>
      </p:grpSpPr>
      <p:pic>
        <p:nvPicPr>
          <p:cNvPr id="156" name="Google Shape;156;p25"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157" name="Google Shape;157;p25" title="Asset 33.png"/>
          <p:cNvPicPr preferRelativeResize="0"/>
          <p:nvPr/>
        </p:nvPicPr>
        <p:blipFill>
          <a:blip r:embed="rId4">
            <a:alphaModFix/>
          </a:blip>
          <a:stretch>
            <a:fillRect/>
          </a:stretch>
        </p:blipFill>
        <p:spPr>
          <a:xfrm>
            <a:off x="307448" y="371800"/>
            <a:ext cx="4452925" cy="4452925"/>
          </a:xfrm>
          <a:prstGeom prst="rect">
            <a:avLst/>
          </a:prstGeom>
          <a:noFill/>
          <a:ln>
            <a:noFill/>
          </a:ln>
        </p:spPr>
      </p:pic>
      <p:pic>
        <p:nvPicPr>
          <p:cNvPr id="158" name="Google Shape;158;p25"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159" name="Google Shape;159;p25"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pic>
        <p:nvPicPr>
          <p:cNvPr id="160" name="Google Shape;160;p25"/>
          <p:cNvPicPr preferRelativeResize="0"/>
          <p:nvPr/>
        </p:nvPicPr>
        <p:blipFill>
          <a:blip r:embed="rId7">
            <a:alphaModFix/>
          </a:blip>
          <a:stretch>
            <a:fillRect/>
          </a:stretch>
        </p:blipFill>
        <p:spPr>
          <a:xfrm>
            <a:off x="860438" y="420837"/>
            <a:ext cx="3346950" cy="4354852"/>
          </a:xfrm>
          <a:prstGeom prst="rect">
            <a:avLst/>
          </a:prstGeom>
          <a:noFill/>
          <a:ln>
            <a:noFill/>
          </a:ln>
        </p:spPr>
      </p:pic>
      <p:sp>
        <p:nvSpPr>
          <p:cNvPr id="161" name="Google Shape;161;p25"/>
          <p:cNvSpPr txBox="1"/>
          <p:nvPr/>
        </p:nvSpPr>
        <p:spPr>
          <a:xfrm>
            <a:off x="5284350" y="2018600"/>
            <a:ext cx="3688800" cy="13473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Clr>
                <a:schemeClr val="dk1"/>
              </a:buClr>
              <a:buSzPts val="1100"/>
              <a:buFont typeface="Arial"/>
              <a:buNone/>
            </a:pPr>
            <a:r>
              <a:rPr lang="en" sz="4800" b="1">
                <a:solidFill>
                  <a:srgbClr val="3B1FC6"/>
                </a:solidFill>
                <a:latin typeface="Outfit"/>
                <a:ea typeface="Outfit"/>
                <a:cs typeface="Outfit"/>
                <a:sym typeface="Outfit"/>
              </a:rPr>
              <a:t>Stap 5</a:t>
            </a:r>
            <a:endParaRPr sz="4800" b="1">
              <a:solidFill>
                <a:srgbClr val="3B1FC6"/>
              </a:solidFill>
              <a:latin typeface="Outfit"/>
              <a:ea typeface="Outfit"/>
              <a:cs typeface="Outfit"/>
              <a:sym typeface="Outfit"/>
            </a:endParaRPr>
          </a:p>
          <a:p>
            <a:pPr marL="0" lvl="0" indent="0" algn="l" rtl="0">
              <a:lnSpc>
                <a:spcPct val="80000"/>
              </a:lnSpc>
              <a:spcBef>
                <a:spcPts val="1000"/>
              </a:spcBef>
              <a:spcAft>
                <a:spcPts val="1000"/>
              </a:spcAft>
              <a:buClr>
                <a:schemeClr val="dk1"/>
              </a:buClr>
              <a:buSzPts val="1100"/>
              <a:buFont typeface="Arial"/>
              <a:buNone/>
            </a:pPr>
            <a:r>
              <a:rPr lang="en" sz="3600" b="1">
                <a:solidFill>
                  <a:srgbClr val="3B1FC6"/>
                </a:solidFill>
                <a:latin typeface="Outfit"/>
                <a:ea typeface="Outfit"/>
                <a:cs typeface="Outfit"/>
                <a:sym typeface="Outfit"/>
              </a:rPr>
              <a:t>Toonmoment</a:t>
            </a:r>
            <a:endParaRPr sz="4800" b="1">
              <a:solidFill>
                <a:srgbClr val="3B1FC6"/>
              </a:solidFill>
              <a:latin typeface="Outfit"/>
              <a:ea typeface="Outfit"/>
              <a:cs typeface="Outfit"/>
              <a:sym typeface="Outfi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65"/>
        <p:cNvGrpSpPr/>
        <p:nvPr/>
      </p:nvGrpSpPr>
      <p:grpSpPr>
        <a:xfrm>
          <a:off x="0" y="0"/>
          <a:ext cx="0" cy="0"/>
          <a:chOff x="0" y="0"/>
          <a:chExt cx="0" cy="0"/>
        </a:xfrm>
      </p:grpSpPr>
      <p:sp>
        <p:nvSpPr>
          <p:cNvPr id="166" name="Google Shape;166;p26"/>
          <p:cNvSpPr txBox="1"/>
          <p:nvPr/>
        </p:nvSpPr>
        <p:spPr>
          <a:xfrm>
            <a:off x="886350" y="622050"/>
            <a:ext cx="7371300" cy="865800"/>
          </a:xfrm>
          <a:prstGeom prst="rect">
            <a:avLst/>
          </a:prstGeom>
          <a:solidFill>
            <a:srgbClr val="F2EFE8"/>
          </a:solid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Zoek een beeld</a:t>
            </a:r>
            <a:endParaRPr sz="2100">
              <a:solidFill>
                <a:srgbClr val="3B1FC6"/>
              </a:solidFill>
              <a:latin typeface="Outfit"/>
              <a:ea typeface="Outfit"/>
              <a:cs typeface="Outfit"/>
              <a:sym typeface="Outfit"/>
            </a:endParaRPr>
          </a:p>
        </p:txBody>
      </p:sp>
      <p:pic>
        <p:nvPicPr>
          <p:cNvPr id="167" name="Google Shape;167;p26"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168" name="Google Shape;168;p26"/>
          <p:cNvSpPr txBox="1"/>
          <p:nvPr/>
        </p:nvSpPr>
        <p:spPr>
          <a:xfrm>
            <a:off x="970775" y="1850400"/>
            <a:ext cx="4862700" cy="241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000">
              <a:solidFill>
                <a:srgbClr val="3B1FC6"/>
              </a:solidFill>
              <a:latin typeface="Outfit"/>
              <a:ea typeface="Outfit"/>
              <a:cs typeface="Outfit"/>
              <a:sym typeface="Outfit"/>
            </a:endParaRPr>
          </a:p>
          <a:p>
            <a:pPr marL="0" lvl="0" indent="0" algn="l" rtl="0">
              <a:spcBef>
                <a:spcPts val="1000"/>
              </a:spcBef>
              <a:spcAft>
                <a:spcPts val="0"/>
              </a:spcAft>
              <a:buNone/>
            </a:pPr>
            <a:r>
              <a:rPr lang="en" sz="2000">
                <a:solidFill>
                  <a:srgbClr val="3B1FC6"/>
                </a:solidFill>
                <a:latin typeface="Outfit"/>
                <a:ea typeface="Outfit"/>
                <a:cs typeface="Outfit"/>
                <a:sym typeface="Outfit"/>
              </a:rPr>
              <a:t>Ga op zoek naar een beeld in de FOMU-collectie dat aansluit bij het thema van jullie campagne.</a:t>
            </a:r>
            <a:endParaRPr sz="2000">
              <a:solidFill>
                <a:srgbClr val="3B1FC6"/>
              </a:solidFill>
              <a:latin typeface="Outfit"/>
              <a:ea typeface="Outfit"/>
              <a:cs typeface="Outfit"/>
              <a:sym typeface="Outfit"/>
            </a:endParaRPr>
          </a:p>
          <a:p>
            <a:pPr marL="0" lvl="0" indent="0" algn="l" rtl="0">
              <a:spcBef>
                <a:spcPts val="1000"/>
              </a:spcBef>
              <a:spcAft>
                <a:spcPts val="0"/>
              </a:spcAft>
              <a:buNone/>
            </a:pPr>
            <a:endParaRPr sz="2000">
              <a:solidFill>
                <a:srgbClr val="3B1FC6"/>
              </a:solidFill>
              <a:latin typeface="Outfit"/>
              <a:ea typeface="Outfit"/>
              <a:cs typeface="Outfit"/>
              <a:sym typeface="Outfit"/>
            </a:endParaRPr>
          </a:p>
          <a:p>
            <a:pPr marL="0" lvl="0" indent="0" algn="l" rtl="0">
              <a:spcBef>
                <a:spcPts val="1000"/>
              </a:spcBef>
              <a:spcAft>
                <a:spcPts val="1000"/>
              </a:spcAft>
              <a:buNone/>
            </a:pPr>
            <a:endParaRPr sz="2000">
              <a:solidFill>
                <a:srgbClr val="3B1FC6"/>
              </a:solidFill>
              <a:latin typeface="Outfit"/>
              <a:ea typeface="Outfit"/>
              <a:cs typeface="Outfit"/>
              <a:sym typeface="Outfi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72"/>
        <p:cNvGrpSpPr/>
        <p:nvPr/>
      </p:nvGrpSpPr>
      <p:grpSpPr>
        <a:xfrm>
          <a:off x="0" y="0"/>
          <a:ext cx="0" cy="0"/>
          <a:chOff x="0" y="0"/>
          <a:chExt cx="0" cy="0"/>
        </a:xfrm>
      </p:grpSpPr>
      <p:pic>
        <p:nvPicPr>
          <p:cNvPr id="173" name="Google Shape;173;p27"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174" name="Google Shape;174;p27" title="Asset 33.png"/>
          <p:cNvPicPr preferRelativeResize="0"/>
          <p:nvPr/>
        </p:nvPicPr>
        <p:blipFill>
          <a:blip r:embed="rId4">
            <a:alphaModFix/>
          </a:blip>
          <a:stretch>
            <a:fillRect/>
          </a:stretch>
        </p:blipFill>
        <p:spPr>
          <a:xfrm>
            <a:off x="307448" y="371800"/>
            <a:ext cx="4452925" cy="4452925"/>
          </a:xfrm>
          <a:prstGeom prst="rect">
            <a:avLst/>
          </a:prstGeom>
          <a:noFill/>
          <a:ln>
            <a:noFill/>
          </a:ln>
        </p:spPr>
      </p:pic>
      <p:pic>
        <p:nvPicPr>
          <p:cNvPr id="175" name="Google Shape;175;p27"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176" name="Google Shape;176;p27"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pic>
        <p:nvPicPr>
          <p:cNvPr id="177" name="Google Shape;177;p27"/>
          <p:cNvPicPr preferRelativeResize="0"/>
          <p:nvPr/>
        </p:nvPicPr>
        <p:blipFill>
          <a:blip r:embed="rId7">
            <a:alphaModFix/>
          </a:blip>
          <a:stretch>
            <a:fillRect/>
          </a:stretch>
        </p:blipFill>
        <p:spPr>
          <a:xfrm>
            <a:off x="860438" y="420837"/>
            <a:ext cx="3346950" cy="4354852"/>
          </a:xfrm>
          <a:prstGeom prst="rect">
            <a:avLst/>
          </a:prstGeom>
          <a:noFill/>
          <a:ln>
            <a:noFill/>
          </a:ln>
        </p:spPr>
      </p:pic>
      <p:sp>
        <p:nvSpPr>
          <p:cNvPr id="178" name="Google Shape;178;p27"/>
          <p:cNvSpPr txBox="1"/>
          <p:nvPr/>
        </p:nvSpPr>
        <p:spPr>
          <a:xfrm>
            <a:off x="5284350" y="2018600"/>
            <a:ext cx="3688800" cy="13473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Clr>
                <a:schemeClr val="dk1"/>
              </a:buClr>
              <a:buSzPts val="1100"/>
              <a:buFont typeface="Arial"/>
              <a:buNone/>
            </a:pPr>
            <a:r>
              <a:rPr lang="en" sz="4800" b="1">
                <a:solidFill>
                  <a:srgbClr val="3B1FC6"/>
                </a:solidFill>
                <a:latin typeface="Outfit"/>
                <a:ea typeface="Outfit"/>
                <a:cs typeface="Outfit"/>
                <a:sym typeface="Outfit"/>
              </a:rPr>
              <a:t>Stap 6</a:t>
            </a:r>
            <a:endParaRPr sz="4800" b="1">
              <a:solidFill>
                <a:srgbClr val="3B1FC6"/>
              </a:solidFill>
              <a:latin typeface="Outfit"/>
              <a:ea typeface="Outfit"/>
              <a:cs typeface="Outfit"/>
              <a:sym typeface="Outfit"/>
            </a:endParaRPr>
          </a:p>
          <a:p>
            <a:pPr marL="0" lvl="0" indent="0" algn="l" rtl="0">
              <a:lnSpc>
                <a:spcPct val="80000"/>
              </a:lnSpc>
              <a:spcBef>
                <a:spcPts val="1000"/>
              </a:spcBef>
              <a:spcAft>
                <a:spcPts val="1000"/>
              </a:spcAft>
              <a:buClr>
                <a:schemeClr val="dk1"/>
              </a:buClr>
              <a:buSzPts val="1100"/>
              <a:buFont typeface="Arial"/>
              <a:buNone/>
            </a:pPr>
            <a:r>
              <a:rPr lang="en" sz="3600" b="1">
                <a:solidFill>
                  <a:srgbClr val="3B1FC6"/>
                </a:solidFill>
                <a:latin typeface="Outfit"/>
                <a:ea typeface="Outfit"/>
                <a:cs typeface="Outfit"/>
                <a:sym typeface="Outfit"/>
              </a:rPr>
              <a:t>Reflectie</a:t>
            </a:r>
            <a:endParaRPr sz="4800" b="1">
              <a:solidFill>
                <a:srgbClr val="3B1FC6"/>
              </a:solidFill>
              <a:latin typeface="Outfit"/>
              <a:ea typeface="Outfit"/>
              <a:cs typeface="Outfit"/>
              <a:sym typeface="Outfi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82"/>
        <p:cNvGrpSpPr/>
        <p:nvPr/>
      </p:nvGrpSpPr>
      <p:grpSpPr>
        <a:xfrm>
          <a:off x="0" y="0"/>
          <a:ext cx="0" cy="0"/>
          <a:chOff x="0" y="0"/>
          <a:chExt cx="0" cy="0"/>
        </a:xfrm>
      </p:grpSpPr>
      <p:sp>
        <p:nvSpPr>
          <p:cNvPr id="183" name="Google Shape;183;p28"/>
          <p:cNvSpPr txBox="1"/>
          <p:nvPr/>
        </p:nvSpPr>
        <p:spPr>
          <a:xfrm>
            <a:off x="886350" y="1203450"/>
            <a:ext cx="6003000" cy="2736600"/>
          </a:xfrm>
          <a:prstGeom prst="rect">
            <a:avLst/>
          </a:prstGeom>
          <a:solidFill>
            <a:srgbClr val="F2EFE8"/>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800" b="1">
                <a:solidFill>
                  <a:srgbClr val="F8582B"/>
                </a:solidFill>
                <a:latin typeface="Outfit"/>
                <a:ea typeface="Outfit"/>
                <a:cs typeface="Outfit"/>
                <a:sym typeface="Outfit"/>
              </a:rPr>
              <a:t>Bespreek klassikaal </a:t>
            </a:r>
            <a:endParaRPr sz="2400" b="1">
              <a:solidFill>
                <a:srgbClr val="F8582B"/>
              </a:solidFill>
              <a:latin typeface="Outfit"/>
              <a:ea typeface="Outfit"/>
              <a:cs typeface="Outfit"/>
              <a:sym typeface="Outfit"/>
            </a:endParaRPr>
          </a:p>
          <a:p>
            <a:pPr marL="0" lvl="0" indent="0" algn="l" rtl="0">
              <a:spcBef>
                <a:spcPts val="600"/>
              </a:spcBef>
              <a:spcAft>
                <a:spcPts val="0"/>
              </a:spcAft>
              <a:buNone/>
            </a:pPr>
            <a:endParaRPr sz="2000" b="1">
              <a:solidFill>
                <a:srgbClr val="3B1FC6"/>
              </a:solidFill>
              <a:latin typeface="Outfit"/>
              <a:ea typeface="Outfit"/>
              <a:cs typeface="Outfit"/>
              <a:sym typeface="Outfit"/>
            </a:endParaRPr>
          </a:p>
          <a:p>
            <a:pPr marL="0" lvl="0" indent="0" algn="l" rtl="0">
              <a:spcBef>
                <a:spcPts val="600"/>
              </a:spcBef>
              <a:spcAft>
                <a:spcPts val="0"/>
              </a:spcAft>
              <a:buNone/>
            </a:pPr>
            <a:endParaRPr sz="2000">
              <a:solidFill>
                <a:srgbClr val="3B1FC6"/>
              </a:solidFill>
              <a:latin typeface="Outfit"/>
              <a:ea typeface="Outfit"/>
              <a:cs typeface="Outfit"/>
              <a:sym typeface="Outfit"/>
            </a:endParaRPr>
          </a:p>
          <a:p>
            <a:pPr marL="0" lvl="0" indent="0" algn="l" rtl="0">
              <a:spcBef>
                <a:spcPts val="1000"/>
              </a:spcBef>
              <a:spcAft>
                <a:spcPts val="0"/>
              </a:spcAft>
              <a:buNone/>
            </a:pPr>
            <a:r>
              <a:rPr lang="en" sz="2000">
                <a:solidFill>
                  <a:srgbClr val="3B1FC6"/>
                </a:solidFill>
                <a:latin typeface="Outfit"/>
                <a:ea typeface="Outfit"/>
                <a:cs typeface="Outfit"/>
                <a:sym typeface="Outfit"/>
              </a:rPr>
              <a:t>Was het makkelijk om het verhaal te achterhalen? </a:t>
            </a:r>
            <a:endParaRPr sz="2000">
              <a:solidFill>
                <a:srgbClr val="3B1FC6"/>
              </a:solidFill>
              <a:latin typeface="Outfit"/>
              <a:ea typeface="Outfit"/>
              <a:cs typeface="Outfit"/>
              <a:sym typeface="Outfit"/>
            </a:endParaRPr>
          </a:p>
          <a:p>
            <a:pPr marL="0" lvl="0" indent="0" algn="l" rtl="0">
              <a:spcBef>
                <a:spcPts val="1000"/>
              </a:spcBef>
              <a:spcAft>
                <a:spcPts val="1000"/>
              </a:spcAft>
              <a:buNone/>
            </a:pPr>
            <a:endParaRPr sz="2000">
              <a:solidFill>
                <a:srgbClr val="3B1FC6"/>
              </a:solidFill>
              <a:latin typeface="Outfit"/>
              <a:ea typeface="Outfit"/>
              <a:cs typeface="Outfit"/>
              <a:sym typeface="Outfit"/>
            </a:endParaRPr>
          </a:p>
        </p:txBody>
      </p:sp>
      <p:pic>
        <p:nvPicPr>
          <p:cNvPr id="184" name="Google Shape;184;p28"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pic>
        <p:nvPicPr>
          <p:cNvPr id="185" name="Google Shape;185;p28" title="Losse-elementen_0003_chat-2.png"/>
          <p:cNvPicPr preferRelativeResize="0"/>
          <p:nvPr/>
        </p:nvPicPr>
        <p:blipFill>
          <a:blip r:embed="rId4">
            <a:alphaModFix/>
          </a:blip>
          <a:stretch>
            <a:fillRect/>
          </a:stretch>
        </p:blipFill>
        <p:spPr>
          <a:xfrm>
            <a:off x="6944924" y="1985925"/>
            <a:ext cx="1549174" cy="13590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89"/>
        <p:cNvGrpSpPr/>
        <p:nvPr/>
      </p:nvGrpSpPr>
      <p:grpSpPr>
        <a:xfrm>
          <a:off x="0" y="0"/>
          <a:ext cx="0" cy="0"/>
          <a:chOff x="0" y="0"/>
          <a:chExt cx="0" cy="0"/>
        </a:xfrm>
      </p:grpSpPr>
      <p:pic>
        <p:nvPicPr>
          <p:cNvPr id="190" name="Google Shape;190;p29" title="BG blue.png"/>
          <p:cNvPicPr preferRelativeResize="0"/>
          <p:nvPr/>
        </p:nvPicPr>
        <p:blipFill rotWithShape="1">
          <a:blip r:embed="rId3">
            <a:alphaModFix/>
          </a:blip>
          <a:srcRect t="628" b="42759"/>
          <a:stretch/>
        </p:blipFill>
        <p:spPr>
          <a:xfrm>
            <a:off x="0" y="-63275"/>
            <a:ext cx="9197302" cy="5206774"/>
          </a:xfrm>
          <a:prstGeom prst="rect">
            <a:avLst/>
          </a:prstGeom>
          <a:noFill/>
          <a:ln>
            <a:noFill/>
          </a:ln>
        </p:spPr>
      </p:pic>
      <p:pic>
        <p:nvPicPr>
          <p:cNvPr id="191" name="Google Shape;191;p29" title="MW.png"/>
          <p:cNvPicPr preferRelativeResize="0"/>
          <p:nvPr/>
        </p:nvPicPr>
        <p:blipFill rotWithShape="1">
          <a:blip r:embed="rId4">
            <a:alphaModFix/>
          </a:blip>
          <a:srcRect r="84686"/>
          <a:stretch/>
        </p:blipFill>
        <p:spPr>
          <a:xfrm>
            <a:off x="8450000" y="506650"/>
            <a:ext cx="296076" cy="353225"/>
          </a:xfrm>
          <a:prstGeom prst="rect">
            <a:avLst/>
          </a:prstGeom>
          <a:noFill/>
          <a:ln>
            <a:noFill/>
          </a:ln>
        </p:spPr>
      </p:pic>
      <p:sp>
        <p:nvSpPr>
          <p:cNvPr id="192" name="Google Shape;192;p29"/>
          <p:cNvSpPr txBox="1"/>
          <p:nvPr/>
        </p:nvSpPr>
        <p:spPr>
          <a:xfrm>
            <a:off x="5284350" y="2209275"/>
            <a:ext cx="3688800" cy="19578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b="1">
                <a:solidFill>
                  <a:srgbClr val="F2EFE8"/>
                </a:solidFill>
                <a:latin typeface="Outfit"/>
                <a:ea typeface="Outfit"/>
                <a:cs typeface="Outfit"/>
                <a:sym typeface="Outfit"/>
              </a:rPr>
              <a:t>www.</a:t>
            </a:r>
            <a:endParaRPr sz="4800" b="1">
              <a:solidFill>
                <a:srgbClr val="F2EFE8"/>
              </a:solidFill>
              <a:latin typeface="Outfit"/>
              <a:ea typeface="Outfit"/>
              <a:cs typeface="Outfit"/>
              <a:sym typeface="Outfit"/>
            </a:endParaRPr>
          </a:p>
          <a:p>
            <a:pPr marL="0" lvl="0" indent="0" algn="l" rtl="0">
              <a:lnSpc>
                <a:spcPct val="80000"/>
              </a:lnSpc>
              <a:spcBef>
                <a:spcPts val="0"/>
              </a:spcBef>
              <a:spcAft>
                <a:spcPts val="0"/>
              </a:spcAft>
              <a:buNone/>
            </a:pPr>
            <a:r>
              <a:rPr lang="en" sz="4800" b="1">
                <a:solidFill>
                  <a:srgbClr val="F2EFE8"/>
                </a:solidFill>
                <a:latin typeface="Outfit"/>
                <a:ea typeface="Outfit"/>
                <a:cs typeface="Outfit"/>
                <a:sym typeface="Outfit"/>
              </a:rPr>
              <a:t>mediawijs</a:t>
            </a:r>
            <a:endParaRPr sz="4800" b="1">
              <a:solidFill>
                <a:srgbClr val="F2EFE8"/>
              </a:solidFill>
              <a:latin typeface="Outfit"/>
              <a:ea typeface="Outfit"/>
              <a:cs typeface="Outfit"/>
              <a:sym typeface="Outfit"/>
            </a:endParaRPr>
          </a:p>
          <a:p>
            <a:pPr marL="0" lvl="0" indent="0" algn="l" rtl="0">
              <a:lnSpc>
                <a:spcPct val="80000"/>
              </a:lnSpc>
              <a:spcBef>
                <a:spcPts val="0"/>
              </a:spcBef>
              <a:spcAft>
                <a:spcPts val="0"/>
              </a:spcAft>
              <a:buNone/>
            </a:pPr>
            <a:r>
              <a:rPr lang="en" sz="4800" b="1">
                <a:solidFill>
                  <a:srgbClr val="F2EFE8"/>
                </a:solidFill>
                <a:latin typeface="Outfit"/>
                <a:ea typeface="Outfit"/>
                <a:cs typeface="Outfit"/>
                <a:sym typeface="Outfit"/>
              </a:rPr>
              <a:t>.be</a:t>
            </a:r>
            <a:endParaRPr sz="4800" b="1">
              <a:solidFill>
                <a:srgbClr val="F2EFE8"/>
              </a:solidFill>
              <a:latin typeface="Outfit"/>
              <a:ea typeface="Outfit"/>
              <a:cs typeface="Outfit"/>
              <a:sym typeface="Outfit"/>
            </a:endParaRPr>
          </a:p>
        </p:txBody>
      </p:sp>
      <p:pic>
        <p:nvPicPr>
          <p:cNvPr id="193" name="Google Shape;193;p29" title="Asset 33.png"/>
          <p:cNvPicPr preferRelativeResize="0"/>
          <p:nvPr/>
        </p:nvPicPr>
        <p:blipFill>
          <a:blip r:embed="rId5">
            <a:alphaModFix/>
          </a:blip>
          <a:stretch>
            <a:fillRect/>
          </a:stretch>
        </p:blipFill>
        <p:spPr>
          <a:xfrm>
            <a:off x="307448" y="371800"/>
            <a:ext cx="4452925" cy="4452925"/>
          </a:xfrm>
          <a:prstGeom prst="rect">
            <a:avLst/>
          </a:prstGeom>
          <a:noFill/>
          <a:ln>
            <a:noFill/>
          </a:ln>
        </p:spPr>
      </p:pic>
      <p:pic>
        <p:nvPicPr>
          <p:cNvPr id="194" name="Google Shape;194;p29"/>
          <p:cNvPicPr preferRelativeResize="0"/>
          <p:nvPr/>
        </p:nvPicPr>
        <p:blipFill>
          <a:blip r:embed="rId6">
            <a:alphaModFix/>
          </a:blip>
          <a:stretch>
            <a:fillRect/>
          </a:stretch>
        </p:blipFill>
        <p:spPr>
          <a:xfrm>
            <a:off x="5691300" y="801425"/>
            <a:ext cx="729576" cy="775799"/>
          </a:xfrm>
          <a:prstGeom prst="rect">
            <a:avLst/>
          </a:prstGeom>
          <a:noFill/>
          <a:ln>
            <a:noFill/>
          </a:ln>
        </p:spPr>
      </p:pic>
      <p:pic>
        <p:nvPicPr>
          <p:cNvPr id="195" name="Google Shape;195;p29" title="Mediawijs  Toolbox - workshop.png"/>
          <p:cNvPicPr preferRelativeResize="0"/>
          <p:nvPr/>
        </p:nvPicPr>
        <p:blipFill>
          <a:blip r:embed="rId7">
            <a:alphaModFix/>
          </a:blip>
          <a:stretch>
            <a:fillRect/>
          </a:stretch>
        </p:blipFill>
        <p:spPr>
          <a:xfrm>
            <a:off x="-292950" y="-1347262"/>
            <a:ext cx="5577300" cy="78910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62"/>
        <p:cNvGrpSpPr/>
        <p:nvPr/>
      </p:nvGrpSpPr>
      <p:grpSpPr>
        <a:xfrm>
          <a:off x="0" y="0"/>
          <a:ext cx="0" cy="0"/>
          <a:chOff x="0" y="0"/>
          <a:chExt cx="0" cy="0"/>
        </a:xfrm>
      </p:grpSpPr>
      <p:pic>
        <p:nvPicPr>
          <p:cNvPr id="63" name="Google Shape;63;p14" title="Asset 34.png"/>
          <p:cNvPicPr preferRelativeResize="0"/>
          <p:nvPr/>
        </p:nvPicPr>
        <p:blipFill rotWithShape="1">
          <a:blip r:embed="rId3">
            <a:alphaModFix/>
          </a:blip>
          <a:srcRect t="45188" r="2162" b="5"/>
          <a:stretch/>
        </p:blipFill>
        <p:spPr>
          <a:xfrm>
            <a:off x="-37825" y="0"/>
            <a:ext cx="9181824" cy="5143501"/>
          </a:xfrm>
          <a:prstGeom prst="rect">
            <a:avLst/>
          </a:prstGeom>
          <a:noFill/>
          <a:ln>
            <a:noFill/>
          </a:ln>
        </p:spPr>
      </p:pic>
      <p:pic>
        <p:nvPicPr>
          <p:cNvPr id="64" name="Google Shape;64;p14" title="Asset 35.png"/>
          <p:cNvPicPr preferRelativeResize="0"/>
          <p:nvPr/>
        </p:nvPicPr>
        <p:blipFill rotWithShape="1">
          <a:blip r:embed="rId4">
            <a:alphaModFix/>
          </a:blip>
          <a:srcRect r="84686"/>
          <a:stretch/>
        </p:blipFill>
        <p:spPr>
          <a:xfrm>
            <a:off x="8450000" y="506650"/>
            <a:ext cx="296076" cy="353225"/>
          </a:xfrm>
          <a:prstGeom prst="rect">
            <a:avLst/>
          </a:prstGeom>
          <a:noFill/>
          <a:ln>
            <a:noFill/>
          </a:ln>
        </p:spPr>
      </p:pic>
      <p:sp>
        <p:nvSpPr>
          <p:cNvPr id="65" name="Google Shape;65;p14"/>
          <p:cNvSpPr txBox="1"/>
          <p:nvPr/>
        </p:nvSpPr>
        <p:spPr>
          <a:xfrm>
            <a:off x="815088" y="613850"/>
            <a:ext cx="7476000" cy="15147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000"/>
              </a:spcAft>
              <a:buNone/>
            </a:pPr>
            <a:r>
              <a:rPr lang="en" sz="3600" b="1">
                <a:solidFill>
                  <a:srgbClr val="3B1FC6"/>
                </a:solidFill>
                <a:latin typeface="Outfit"/>
                <a:ea typeface="Outfit"/>
                <a:cs typeface="Outfit"/>
                <a:sym typeface="Outfit"/>
              </a:rPr>
              <a:t>Zoek een beeld in de FOMU-collectie of gebruik de beelden uit de presentatie</a:t>
            </a:r>
            <a:endParaRPr sz="4800" b="1">
              <a:solidFill>
                <a:srgbClr val="3B1FC6"/>
              </a:solidFill>
              <a:latin typeface="Outfit"/>
              <a:ea typeface="Outfit"/>
              <a:cs typeface="Outfit"/>
              <a:sym typeface="Outfit"/>
            </a:endParaRPr>
          </a:p>
        </p:txBody>
      </p:sp>
      <p:pic>
        <p:nvPicPr>
          <p:cNvPr id="66" name="Google Shape;66;p14"/>
          <p:cNvPicPr preferRelativeResize="0"/>
          <p:nvPr/>
        </p:nvPicPr>
        <p:blipFill>
          <a:blip r:embed="rId5">
            <a:alphaModFix/>
          </a:blip>
          <a:stretch>
            <a:fillRect/>
          </a:stretch>
        </p:blipFill>
        <p:spPr>
          <a:xfrm>
            <a:off x="3459616" y="2191475"/>
            <a:ext cx="2070347" cy="2061775"/>
          </a:xfrm>
          <a:prstGeom prst="rect">
            <a:avLst/>
          </a:prstGeom>
          <a:noFill/>
          <a:ln>
            <a:noFill/>
          </a:ln>
        </p:spPr>
      </p:pic>
      <p:sp>
        <p:nvSpPr>
          <p:cNvPr id="67" name="Google Shape;67;p14"/>
          <p:cNvSpPr txBox="1"/>
          <p:nvPr/>
        </p:nvSpPr>
        <p:spPr>
          <a:xfrm>
            <a:off x="3525650" y="4443700"/>
            <a:ext cx="19383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b="1" u="sng">
                <a:solidFill>
                  <a:srgbClr val="3B1FC6"/>
                </a:solidFill>
                <a:hlinkClick r:id="rId6">
                  <a:extLst>
                    <a:ext uri="{A12FA001-AC4F-418D-AE19-62706E023703}">
                      <ahyp:hlinkClr xmlns:ahyp="http://schemas.microsoft.com/office/drawing/2018/hyperlinkcolor" val="tx"/>
                    </a:ext>
                  </a:extLst>
                </a:hlinkClick>
              </a:rPr>
              <a:t>Foto's in de klas | FOMU</a:t>
            </a:r>
            <a:r>
              <a:rPr lang="en" sz="1100" b="1">
                <a:solidFill>
                  <a:srgbClr val="3B1FC6"/>
                </a:solidFill>
              </a:rPr>
              <a:t> </a:t>
            </a:r>
            <a:endParaRPr b="1">
              <a:solidFill>
                <a:srgbClr val="3B1FC6"/>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71"/>
        <p:cNvGrpSpPr/>
        <p:nvPr/>
      </p:nvGrpSpPr>
      <p:grpSpPr>
        <a:xfrm>
          <a:off x="0" y="0"/>
          <a:ext cx="0" cy="0"/>
          <a:chOff x="0" y="0"/>
          <a:chExt cx="0" cy="0"/>
        </a:xfrm>
      </p:grpSpPr>
      <p:pic>
        <p:nvPicPr>
          <p:cNvPr id="72" name="Google Shape;72;p15"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73" name="Google Shape;73;p15" title="Asset 33.png"/>
          <p:cNvPicPr preferRelativeResize="0"/>
          <p:nvPr/>
        </p:nvPicPr>
        <p:blipFill>
          <a:blip r:embed="rId4">
            <a:alphaModFix/>
          </a:blip>
          <a:stretch>
            <a:fillRect/>
          </a:stretch>
        </p:blipFill>
        <p:spPr>
          <a:xfrm>
            <a:off x="307448" y="371800"/>
            <a:ext cx="4452925" cy="4452925"/>
          </a:xfrm>
          <a:prstGeom prst="rect">
            <a:avLst/>
          </a:prstGeom>
          <a:noFill/>
          <a:ln>
            <a:noFill/>
          </a:ln>
        </p:spPr>
      </p:pic>
      <p:pic>
        <p:nvPicPr>
          <p:cNvPr id="74" name="Google Shape;74;p15"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75" name="Google Shape;75;p15"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pic>
        <p:nvPicPr>
          <p:cNvPr id="76" name="Google Shape;76;p15"/>
          <p:cNvPicPr preferRelativeResize="0"/>
          <p:nvPr/>
        </p:nvPicPr>
        <p:blipFill>
          <a:blip r:embed="rId7">
            <a:alphaModFix/>
          </a:blip>
          <a:stretch>
            <a:fillRect/>
          </a:stretch>
        </p:blipFill>
        <p:spPr>
          <a:xfrm>
            <a:off x="860438" y="420837"/>
            <a:ext cx="3346950" cy="4354852"/>
          </a:xfrm>
          <a:prstGeom prst="rect">
            <a:avLst/>
          </a:prstGeom>
          <a:noFill/>
          <a:ln>
            <a:noFill/>
          </a:ln>
        </p:spPr>
      </p:pic>
      <p:sp>
        <p:nvSpPr>
          <p:cNvPr id="77" name="Google Shape;77;p15"/>
          <p:cNvSpPr txBox="1"/>
          <p:nvPr/>
        </p:nvSpPr>
        <p:spPr>
          <a:xfrm>
            <a:off x="5284350" y="2018600"/>
            <a:ext cx="3688800" cy="13473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Clr>
                <a:schemeClr val="dk1"/>
              </a:buClr>
              <a:buSzPts val="1100"/>
              <a:buFont typeface="Arial"/>
              <a:buNone/>
            </a:pPr>
            <a:r>
              <a:rPr lang="en" sz="4800" b="1">
                <a:solidFill>
                  <a:srgbClr val="3B1FC6"/>
                </a:solidFill>
                <a:latin typeface="Outfit"/>
                <a:ea typeface="Outfit"/>
                <a:cs typeface="Outfit"/>
                <a:sym typeface="Outfit"/>
              </a:rPr>
              <a:t>Stap 1</a:t>
            </a:r>
            <a:endParaRPr sz="4800" b="1">
              <a:solidFill>
                <a:srgbClr val="3B1FC6"/>
              </a:solidFill>
              <a:latin typeface="Outfit"/>
              <a:ea typeface="Outfit"/>
              <a:cs typeface="Outfit"/>
              <a:sym typeface="Outfit"/>
            </a:endParaRPr>
          </a:p>
          <a:p>
            <a:pPr marL="0" lvl="0" indent="0" algn="l" rtl="0">
              <a:lnSpc>
                <a:spcPct val="80000"/>
              </a:lnSpc>
              <a:spcBef>
                <a:spcPts val="1000"/>
              </a:spcBef>
              <a:spcAft>
                <a:spcPts val="1000"/>
              </a:spcAft>
              <a:buClr>
                <a:schemeClr val="dk1"/>
              </a:buClr>
              <a:buSzPts val="1100"/>
              <a:buFont typeface="Arial"/>
              <a:buNone/>
            </a:pPr>
            <a:r>
              <a:rPr lang="en" sz="3600" b="1">
                <a:solidFill>
                  <a:srgbClr val="3B1FC6"/>
                </a:solidFill>
                <a:latin typeface="Outfit"/>
                <a:ea typeface="Outfit"/>
                <a:cs typeface="Outfit"/>
                <a:sym typeface="Outfit"/>
              </a:rPr>
              <a:t>Opwarmer</a:t>
            </a:r>
            <a:endParaRPr sz="4800" b="1">
              <a:solidFill>
                <a:srgbClr val="3B1FC6"/>
              </a:solidFill>
              <a:latin typeface="Outfit"/>
              <a:ea typeface="Outfit"/>
              <a:cs typeface="Outfit"/>
              <a:sym typeface="Outfi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81"/>
        <p:cNvGrpSpPr/>
        <p:nvPr/>
      </p:nvGrpSpPr>
      <p:grpSpPr>
        <a:xfrm>
          <a:off x="0" y="0"/>
          <a:ext cx="0" cy="0"/>
          <a:chOff x="0" y="0"/>
          <a:chExt cx="0" cy="0"/>
        </a:xfrm>
      </p:grpSpPr>
      <p:pic>
        <p:nvPicPr>
          <p:cNvPr id="82" name="Google Shape;82;p16"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83" name="Google Shape;83;p16"/>
          <p:cNvSpPr txBox="1"/>
          <p:nvPr/>
        </p:nvSpPr>
        <p:spPr>
          <a:xfrm>
            <a:off x="887000" y="1189050"/>
            <a:ext cx="5684400" cy="2765400"/>
          </a:xfrm>
          <a:prstGeom prst="rect">
            <a:avLst/>
          </a:prstGeom>
          <a:solidFill>
            <a:srgbClr val="F2EFE8"/>
          </a:solid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Clr>
                <a:schemeClr val="dk1"/>
              </a:buClr>
              <a:buSzPts val="1100"/>
              <a:buFont typeface="Arial"/>
              <a:buNone/>
            </a:pPr>
            <a:r>
              <a:rPr lang="en" sz="4200" b="1">
                <a:solidFill>
                  <a:srgbClr val="F8582B"/>
                </a:solidFill>
                <a:latin typeface="Outfit"/>
                <a:ea typeface="Outfit"/>
                <a:cs typeface="Outfit"/>
                <a:sym typeface="Outfit"/>
              </a:rPr>
              <a:t>Hoe breng je in beeld dat een rivier vuil is?  </a:t>
            </a:r>
            <a:endParaRPr sz="4200" b="1">
              <a:solidFill>
                <a:srgbClr val="F8582B"/>
              </a:solidFill>
              <a:latin typeface="Outfit"/>
              <a:ea typeface="Outfit"/>
              <a:cs typeface="Outfit"/>
              <a:sym typeface="Outfit"/>
            </a:endParaRPr>
          </a:p>
          <a:p>
            <a:pPr marL="457200" lvl="0" indent="-323850" algn="l" rtl="0">
              <a:lnSpc>
                <a:spcPct val="115000"/>
              </a:lnSpc>
              <a:spcBef>
                <a:spcPts val="1800"/>
              </a:spcBef>
              <a:spcAft>
                <a:spcPts val="0"/>
              </a:spcAft>
              <a:buClr>
                <a:srgbClr val="3B1FC6"/>
              </a:buClr>
              <a:buSzPts val="1500"/>
              <a:buFont typeface="Outfit"/>
              <a:buChar char="●"/>
            </a:pPr>
            <a:r>
              <a:rPr lang="en" sz="1500">
                <a:solidFill>
                  <a:srgbClr val="3B1FC6"/>
                </a:solidFill>
                <a:latin typeface="Outfit"/>
                <a:ea typeface="Outfit"/>
                <a:cs typeface="Outfit"/>
                <a:sym typeface="Outfit"/>
              </a:rPr>
              <a:t>Werk in duo’s</a:t>
            </a:r>
            <a:endParaRPr sz="1500">
              <a:solidFill>
                <a:srgbClr val="3B1FC6"/>
              </a:solidFill>
              <a:latin typeface="Outfit"/>
              <a:ea typeface="Outfit"/>
              <a:cs typeface="Outfit"/>
              <a:sym typeface="Outfit"/>
            </a:endParaRPr>
          </a:p>
          <a:p>
            <a:pPr marL="457200" lvl="0" indent="-323850" algn="l" rtl="0">
              <a:lnSpc>
                <a:spcPct val="115000"/>
              </a:lnSpc>
              <a:spcBef>
                <a:spcPts val="0"/>
              </a:spcBef>
              <a:spcAft>
                <a:spcPts val="0"/>
              </a:spcAft>
              <a:buClr>
                <a:srgbClr val="3B1FC6"/>
              </a:buClr>
              <a:buSzPts val="1500"/>
              <a:buFont typeface="Outfit"/>
              <a:buChar char="●"/>
            </a:pPr>
            <a:r>
              <a:rPr lang="en" sz="1500">
                <a:solidFill>
                  <a:srgbClr val="3B1FC6"/>
                </a:solidFill>
                <a:latin typeface="Outfit"/>
                <a:ea typeface="Outfit"/>
                <a:cs typeface="Outfit"/>
                <a:sym typeface="Outfit"/>
              </a:rPr>
              <a:t>Welke beelden zou je maken?</a:t>
            </a:r>
            <a:endParaRPr sz="1500">
              <a:solidFill>
                <a:srgbClr val="3B1FC6"/>
              </a:solidFill>
              <a:latin typeface="Outfit"/>
              <a:ea typeface="Outfit"/>
              <a:cs typeface="Outfit"/>
              <a:sym typeface="Outfit"/>
            </a:endParaRPr>
          </a:p>
          <a:p>
            <a:pPr marL="0" lvl="0" indent="0" algn="l" rtl="0">
              <a:spcBef>
                <a:spcPts val="0"/>
              </a:spcBef>
              <a:spcAft>
                <a:spcPts val="0"/>
              </a:spcAft>
              <a:buNone/>
            </a:pPr>
            <a:endParaRPr sz="4200" b="1">
              <a:solidFill>
                <a:srgbClr val="F8582B"/>
              </a:solidFill>
              <a:latin typeface="Outfit"/>
              <a:ea typeface="Outfit"/>
              <a:cs typeface="Outfit"/>
              <a:sym typeface="Outfit"/>
            </a:endParaRPr>
          </a:p>
        </p:txBody>
      </p:sp>
      <p:pic>
        <p:nvPicPr>
          <p:cNvPr id="84" name="Google Shape;84;p16" title="Losse-elementen_0011s_0006_potlood---blauw.png"/>
          <p:cNvPicPr preferRelativeResize="0"/>
          <p:nvPr/>
        </p:nvPicPr>
        <p:blipFill>
          <a:blip r:embed="rId4">
            <a:alphaModFix/>
          </a:blip>
          <a:stretch>
            <a:fillRect/>
          </a:stretch>
        </p:blipFill>
        <p:spPr>
          <a:xfrm flipH="1">
            <a:off x="6982951" y="2293826"/>
            <a:ext cx="1437650" cy="224242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88"/>
        <p:cNvGrpSpPr/>
        <p:nvPr/>
      </p:nvGrpSpPr>
      <p:grpSpPr>
        <a:xfrm>
          <a:off x="0" y="0"/>
          <a:ext cx="0" cy="0"/>
          <a:chOff x="0" y="0"/>
          <a:chExt cx="0" cy="0"/>
        </a:xfrm>
      </p:grpSpPr>
      <p:sp>
        <p:nvSpPr>
          <p:cNvPr id="89" name="Google Shape;89;p17"/>
          <p:cNvSpPr txBox="1"/>
          <p:nvPr/>
        </p:nvSpPr>
        <p:spPr>
          <a:xfrm>
            <a:off x="886350" y="1203450"/>
            <a:ext cx="6003000" cy="2736600"/>
          </a:xfrm>
          <a:prstGeom prst="rect">
            <a:avLst/>
          </a:prstGeom>
          <a:solidFill>
            <a:srgbClr val="F2EFE8"/>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800" b="1">
                <a:solidFill>
                  <a:srgbClr val="F8582B"/>
                </a:solidFill>
                <a:latin typeface="Outfit"/>
                <a:ea typeface="Outfit"/>
                <a:cs typeface="Outfit"/>
                <a:sym typeface="Outfit"/>
              </a:rPr>
              <a:t>Bespreek klassikaal </a:t>
            </a:r>
            <a:endParaRPr sz="2400" b="1">
              <a:solidFill>
                <a:srgbClr val="F8582B"/>
              </a:solidFill>
              <a:latin typeface="Outfit"/>
              <a:ea typeface="Outfit"/>
              <a:cs typeface="Outfit"/>
              <a:sym typeface="Outfit"/>
            </a:endParaRPr>
          </a:p>
          <a:p>
            <a:pPr marL="0" lvl="0" indent="0" algn="l" rtl="0">
              <a:spcBef>
                <a:spcPts val="600"/>
              </a:spcBef>
              <a:spcAft>
                <a:spcPts val="0"/>
              </a:spcAft>
              <a:buNone/>
            </a:pPr>
            <a:endParaRPr sz="2000" b="1">
              <a:solidFill>
                <a:srgbClr val="3B1FC6"/>
              </a:solidFill>
              <a:latin typeface="Outfit"/>
              <a:ea typeface="Outfit"/>
              <a:cs typeface="Outfit"/>
              <a:sym typeface="Outfit"/>
            </a:endParaRPr>
          </a:p>
          <a:p>
            <a:pPr marL="0" lvl="0" indent="0" algn="l" rtl="0">
              <a:spcBef>
                <a:spcPts val="600"/>
              </a:spcBef>
              <a:spcAft>
                <a:spcPts val="0"/>
              </a:spcAft>
              <a:buNone/>
            </a:pPr>
            <a:endParaRPr sz="2000">
              <a:solidFill>
                <a:srgbClr val="3B1FC6"/>
              </a:solidFill>
              <a:latin typeface="Outfit"/>
              <a:ea typeface="Outfit"/>
              <a:cs typeface="Outfit"/>
              <a:sym typeface="Outfit"/>
            </a:endParaRPr>
          </a:p>
          <a:p>
            <a:pPr marL="0" lvl="0" indent="0" algn="l" rtl="0">
              <a:spcBef>
                <a:spcPts val="1000"/>
              </a:spcBef>
              <a:spcAft>
                <a:spcPts val="0"/>
              </a:spcAft>
              <a:buNone/>
            </a:pPr>
            <a:r>
              <a:rPr lang="en" sz="2000">
                <a:solidFill>
                  <a:srgbClr val="3B1FC6"/>
                </a:solidFill>
                <a:latin typeface="Outfit"/>
                <a:ea typeface="Outfit"/>
                <a:cs typeface="Outfit"/>
                <a:sym typeface="Outfit"/>
              </a:rPr>
              <a:t>Welke beelden zou je nemen </a:t>
            </a:r>
            <a:endParaRPr sz="2000">
              <a:solidFill>
                <a:srgbClr val="3B1FC6"/>
              </a:solidFill>
              <a:latin typeface="Outfit"/>
              <a:ea typeface="Outfit"/>
              <a:cs typeface="Outfit"/>
              <a:sym typeface="Outfit"/>
            </a:endParaRPr>
          </a:p>
          <a:p>
            <a:pPr marL="0" lvl="0" indent="0" algn="l" rtl="0">
              <a:spcBef>
                <a:spcPts val="1000"/>
              </a:spcBef>
              <a:spcAft>
                <a:spcPts val="0"/>
              </a:spcAft>
              <a:buNone/>
            </a:pPr>
            <a:r>
              <a:rPr lang="en" sz="2000">
                <a:solidFill>
                  <a:srgbClr val="3B1FC6"/>
                </a:solidFill>
                <a:latin typeface="Outfit"/>
                <a:ea typeface="Outfit"/>
                <a:cs typeface="Outfit"/>
                <a:sym typeface="Outfit"/>
              </a:rPr>
              <a:t>om aan te tonen dat de rivier vuil is? </a:t>
            </a:r>
            <a:endParaRPr sz="2000">
              <a:solidFill>
                <a:srgbClr val="3B1FC6"/>
              </a:solidFill>
              <a:latin typeface="Outfit"/>
              <a:ea typeface="Outfit"/>
              <a:cs typeface="Outfit"/>
              <a:sym typeface="Outfit"/>
            </a:endParaRPr>
          </a:p>
          <a:p>
            <a:pPr marL="0" lvl="0" indent="0" algn="l" rtl="0">
              <a:spcBef>
                <a:spcPts val="1000"/>
              </a:spcBef>
              <a:spcAft>
                <a:spcPts val="1000"/>
              </a:spcAft>
              <a:buNone/>
            </a:pPr>
            <a:endParaRPr sz="2000">
              <a:solidFill>
                <a:srgbClr val="3B1FC6"/>
              </a:solidFill>
              <a:latin typeface="Outfit"/>
              <a:ea typeface="Outfit"/>
              <a:cs typeface="Outfit"/>
              <a:sym typeface="Outfit"/>
            </a:endParaRPr>
          </a:p>
        </p:txBody>
      </p:sp>
      <p:pic>
        <p:nvPicPr>
          <p:cNvPr id="90" name="Google Shape;90;p17"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pic>
        <p:nvPicPr>
          <p:cNvPr id="91" name="Google Shape;91;p17" title="Losse-elementen_0003_chat-2.png"/>
          <p:cNvPicPr preferRelativeResize="0"/>
          <p:nvPr/>
        </p:nvPicPr>
        <p:blipFill>
          <a:blip r:embed="rId4">
            <a:alphaModFix/>
          </a:blip>
          <a:stretch>
            <a:fillRect/>
          </a:stretch>
        </p:blipFill>
        <p:spPr>
          <a:xfrm>
            <a:off x="6944924" y="1985925"/>
            <a:ext cx="1549174" cy="13590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95"/>
        <p:cNvGrpSpPr/>
        <p:nvPr/>
      </p:nvGrpSpPr>
      <p:grpSpPr>
        <a:xfrm>
          <a:off x="0" y="0"/>
          <a:ext cx="0" cy="0"/>
          <a:chOff x="0" y="0"/>
          <a:chExt cx="0" cy="0"/>
        </a:xfrm>
      </p:grpSpPr>
      <p:pic>
        <p:nvPicPr>
          <p:cNvPr id="96" name="Google Shape;96;p18"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97" name="Google Shape;97;p18" title="Asset 33.png"/>
          <p:cNvPicPr preferRelativeResize="0"/>
          <p:nvPr/>
        </p:nvPicPr>
        <p:blipFill>
          <a:blip r:embed="rId4">
            <a:alphaModFix/>
          </a:blip>
          <a:stretch>
            <a:fillRect/>
          </a:stretch>
        </p:blipFill>
        <p:spPr>
          <a:xfrm>
            <a:off x="307448" y="371800"/>
            <a:ext cx="4452925" cy="4452925"/>
          </a:xfrm>
          <a:prstGeom prst="rect">
            <a:avLst/>
          </a:prstGeom>
          <a:noFill/>
          <a:ln>
            <a:noFill/>
          </a:ln>
        </p:spPr>
      </p:pic>
      <p:pic>
        <p:nvPicPr>
          <p:cNvPr id="98" name="Google Shape;98;p18"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99" name="Google Shape;99;p18"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pic>
        <p:nvPicPr>
          <p:cNvPr id="100" name="Google Shape;100;p18"/>
          <p:cNvPicPr preferRelativeResize="0"/>
          <p:nvPr/>
        </p:nvPicPr>
        <p:blipFill>
          <a:blip r:embed="rId7">
            <a:alphaModFix/>
          </a:blip>
          <a:stretch>
            <a:fillRect/>
          </a:stretch>
        </p:blipFill>
        <p:spPr>
          <a:xfrm>
            <a:off x="860438" y="420837"/>
            <a:ext cx="3346950" cy="4354852"/>
          </a:xfrm>
          <a:prstGeom prst="rect">
            <a:avLst/>
          </a:prstGeom>
          <a:noFill/>
          <a:ln>
            <a:noFill/>
          </a:ln>
        </p:spPr>
      </p:pic>
      <p:sp>
        <p:nvSpPr>
          <p:cNvPr id="101" name="Google Shape;101;p18"/>
          <p:cNvSpPr txBox="1"/>
          <p:nvPr/>
        </p:nvSpPr>
        <p:spPr>
          <a:xfrm>
            <a:off x="5284350" y="2018600"/>
            <a:ext cx="3688800" cy="13473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Clr>
                <a:schemeClr val="dk1"/>
              </a:buClr>
              <a:buSzPts val="1100"/>
              <a:buFont typeface="Arial"/>
              <a:buNone/>
            </a:pPr>
            <a:r>
              <a:rPr lang="en" sz="4800" b="1">
                <a:solidFill>
                  <a:srgbClr val="3B1FC6"/>
                </a:solidFill>
                <a:latin typeface="Outfit"/>
                <a:ea typeface="Outfit"/>
                <a:cs typeface="Outfit"/>
                <a:sym typeface="Outfit"/>
              </a:rPr>
              <a:t>Stap 2</a:t>
            </a:r>
            <a:endParaRPr sz="4800" b="1">
              <a:solidFill>
                <a:srgbClr val="3B1FC6"/>
              </a:solidFill>
              <a:latin typeface="Outfit"/>
              <a:ea typeface="Outfit"/>
              <a:cs typeface="Outfit"/>
              <a:sym typeface="Outfit"/>
            </a:endParaRPr>
          </a:p>
          <a:p>
            <a:pPr marL="0" lvl="0" indent="0" algn="l" rtl="0">
              <a:lnSpc>
                <a:spcPct val="80000"/>
              </a:lnSpc>
              <a:spcBef>
                <a:spcPts val="1000"/>
              </a:spcBef>
              <a:spcAft>
                <a:spcPts val="1000"/>
              </a:spcAft>
              <a:buClr>
                <a:schemeClr val="dk1"/>
              </a:buClr>
              <a:buSzPts val="1100"/>
              <a:buFont typeface="Arial"/>
              <a:buNone/>
            </a:pPr>
            <a:r>
              <a:rPr lang="en" sz="3600" b="1">
                <a:solidFill>
                  <a:srgbClr val="3B1FC6"/>
                </a:solidFill>
                <a:latin typeface="Outfit"/>
                <a:ea typeface="Outfit"/>
                <a:cs typeface="Outfit"/>
                <a:sym typeface="Outfit"/>
              </a:rPr>
              <a:t>Toon een beeld</a:t>
            </a:r>
            <a:endParaRPr sz="4800" b="1">
              <a:solidFill>
                <a:srgbClr val="3B1FC6"/>
              </a:solidFill>
              <a:latin typeface="Outfit"/>
              <a:ea typeface="Outfit"/>
              <a:cs typeface="Outfit"/>
              <a:sym typeface="Outfi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05"/>
        <p:cNvGrpSpPr/>
        <p:nvPr/>
      </p:nvGrpSpPr>
      <p:grpSpPr>
        <a:xfrm>
          <a:off x="0" y="0"/>
          <a:ext cx="0" cy="0"/>
          <a:chOff x="0" y="0"/>
          <a:chExt cx="0" cy="0"/>
        </a:xfrm>
      </p:grpSpPr>
      <p:sp>
        <p:nvSpPr>
          <p:cNvPr id="106" name="Google Shape;106;p19"/>
          <p:cNvSpPr txBox="1"/>
          <p:nvPr/>
        </p:nvSpPr>
        <p:spPr>
          <a:xfrm>
            <a:off x="869675" y="257000"/>
            <a:ext cx="5172300" cy="1004700"/>
          </a:xfrm>
          <a:prstGeom prst="rect">
            <a:avLst/>
          </a:prstGeom>
          <a:solidFill>
            <a:srgbClr val="F2EFE8"/>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200" b="1">
                <a:solidFill>
                  <a:srgbClr val="F8582B"/>
                </a:solidFill>
                <a:latin typeface="Outfit"/>
                <a:ea typeface="Outfit"/>
                <a:cs typeface="Outfit"/>
                <a:sym typeface="Outfit"/>
              </a:rPr>
              <a:t>Welke details zie je? </a:t>
            </a:r>
            <a:endParaRPr sz="4200" b="1">
              <a:solidFill>
                <a:srgbClr val="F8582B"/>
              </a:solidFill>
              <a:latin typeface="Outfit"/>
              <a:ea typeface="Outfit"/>
              <a:cs typeface="Outfit"/>
              <a:sym typeface="Outfit"/>
            </a:endParaRPr>
          </a:p>
        </p:txBody>
      </p:sp>
      <p:pic>
        <p:nvPicPr>
          <p:cNvPr id="107" name="Google Shape;107;p19"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pic>
        <p:nvPicPr>
          <p:cNvPr id="108" name="Google Shape;108;p19" title="P_1998_0053_0001_Anoniem.jpg"/>
          <p:cNvPicPr preferRelativeResize="0"/>
          <p:nvPr/>
        </p:nvPicPr>
        <p:blipFill>
          <a:blip r:embed="rId4">
            <a:alphaModFix/>
          </a:blip>
          <a:stretch>
            <a:fillRect/>
          </a:stretch>
        </p:blipFill>
        <p:spPr>
          <a:xfrm>
            <a:off x="3358150" y="1164675"/>
            <a:ext cx="2566419" cy="3978824"/>
          </a:xfrm>
          <a:prstGeom prst="rect">
            <a:avLst/>
          </a:prstGeom>
          <a:noFill/>
          <a:ln>
            <a:noFill/>
          </a:ln>
        </p:spPr>
      </p:pic>
      <p:sp>
        <p:nvSpPr>
          <p:cNvPr id="109" name="Google Shape;109;p19"/>
          <p:cNvSpPr txBox="1"/>
          <p:nvPr/>
        </p:nvSpPr>
        <p:spPr>
          <a:xfrm>
            <a:off x="93925" y="4881888"/>
            <a:ext cx="3000000" cy="261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500">
                <a:solidFill>
                  <a:schemeClr val="dk1"/>
                </a:solidFill>
                <a:latin typeface="Aptos"/>
                <a:ea typeface="Aptos"/>
                <a:cs typeface="Aptos"/>
                <a:sym typeface="Aptos"/>
              </a:rPr>
              <a:t>Anoniem, </a:t>
            </a:r>
            <a:r>
              <a:rPr lang="en" sz="500" i="1">
                <a:solidFill>
                  <a:schemeClr val="dk1"/>
                </a:solidFill>
                <a:latin typeface="Aptos"/>
                <a:ea typeface="Aptos"/>
                <a:cs typeface="Aptos"/>
                <a:sym typeface="Aptos"/>
              </a:rPr>
              <a:t>Multiple image - familieportret (afz. portret van vader)</a:t>
            </a:r>
            <a:r>
              <a:rPr lang="en" sz="500">
                <a:solidFill>
                  <a:schemeClr val="dk1"/>
                </a:solidFill>
                <a:latin typeface="Aptos"/>
                <a:ea typeface="Aptos"/>
                <a:cs typeface="Aptos"/>
                <a:sym typeface="Aptos"/>
              </a:rPr>
              <a:t>, Collectie FOMU, P/1998/53/1 </a:t>
            </a:r>
            <a:endParaRPr sz="500">
              <a:solidFill>
                <a:schemeClr val="dk1"/>
              </a:solidFill>
              <a:latin typeface="Aptos"/>
              <a:ea typeface="Aptos"/>
              <a:cs typeface="Aptos"/>
              <a:sym typeface="Apto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13"/>
        <p:cNvGrpSpPr/>
        <p:nvPr/>
      </p:nvGrpSpPr>
      <p:grpSpPr>
        <a:xfrm>
          <a:off x="0" y="0"/>
          <a:ext cx="0" cy="0"/>
          <a:chOff x="0" y="0"/>
          <a:chExt cx="0" cy="0"/>
        </a:xfrm>
      </p:grpSpPr>
      <p:pic>
        <p:nvPicPr>
          <p:cNvPr id="114" name="Google Shape;114;p20"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115" name="Google Shape;115;p20" title="Asset 33.png"/>
          <p:cNvPicPr preferRelativeResize="0"/>
          <p:nvPr/>
        </p:nvPicPr>
        <p:blipFill>
          <a:blip r:embed="rId4">
            <a:alphaModFix/>
          </a:blip>
          <a:stretch>
            <a:fillRect/>
          </a:stretch>
        </p:blipFill>
        <p:spPr>
          <a:xfrm>
            <a:off x="307448" y="371800"/>
            <a:ext cx="4452925" cy="4452925"/>
          </a:xfrm>
          <a:prstGeom prst="rect">
            <a:avLst/>
          </a:prstGeom>
          <a:noFill/>
          <a:ln>
            <a:noFill/>
          </a:ln>
        </p:spPr>
      </p:pic>
      <p:pic>
        <p:nvPicPr>
          <p:cNvPr id="116" name="Google Shape;116;p20"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117" name="Google Shape;117;p20"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pic>
        <p:nvPicPr>
          <p:cNvPr id="118" name="Google Shape;118;p20"/>
          <p:cNvPicPr preferRelativeResize="0"/>
          <p:nvPr/>
        </p:nvPicPr>
        <p:blipFill>
          <a:blip r:embed="rId7">
            <a:alphaModFix/>
          </a:blip>
          <a:stretch>
            <a:fillRect/>
          </a:stretch>
        </p:blipFill>
        <p:spPr>
          <a:xfrm>
            <a:off x="860438" y="420837"/>
            <a:ext cx="3346950" cy="4354852"/>
          </a:xfrm>
          <a:prstGeom prst="rect">
            <a:avLst/>
          </a:prstGeom>
          <a:noFill/>
          <a:ln>
            <a:noFill/>
          </a:ln>
        </p:spPr>
      </p:pic>
      <p:sp>
        <p:nvSpPr>
          <p:cNvPr id="119" name="Google Shape;119;p20"/>
          <p:cNvSpPr txBox="1"/>
          <p:nvPr/>
        </p:nvSpPr>
        <p:spPr>
          <a:xfrm>
            <a:off x="5284350" y="2018600"/>
            <a:ext cx="3688800" cy="17907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Clr>
                <a:schemeClr val="dk1"/>
              </a:buClr>
              <a:buSzPts val="1100"/>
              <a:buFont typeface="Arial"/>
              <a:buNone/>
            </a:pPr>
            <a:r>
              <a:rPr lang="en" sz="4800" b="1">
                <a:solidFill>
                  <a:srgbClr val="3B1FC6"/>
                </a:solidFill>
                <a:latin typeface="Outfit"/>
                <a:ea typeface="Outfit"/>
                <a:cs typeface="Outfit"/>
                <a:sym typeface="Outfit"/>
              </a:rPr>
              <a:t>Stap 3</a:t>
            </a:r>
            <a:endParaRPr sz="4800" b="1">
              <a:solidFill>
                <a:srgbClr val="3B1FC6"/>
              </a:solidFill>
              <a:latin typeface="Outfit"/>
              <a:ea typeface="Outfit"/>
              <a:cs typeface="Outfit"/>
              <a:sym typeface="Outfit"/>
            </a:endParaRPr>
          </a:p>
          <a:p>
            <a:pPr marL="0" lvl="0" indent="0" algn="l" rtl="0">
              <a:lnSpc>
                <a:spcPct val="80000"/>
              </a:lnSpc>
              <a:spcBef>
                <a:spcPts val="1000"/>
              </a:spcBef>
              <a:spcAft>
                <a:spcPts val="1000"/>
              </a:spcAft>
              <a:buClr>
                <a:schemeClr val="dk1"/>
              </a:buClr>
              <a:buSzPts val="1100"/>
              <a:buFont typeface="Arial"/>
              <a:buNone/>
            </a:pPr>
            <a:r>
              <a:rPr lang="en" sz="3600" b="1">
                <a:solidFill>
                  <a:srgbClr val="3B1FC6"/>
                </a:solidFill>
                <a:latin typeface="Outfit"/>
                <a:ea typeface="Outfit"/>
                <a:cs typeface="Outfit"/>
                <a:sym typeface="Outfit"/>
              </a:rPr>
              <a:t>Details fotograferen</a:t>
            </a:r>
            <a:endParaRPr sz="4800" b="1">
              <a:solidFill>
                <a:srgbClr val="3B1FC6"/>
              </a:solidFill>
              <a:latin typeface="Outfit"/>
              <a:ea typeface="Outfit"/>
              <a:cs typeface="Outfit"/>
              <a:sym typeface="Outfi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23"/>
        <p:cNvGrpSpPr/>
        <p:nvPr/>
      </p:nvGrpSpPr>
      <p:grpSpPr>
        <a:xfrm>
          <a:off x="0" y="0"/>
          <a:ext cx="0" cy="0"/>
          <a:chOff x="0" y="0"/>
          <a:chExt cx="0" cy="0"/>
        </a:xfrm>
      </p:grpSpPr>
      <p:sp>
        <p:nvSpPr>
          <p:cNvPr id="124" name="Google Shape;124;p21"/>
          <p:cNvSpPr txBox="1"/>
          <p:nvPr/>
        </p:nvSpPr>
        <p:spPr>
          <a:xfrm>
            <a:off x="886350" y="622050"/>
            <a:ext cx="7371300" cy="865800"/>
          </a:xfrm>
          <a:prstGeom prst="rect">
            <a:avLst/>
          </a:prstGeom>
          <a:solidFill>
            <a:srgbClr val="F2EFE8"/>
          </a:solid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Breng zelf details in beeld</a:t>
            </a:r>
            <a:endParaRPr sz="2100">
              <a:solidFill>
                <a:srgbClr val="3B1FC6"/>
              </a:solidFill>
              <a:latin typeface="Outfit"/>
              <a:ea typeface="Outfit"/>
              <a:cs typeface="Outfit"/>
              <a:sym typeface="Outfit"/>
            </a:endParaRPr>
          </a:p>
        </p:txBody>
      </p:sp>
      <p:pic>
        <p:nvPicPr>
          <p:cNvPr id="125" name="Google Shape;125;p21"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126" name="Google Shape;126;p21"/>
          <p:cNvSpPr txBox="1"/>
          <p:nvPr/>
        </p:nvSpPr>
        <p:spPr>
          <a:xfrm>
            <a:off x="1004525" y="2307638"/>
            <a:ext cx="48627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 sz="2000">
                <a:solidFill>
                  <a:srgbClr val="3B1FC6"/>
                </a:solidFill>
                <a:latin typeface="Outfit"/>
                <a:ea typeface="Outfit"/>
                <a:cs typeface="Outfit"/>
                <a:sym typeface="Outfit"/>
              </a:rPr>
              <a:t>Breng 3 verschillende dingen van de school/klas/…  in beeld dat je nog niet was opgevallen. </a:t>
            </a:r>
            <a:endParaRPr sz="2000">
              <a:solidFill>
                <a:srgbClr val="3B1FC6"/>
              </a:solidFill>
              <a:latin typeface="Outfit"/>
              <a:ea typeface="Outfit"/>
              <a:cs typeface="Outfit"/>
              <a:sym typeface="Outfit"/>
            </a:endParaRPr>
          </a:p>
        </p:txBody>
      </p:sp>
      <p:pic>
        <p:nvPicPr>
          <p:cNvPr id="127" name="Google Shape;127;p21" title="Losse-elementen-4-png_0015_helpende-handen.png"/>
          <p:cNvPicPr preferRelativeResize="0"/>
          <p:nvPr/>
        </p:nvPicPr>
        <p:blipFill>
          <a:blip r:embed="rId4">
            <a:alphaModFix/>
          </a:blip>
          <a:stretch>
            <a:fillRect/>
          </a:stretch>
        </p:blipFill>
        <p:spPr>
          <a:xfrm>
            <a:off x="5985875" y="1358875"/>
            <a:ext cx="3005727" cy="3005727"/>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3e337a1-5f49-4ded-bdc6-13acadea4c4a">
      <Terms xmlns="http://schemas.microsoft.com/office/infopath/2007/PartnerControls"/>
    </lcf76f155ced4ddcb4097134ff3c332f>
    <TaxCatchAll xmlns="eddb54b3-0260-4a74-8bba-cc772719b91b" xsi:nil="true"/>
    <Tag xmlns="a3e337a1-5f49-4ded-bdc6-13acadea4c4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C2C5169D20F97498FD14340948B4195" ma:contentTypeVersion="19" ma:contentTypeDescription="Create a new document." ma:contentTypeScope="" ma:versionID="c7299df1d3c82b05eee69913a6a91959">
  <xsd:schema xmlns:xsd="http://www.w3.org/2001/XMLSchema" xmlns:xs="http://www.w3.org/2001/XMLSchema" xmlns:p="http://schemas.microsoft.com/office/2006/metadata/properties" xmlns:ns2="a3e337a1-5f49-4ded-bdc6-13acadea4c4a" xmlns:ns3="eddb54b3-0260-4a74-8bba-cc772719b91b" targetNamespace="http://schemas.microsoft.com/office/2006/metadata/properties" ma:root="true" ma:fieldsID="bec224ae9a73580ba3613a360a9692bb" ns2:_="" ns3:_="">
    <xsd:import namespace="a3e337a1-5f49-4ded-bdc6-13acadea4c4a"/>
    <xsd:import namespace="eddb54b3-0260-4a74-8bba-cc772719b91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GenerationTime" minOccurs="0"/>
                <xsd:element ref="ns2:MediaServiceEventHashCode" minOccurs="0"/>
                <xsd:element ref="ns2:MediaServiceAutoTags" minOccurs="0"/>
                <xsd:element ref="ns2:MediaServiceOCR"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Ta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e337a1-5f49-4ded-bdc6-13acadea4c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Location" ma:internalName="MediaServiceLocatio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Tags" ma:index="14" nillable="true" ma:displayName="Tags" ma:description=""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LengthInSeconds" ma:index="16" nillable="true" ma:displayName="Length (seconds)" ma:internalName="MediaLengthInSeconds" ma:readOnly="true">
      <xsd:simpleType>
        <xsd:restriction base="dms:Unknow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cd83d8f-855d-4716-a748-44e48ed56b0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element name="Tag" ma:index="25" nillable="true" ma:displayName="Tag" ma:format="Dropdown" ma:internalName="Tag">
      <xsd:simpleType>
        <xsd:restriction base="dms:Choice">
          <xsd:enumeration value="Archief"/>
          <xsd:enumeration value="Agenda"/>
          <xsd:enumeration value="Begroting"/>
          <xsd:enumeration value="Campagne"/>
          <xsd:enumeration value="Hoofdmap"/>
          <xsd:enumeration value="Kanaal"/>
          <xsd:enumeration value="Evaluatie"/>
          <xsd:enumeration value="Netwerk"/>
          <xsd:enumeration value="Onderzoek"/>
          <xsd:enumeration value="Overzicht"/>
          <xsd:enumeration value="Presentatie"/>
          <xsd:enumeration value="Rapport"/>
          <xsd:enumeration value="Sjabloon"/>
          <xsd:enumeration value="Tool"/>
          <xsd:enumeration value="Vorming"/>
          <xsd:enumeration value="Verslag"/>
        </xsd:restriction>
      </xsd:simpleType>
    </xsd:element>
  </xsd:schema>
  <xsd:schema xmlns:xsd="http://www.w3.org/2001/XMLSchema" xmlns:xs="http://www.w3.org/2001/XMLSchema" xmlns:dms="http://schemas.microsoft.com/office/2006/documentManagement/types" xmlns:pc="http://schemas.microsoft.com/office/infopath/2007/PartnerControls" targetNamespace="eddb54b3-0260-4a74-8bba-cc772719b91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b5125eb3-fb77-4e87-a9c6-2cb5c46c7415}" ma:internalName="TaxCatchAll" ma:showField="CatchAllData" ma:web="b0ac515a-0929-44f6-a616-709a83d455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55985ED-48A3-49C1-9F35-36CC912A1797}">
  <ds:schemaRefs>
    <ds:schemaRef ds:uri="http://schemas.microsoft.com/office/2006/metadata/properties"/>
    <ds:schemaRef ds:uri="http://schemas.microsoft.com/office/infopath/2007/PartnerControls"/>
    <ds:schemaRef ds:uri="a3e337a1-5f49-4ded-bdc6-13acadea4c4a"/>
    <ds:schemaRef ds:uri="eddb54b3-0260-4a74-8bba-cc772719b91b"/>
  </ds:schemaRefs>
</ds:datastoreItem>
</file>

<file path=customXml/itemProps2.xml><?xml version="1.0" encoding="utf-8"?>
<ds:datastoreItem xmlns:ds="http://schemas.openxmlformats.org/officeDocument/2006/customXml" ds:itemID="{E6092C46-2FB5-4F01-81F0-EFCA0E3870B8}">
  <ds:schemaRefs>
    <ds:schemaRef ds:uri="http://schemas.microsoft.com/sharepoint/v3/contenttype/forms"/>
  </ds:schemaRefs>
</ds:datastoreItem>
</file>

<file path=customXml/itemProps3.xml><?xml version="1.0" encoding="utf-8"?>
<ds:datastoreItem xmlns:ds="http://schemas.openxmlformats.org/officeDocument/2006/customXml" ds:itemID="{188DFD76-CB79-466B-A488-BDC85C1384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e337a1-5f49-4ded-bdc6-13acadea4c4a"/>
    <ds:schemaRef ds:uri="eddb54b3-0260-4a74-8bba-cc772719b9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17</Slides>
  <Notes>17</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2026_QCOM_Lespakket_beeldbewust_presentatie_Beelden-maken_Lesfiche2_Intentie-maker </dc:title>
  <cp:revision>2</cp:revision>
  <dcterms:modified xsi:type="dcterms:W3CDTF">2026-06-30T11:38:45Z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0x0101009C2C5169D20F97498FD14340948B4195</vt:lpwstr>
  </property>
  <property fmtid="{D5CDD505-2E9C-101B-9397-08002B2CF9AE}" pid="4" name="_ExtendedDescription">
    <vt:lpwstr/>
  </property>
  <property fmtid="{D5CDD505-2E9C-101B-9397-08002B2CF9AE}" pid="5" name="MSIP_Label_9d03968c-5327-4aba-8636-aa523978c147_Enabled">
    <vt:lpwstr>true</vt:lpwstr>
  </property>
  <property fmtid="{D5CDD505-2E9C-101B-9397-08002B2CF9AE}" pid="6" name="MSIP_Label_9d03968c-5327-4aba-8636-aa523978c147_SetDate">
    <vt:lpwstr>2026-06-30T11:38:38Z</vt:lpwstr>
  </property>
  <property fmtid="{D5CDD505-2E9C-101B-9397-08002B2CF9AE}" pid="7" name="MSIP_Label_9d03968c-5327-4aba-8636-aa523978c147_Method">
    <vt:lpwstr>Privileged</vt:lpwstr>
  </property>
  <property fmtid="{D5CDD505-2E9C-101B-9397-08002B2CF9AE}" pid="8" name="MSIP_Label_9d03968c-5327-4aba-8636-aa523978c147_Name">
    <vt:lpwstr>Restricted - General - Unmarked</vt:lpwstr>
  </property>
  <property fmtid="{D5CDD505-2E9C-101B-9397-08002B2CF9AE}" pid="9" name="MSIP_Label_9d03968c-5327-4aba-8636-aa523978c147_SiteId">
    <vt:lpwstr>a72d5a72-25ee-40f0-9bd1-067cb5b770d4</vt:lpwstr>
  </property>
  <property fmtid="{D5CDD505-2E9C-101B-9397-08002B2CF9AE}" pid="10" name="MSIP_Label_9d03968c-5327-4aba-8636-aa523978c147_ActionId">
    <vt:lpwstr>ed2e6c07-51e6-4b39-bef5-beb8139cd923</vt:lpwstr>
  </property>
  <property fmtid="{D5CDD505-2E9C-101B-9397-08002B2CF9AE}" pid="11" name="MSIP_Label_9d03968c-5327-4aba-8636-aa523978c147_ContentBits">
    <vt:lpwstr>0</vt:lpwstr>
  </property>
  <property fmtid="{D5CDD505-2E9C-101B-9397-08002B2CF9AE}" pid="12" name="MSIP_Label_9d03968c-5327-4aba-8636-aa523978c147_Tag">
    <vt:lpwstr>10, 0, 1, 2</vt:lpwstr>
  </property>
</Properties>
</file>