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5143500" type="screen16x9"/>
  <p:notesSz cx="6858000" cy="9144000"/>
  <p:embeddedFontLst>
    <p:embeddedFont>
      <p:font typeface="Outfit" panose="020B0604020202020204" charset="0"/>
      <p:regular r:id="rId29"/>
      <p:bold r:id="rId30"/>
    </p:embeddedFont>
    <p:embeddedFont>
      <p:font typeface="Outfit SemiBold" panose="020B060402020202020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7GDkcJPkJiM-pe_grlV5rmc3VeR4ewVG?usp=drive_link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5af1014b7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95af1014b7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cabac3b3d5_0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4" name="Google Shape;134;g3cabac3b3d5_0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95af1014b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4 Wanneer is een argument sterk 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Hang alle flappen op de muur.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flap per flap klassikaal.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Overloop alle argumenten op de flap.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telkens stemmen voor het sterkste argument op de flap.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argumenten van op de flappen zijn gekozen?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maakt deze argumenten sterk?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een argument sterk?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uit de overgebleven argumenten welk argument is het meest overtuigend — en waarom?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44" name="Google Shape;144;g395af1014b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abac3b3d5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cabac3b3d5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telkens stemmen voor het sterkste argument op de flap.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argumenten van op de flappen zijn gekozen?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maakt deze argumenten sterk?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een argument sterk?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uit de overgebleven argumenten welk argument is het meest overtuigend — en waarom?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95af1014b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5 Tweede ronde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een nieuwe prikkelende vraag bij hetzelfde beeld.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leerling kiest individueel een antwoord: Ja of Nee en formuleert één sterk argument.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ze met elkaar uitwisselen in de groepjes uit de vorige oefening.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61" name="Google Shape;161;g395af1014b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95af1014b7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95af1014b7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Kies zelf een prikkelende vraag. Of gebruik het voorbeeld op slide 14 en 15.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ac175c92b_3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ac175c92b_3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Instructie toevoegen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5af1014b7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5af1014b7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leerling kiest individueel een antwoord: Ja of Nee en formuleert één sterk argument.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ze met elkaar uitwisselen in de groepjes uit de vorige oefening.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5af1014b7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6 Stellingenspel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Stellingen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moet over elk beeld een mening hebben.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hebt een beeld pas goed bekeken als je er een mening over hebt.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Als je een mening hebt, heb je goed gekeken.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Kleur, licht of compositie van een beeld beïnvloedt mijn mening.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 het dagelijks leven heb ik vaak een mening over beelden.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5" name="Google Shape;205;g395af1014b7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abac3b3d5_0_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cabac3b3d5_0_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cabac3b3d5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cabac3b3d5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a40a6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e11a40a6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95af1014b7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95af1014b7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95af1014b7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95af1014b7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95af1014b7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95af1014b7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cabac3b3d5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1 Wat maakt een beeld interessant ( 5 - 10 min)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leerling kiest één beeld uit de krant, magazines, stapel beelden, van op hun smartphone, … dat ze interessant vinden.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Werk in duo’s. Leerling A toont het beeld en vertelt aan leerling B waarom de foto interessant is. Leerling B stelt vragen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Waarom is dit interessant?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precies maakt dat je zegt: dit beeld is interessant?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Kan je in 1 zin uitleggen waarom je het een interessant beeld vindt?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 B probeert in één duidelijke zin het argument van leerling A te noteren.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Daarna wisselen ze.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cabac3b3d5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ce6e575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0" name="Google Shape;80;g3cce6e575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95af1014b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2 Prikkel met een vraag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één beeld uit de FOMU-collectie.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Formuleer één prikkelende vraag, bijvoorbeeld: </a:t>
            </a:r>
            <a:b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Is dit beeld 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Interessant?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Relevant?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Kunst?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Actueel?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Impactvol?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een oproep tot actie?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een daad van verzet?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een vorm van macht?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Religieus?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Controversieel? Problematisch?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Spannend?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9" name="Google Shape;89;g395af1014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5af1014b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95af1014b7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Ga op zoek naar één beeld uit de FOMU-collectie of gebruik het voorbeeld op slide 6 en 9.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r>
              <a:rPr lang="en">
                <a:latin typeface="Outfit"/>
                <a:ea typeface="Outfit"/>
                <a:cs typeface="Outfit"/>
                <a:sym typeface="Outfit"/>
              </a:rPr>
              <a:t>Voorlopige link naar de beelden in afwachting tot de website van FOMU klaar is.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Let op: deze beelden mogen niet buiten dit pakket gebruikt worden wegens specifieke copyright. </a:t>
            </a: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r>
              <a:rPr lang="en" u="sng">
                <a:solidFill>
                  <a:schemeClr val="hlink"/>
                </a:solidFill>
                <a:latin typeface="Outfit"/>
                <a:ea typeface="Outfit"/>
                <a:cs typeface="Outfit"/>
                <a:sym typeface="Outfit"/>
                <a:hlinkClick r:id="rId3"/>
              </a:rPr>
              <a:t>https://drive.google.com/drive/folders/17GDkcJPkJiM-pe_grlV5rmc3VeR4ewVG?usp=drive_link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ac175c92b_3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cac175c92b_3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Je kan ook een ander beeld kiezen uit de FOMU-collectie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5af1014b7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3 Bedenk argumenten .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(4-5 personen)  bedenkt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drie argumenten bij Ja als antwoord op de vraag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drie argumenten bij Nee op de vraag.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Belangrijk: De argumenten hoeven niet perfect te zijn. Het gaat om het oefenen in denken vanuit verschillende standpunten.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hen de argument op grote flappen opschrijven en hierbij dit schema gebruiken: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Ja, dit beeld is … omdat 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Nee, dit beeld is niet … omdat …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6" name="Google Shape;116;g395af1014b7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95af1014b7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26" name="Google Shape;126;g395af1014b7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tosindeklas.fomu.be/n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9287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1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100" y="3696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1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Kritisch denken 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Is dit beeld …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/>
          <p:nvPr/>
        </p:nvSpPr>
        <p:spPr>
          <a:xfrm>
            <a:off x="761925" y="107362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761925" y="85987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42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relevant</a:t>
            </a: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?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761925" y="2051400"/>
            <a:ext cx="6860100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Elke groep bedenkt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3 argumenten bij Ja op de vraag 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3 argumenten bij Nee op de vraag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Noteer de argumenten op flappen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Ja, dit beeld is … omdat …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Nee, dit beeld is niet … omdat …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0" name="Google Shape;140;p22" title="2023_0040_van_Manen_Bertie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2498" y="1561875"/>
            <a:ext cx="3982024" cy="26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5974525" y="4284213"/>
            <a:ext cx="3000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Bertien van Manen,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Tomsk Railway Station,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 Hundred Summers A Hundred Winters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1992 (2023), Collectie FOMU, 2023/40 © Bertien van Manen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5284350" y="2018600"/>
            <a:ext cx="3688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Wanneer is een argument sterk?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9" name="Google Shape;149;p23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/>
        </p:nvSpPr>
        <p:spPr>
          <a:xfrm>
            <a:off x="369650" y="744575"/>
            <a:ext cx="6039000" cy="13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Bespreek klassikaal </a:t>
            </a:r>
            <a:endParaRPr sz="24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634600" y="2571750"/>
            <a:ext cx="6151200" cy="10152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 argument op de flappen is het sterkste?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58" name="Google Shape;158;p24" title="Losse-elementen_0003_cha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0124" y="2297125"/>
            <a:ext cx="1549174" cy="13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5284350" y="2018600"/>
            <a:ext cx="36888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Tweede ronde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6" name="Google Shape;166;p2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2EFE8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6"/>
          <p:cNvSpPr txBox="1"/>
          <p:nvPr/>
        </p:nvSpPr>
        <p:spPr>
          <a:xfrm>
            <a:off x="311700" y="506650"/>
            <a:ext cx="67614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[woord]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 ?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6" name="Google Shape;176;p2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 title="2023_0040_van_Manen_Bertie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2566" y="1482225"/>
            <a:ext cx="5518876" cy="366127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6"/>
          <p:cNvSpPr txBox="1"/>
          <p:nvPr/>
        </p:nvSpPr>
        <p:spPr>
          <a:xfrm rot="5400000">
            <a:off x="6153950" y="3156563"/>
            <a:ext cx="3000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Bertien van Manen,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Tomsk Railway Station,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 Hundred Summers A Hundred Winters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1992 (2023), Collectie FOMU, 2023/40 © Bertien van Manen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7"/>
          <p:cNvSpPr txBox="1"/>
          <p:nvPr/>
        </p:nvSpPr>
        <p:spPr>
          <a:xfrm>
            <a:off x="311700" y="506650"/>
            <a:ext cx="67614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42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spannend</a:t>
            </a: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?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6" name="Google Shape;186;p27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 title="2023_0040_van_Manen_Bertie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2566" y="1482225"/>
            <a:ext cx="5518876" cy="366127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7"/>
          <p:cNvSpPr txBox="1"/>
          <p:nvPr/>
        </p:nvSpPr>
        <p:spPr>
          <a:xfrm rot="5400000">
            <a:off x="6153950" y="3156563"/>
            <a:ext cx="3000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Bertien van Manen,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Tomsk Railway Station,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 Hundred Summers A Hundred Winters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1992 (2023), Collectie FOMU, 2023/40 © Bertien van Manen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8"/>
          <p:cNvSpPr txBox="1"/>
          <p:nvPr/>
        </p:nvSpPr>
        <p:spPr>
          <a:xfrm>
            <a:off x="311700" y="506650"/>
            <a:ext cx="67614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96" name="Google Shape;196;p2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 title="2023_0040_van_Manen_Bertie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1625" y="1067276"/>
            <a:ext cx="4751476" cy="315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 txBox="1"/>
          <p:nvPr/>
        </p:nvSpPr>
        <p:spPr>
          <a:xfrm>
            <a:off x="871225" y="4401300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Ja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" name="Google Shape;199;p28"/>
          <p:cNvSpPr txBox="1"/>
          <p:nvPr/>
        </p:nvSpPr>
        <p:spPr>
          <a:xfrm>
            <a:off x="6792575" y="4371050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Nee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00" name="Google Shape;200;p28"/>
          <p:cNvCxnSpPr>
            <a:stCxn id="198" idx="3"/>
            <a:endCxn id="199" idx="1"/>
          </p:cNvCxnSpPr>
          <p:nvPr/>
        </p:nvCxnSpPr>
        <p:spPr>
          <a:xfrm rot="10800000" flipH="1">
            <a:off x="2052925" y="4648050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01" name="Google Shape;201;p28"/>
          <p:cNvSpPr txBox="1"/>
          <p:nvPr/>
        </p:nvSpPr>
        <p:spPr>
          <a:xfrm>
            <a:off x="48150" y="154100"/>
            <a:ext cx="7840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42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spannend</a:t>
            </a: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?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2" name="Google Shape;202;p28"/>
          <p:cNvSpPr txBox="1"/>
          <p:nvPr/>
        </p:nvSpPr>
        <p:spPr>
          <a:xfrm rot="5400000">
            <a:off x="5880150" y="2415438"/>
            <a:ext cx="3000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Bertien van Manen,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Tomsk Railway Station,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 Hundred Summers A Hundred Winters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1992 (2023), Collectie FOMU, 2023/40 © Bertien van Manen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9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9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9"/>
          <p:cNvSpPr txBox="1"/>
          <p:nvPr/>
        </p:nvSpPr>
        <p:spPr>
          <a:xfrm>
            <a:off x="5284350" y="2018600"/>
            <a:ext cx="36888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6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Stellingenspel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10" name="Google Shape;210;p29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9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0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8" name="Google Shape;218;p30"/>
          <p:cNvSpPr txBox="1"/>
          <p:nvPr/>
        </p:nvSpPr>
        <p:spPr>
          <a:xfrm>
            <a:off x="814175" y="1660200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Je moet over elk beeld een mening hebben.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9" name="Google Shape;219;p30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0" name="Google Shape;220;p30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21" name="Google Shape;221;p30"/>
          <p:cNvCxnSpPr>
            <a:stCxn id="219" idx="3"/>
            <a:endCxn id="220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1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9" name="Google Shape;229;p31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782850" y="976225"/>
            <a:ext cx="7578300" cy="26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Je hebt een beeld pas goed bekeken als je er een mening over hebt.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1" name="Google Shape;231;p31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2" name="Google Shape;232;p31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33" name="Google Shape;233;p31"/>
          <p:cNvCxnSpPr>
            <a:stCxn id="231" idx="3"/>
            <a:endCxn id="232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4.png"/>
          <p:cNvPicPr preferRelativeResize="0"/>
          <p:nvPr/>
        </p:nvPicPr>
        <p:blipFill rotWithShape="1">
          <a:blip r:embed="rId3">
            <a:alphaModFix/>
          </a:blip>
          <a:srcRect t="45188" r="2162" b="5"/>
          <a:stretch/>
        </p:blipFill>
        <p:spPr>
          <a:xfrm>
            <a:off x="-37825" y="0"/>
            <a:ext cx="91818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5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815088" y="613850"/>
            <a:ext cx="74760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 in de FOMU-collectie of gebruik de beelden uit de presentatie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9616" y="2191475"/>
            <a:ext cx="2070347" cy="20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525650" y="4443700"/>
            <a:ext cx="193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3B1FC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Foto's in de klas | FOMU</a:t>
            </a:r>
            <a:r>
              <a:rPr lang="en" sz="1100" b="1">
                <a:solidFill>
                  <a:srgbClr val="3B1FC6"/>
                </a:solidFill>
              </a:rPr>
              <a:t> </a:t>
            </a:r>
            <a:endParaRPr b="1">
              <a:solidFill>
                <a:srgbClr val="3B1FC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2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1" name="Google Shape;241;p32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2" name="Google Shape;242;p32"/>
          <p:cNvSpPr txBox="1"/>
          <p:nvPr/>
        </p:nvSpPr>
        <p:spPr>
          <a:xfrm>
            <a:off x="782850" y="976225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Als je een mening hebt, heb je goed gekeken.</a:t>
            </a: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4" name="Google Shape;244;p32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45" name="Google Shape;245;p32"/>
          <p:cNvCxnSpPr>
            <a:stCxn id="243" idx="3"/>
            <a:endCxn id="24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3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3" name="Google Shape;253;p33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4" name="Google Shape;254;p33"/>
          <p:cNvSpPr txBox="1"/>
          <p:nvPr/>
        </p:nvSpPr>
        <p:spPr>
          <a:xfrm>
            <a:off x="782850" y="976225"/>
            <a:ext cx="7578300" cy="26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Kleur, licht of compositie van een beeld beïnvloedt mijn mening.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5" name="Google Shape;255;p33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6" name="Google Shape;256;p33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57" name="Google Shape;257;p33"/>
          <p:cNvCxnSpPr>
            <a:stCxn id="255" idx="3"/>
            <a:endCxn id="256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4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5" name="Google Shape;265;p34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6" name="Google Shape;266;p34"/>
          <p:cNvSpPr txBox="1"/>
          <p:nvPr/>
        </p:nvSpPr>
        <p:spPr>
          <a:xfrm>
            <a:off x="782850" y="976225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In het dagelijks leven heb ik vaak een mening over beelden.</a:t>
            </a: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7" name="Google Shape;267;p34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8" name="Google Shape;268;p34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69" name="Google Shape;269;p34"/>
          <p:cNvCxnSpPr>
            <a:stCxn id="267" idx="3"/>
            <a:endCxn id="268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5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5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5"/>
          <p:cNvSpPr txBox="1"/>
          <p:nvPr/>
        </p:nvSpPr>
        <p:spPr>
          <a:xfrm>
            <a:off x="5284350" y="2209275"/>
            <a:ext cx="3688800" cy="19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www.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mediawijs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.be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77" name="Google Shape;277;p35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5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5284350" y="2018600"/>
            <a:ext cx="3688800" cy="21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maakt een beeld interessant?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5" name="Google Shape;75;p1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761925" y="107362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761925" y="859875"/>
            <a:ext cx="60390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Wat maakt dit beeld interessant?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761925" y="2051400"/>
            <a:ext cx="68601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Waarom is dit interessant?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precies maakt dat je zegt dat dit beeld interessant is?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Kan je in 1 zin uitleggen waarom je dit beeld interessant vindt?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&gt; Formuleer in één duidelijke zin waarom dit beeld interessant is.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86" name="Google Shape;86;p16" title="Losse-elementen-3---png_0007_kindjes-die-spelen�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3650" y="2382975"/>
            <a:ext cx="1952594" cy="210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/>
        </p:nvSpPr>
        <p:spPr>
          <a:xfrm>
            <a:off x="5284350" y="2018600"/>
            <a:ext cx="3688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Prikkel met een vraag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4" name="Google Shape;94;p17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02" name="Google Shape;102;p1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/>
        </p:nvSpPr>
        <p:spPr>
          <a:xfrm>
            <a:off x="932250" y="1128000"/>
            <a:ext cx="48627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[woord]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 ?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9"/>
          <p:cNvSpPr txBox="1"/>
          <p:nvPr/>
        </p:nvSpPr>
        <p:spPr>
          <a:xfrm>
            <a:off x="311700" y="506650"/>
            <a:ext cx="67614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42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relevant </a:t>
            </a: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?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11" name="Google Shape;111;p1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 title="2023_0040_van_Manen_Bertie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2566" y="1482225"/>
            <a:ext cx="5518876" cy="3661277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 rot="5400000">
            <a:off x="6153950" y="3156563"/>
            <a:ext cx="3000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Bertien van Manen,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Tomsk Railway Station,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 Hundred Summers A Hundred Winters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1992 (2023), Collectie FOMU, 2023/40 © Bertien van Manen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0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5284350" y="2018600"/>
            <a:ext cx="3688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Bedenk argumenten 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1" name="Google Shape;121;p20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2EFE8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761925" y="107362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761925" y="859875"/>
            <a:ext cx="6039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Is dit beeld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[woord]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 ?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761925" y="2051400"/>
            <a:ext cx="6860100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Elke groep bedenkt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3 argumenten bij Ja op de vraag 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3 argumenten bij Nee op de vraag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Noteer de argumenten op flappen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Ja, dit beeld is … omdat …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○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Nee, dit beeld is niet … omdat …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Props1.xml><?xml version="1.0" encoding="utf-8"?>
<ds:datastoreItem xmlns:ds="http://schemas.openxmlformats.org/officeDocument/2006/customXml" ds:itemID="{2CE1BECD-4098-4B99-B2F5-54D7F04B2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49C024-5F1F-488D-BF94-6D74BD5A7F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337a1-5f49-4ded-bdc6-13acadea4c4a"/>
    <ds:schemaRef ds:uri="eddb54b3-0260-4a74-8bba-cc772719b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6F36F0-1429-4DF5-8620-D61284054EBD}">
  <ds:schemaRefs>
    <ds:schemaRef ds:uri="http://schemas.microsoft.com/office/2006/metadata/properties"/>
    <ds:schemaRef ds:uri="http://schemas.microsoft.com/office/infopath/2007/PartnerControls"/>
    <ds:schemaRef ds:uri="a3e337a1-5f49-4ded-bdc6-13acadea4c4a"/>
    <ds:schemaRef ds:uri="eddb54b3-0260-4a74-8bba-cc772719b91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23</Slides>
  <Notes>23</Notes>
  <HiddenSlides>2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2026_QCOM_Lespakket_beeldbewust_presentatie_Kritisch-denken_Lesfiche1_Is-dit-beeld</dc:title>
  <cp:revision>2</cp:revision>
  <dcterms:modified xsi:type="dcterms:W3CDTF">2026-06-30T11:45:13Z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  <property fmtid="{D5CDD505-2E9C-101B-9397-08002B2CF9AE}" pid="5" name="MSIP_Label_9d03968c-5327-4aba-8636-aa523978c147_Enabled">
    <vt:lpwstr>true</vt:lpwstr>
  </property>
  <property fmtid="{D5CDD505-2E9C-101B-9397-08002B2CF9AE}" pid="6" name="MSIP_Label_9d03968c-5327-4aba-8636-aa523978c147_SetDate">
    <vt:lpwstr>2026-06-30T11:42:41Z</vt:lpwstr>
  </property>
  <property fmtid="{D5CDD505-2E9C-101B-9397-08002B2CF9AE}" pid="7" name="MSIP_Label_9d03968c-5327-4aba-8636-aa523978c147_Method">
    <vt:lpwstr>Privileged</vt:lpwstr>
  </property>
  <property fmtid="{D5CDD505-2E9C-101B-9397-08002B2CF9AE}" pid="8" name="MSIP_Label_9d03968c-5327-4aba-8636-aa523978c147_Name">
    <vt:lpwstr>Restricted - General - Unmarked</vt:lpwstr>
  </property>
  <property fmtid="{D5CDD505-2E9C-101B-9397-08002B2CF9AE}" pid="9" name="MSIP_Label_9d03968c-5327-4aba-8636-aa523978c147_SiteId">
    <vt:lpwstr>a72d5a72-25ee-40f0-9bd1-067cb5b770d4</vt:lpwstr>
  </property>
  <property fmtid="{D5CDD505-2E9C-101B-9397-08002B2CF9AE}" pid="10" name="MSIP_Label_9d03968c-5327-4aba-8636-aa523978c147_ActionId">
    <vt:lpwstr>506b3ce6-ff4b-4abc-b62f-6da62dea7a4c</vt:lpwstr>
  </property>
  <property fmtid="{D5CDD505-2E9C-101B-9397-08002B2CF9AE}" pid="11" name="MSIP_Label_9d03968c-5327-4aba-8636-aa523978c147_ContentBits">
    <vt:lpwstr>0</vt:lpwstr>
  </property>
  <property fmtid="{D5CDD505-2E9C-101B-9397-08002B2CF9AE}" pid="12" name="MSIP_Label_9d03968c-5327-4aba-8636-aa523978c147_Tag">
    <vt:lpwstr>10, 0, 1, 2</vt:lpwstr>
  </property>
</Properties>
</file>