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5143500" type="screen16x9"/>
  <p:notesSz cx="6858000" cy="9144000"/>
  <p:embeddedFontLst>
    <p:embeddedFont>
      <p:font typeface="Outfit" panose="020B0604020202020204" charset="0"/>
      <p:regular r:id="rId21"/>
      <p:bold r:id="rId22"/>
    </p:embeddedFont>
    <p:embeddedFont>
      <p:font typeface="Outfit SemiBold" panose="020B0604020202020204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7GDkcJPkJiM-pe_grlV5rmc3VeR4ewVG?usp=drive_link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95aeb64cbc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zelf enkele beelden uit via de kerncollectie van FOMU of ga aan de slag met de voorbeelden in de presentatie.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52" name="Google Shape;52;g395aeb64cbc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95aeb64cbc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4 Klassikaal toonmoment 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leerlingen tonen hun beeld klassikaal.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Ze sturen die door naar jou via Smartschool of een andere manier zodat jij als leerkracht de beelden nadien makkelijk kan tonen.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nadien.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is het onderwerp van dit beeld?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Was het voor iedereen meteen duidelijk?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Werd er iets vergeten dat belangrijk is?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technieken heb je gebruikt om je boodschap kracht bij te zetten?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Heb je dingen aangepast op basis van de feedback?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Is het erg dat iemand een andere interpretatie heeft bij een beeld? Wanneer wel / niet? </a:t>
            </a:r>
            <a:b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31" name="Google Shape;131;g395aeb64cbc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95aeb64cbc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95aeb64cbc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95aeb64cbc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95aeb64cbc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nadien.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is het onderwerp van dit beeld?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Was het voor iedereen meteen duidelijk?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Werd er iets vergeten dat belangrijk is?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technieken heb je gebruikt om je boodschap kracht bij te zetten?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Heb je dingen aangepast op basis van de feedback?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Is het erg dat iemand een andere interpretatie heeft bij een beeld? Wanneer wel / niet? </a:t>
            </a:r>
            <a:b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naar de bouwstenen van een beeld zoals perspectief, kleur, … die helpen om aandacht op iets te vestigen.  Of net niet te vestigen.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95aeb64cbc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5 Zoek een beeld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Ga op zoek naar een beeld in de FOMU-collectie die aansluit bij het thema van je campagne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56" name="Google Shape;156;g395aeb64cbc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95aeb64cbc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95aeb64cbc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Voorlopige link naar de beelden in afwachting tot de website van FOMU klaar is. 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Let op: deze beelden mogen niet buiten dit pakket gebruikt worden wegens specifieke copyright. </a:t>
            </a:r>
            <a:br>
              <a:rPr lang="en">
                <a:latin typeface="Outfit"/>
                <a:ea typeface="Outfit"/>
                <a:cs typeface="Outfit"/>
                <a:sym typeface="Outfit"/>
              </a:rPr>
            </a:br>
            <a:br>
              <a:rPr lang="en">
                <a:latin typeface="Outfit"/>
                <a:ea typeface="Outfit"/>
                <a:cs typeface="Outfit"/>
                <a:sym typeface="Outfit"/>
              </a:rPr>
            </a:br>
            <a:r>
              <a:rPr lang="en" u="sng">
                <a:solidFill>
                  <a:schemeClr val="hlink"/>
                </a:solidFill>
                <a:latin typeface="Outfit"/>
                <a:ea typeface="Outfit"/>
                <a:cs typeface="Outfit"/>
                <a:sym typeface="Outfit"/>
                <a:hlinkClick r:id="rId3"/>
              </a:rPr>
              <a:t>https://drive.google.com/drive/folders/17GDkcJPkJiM-pe_grlV5rmc3VeR4ewVG?usp=drive_link</a:t>
            </a: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cabac3b3d5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3cabac3b3d5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e11a52da5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e11a52da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95aeb64cb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1 Wat zie jij … 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leerlingen maken met hun vingers een kader. Of ze maken met een hand een cirkel en houden dit voor een oog terwijl ze het andere oog sluiten.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hen enkele minuten in een ruimte op die manier kijken en ontdekken.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klassikaal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zie je als je door een kader/ronde kijkt? Wat is het effect?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Waarom zou je enkel focussen op een onderdeel in de ruimte?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zijn nog elementen die je kan gebruiken om de aandacht van de kijker naar iets in een beeld te trekken? (Licht, kleur, perspectief, …)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Je kan hierbij ook terugkoppelen naar de bouwstenen van een beeld zoals perspectief, kleur, … die helpen om aandacht op iets te vestigen.  Of net niet te vestigen.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g395aeb64c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5aeb64cbc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5aeb64cbc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de leerlingen enkele minuten in een ruimte op die manier kijken en ontdekken.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5aeb64cbc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5aeb64cbc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Bespreek klassikaal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zie je als je door een kader/ronde kijkt? Wat is het effect?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Waarom zou je enkel focussen op een onderdeel in de ruimte?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Wanneer zou je iets volledig in beeld brengen en wanneer niet?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zijn nog elementen die je kan gebruiken om de aandacht van de kijker naar iets in een beeld te trekken? (Licht, kleur, perspectief, …)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Je kan hierbij ook terugkoppelen naar de bouwstenen van een beeld zoals perspectief, kleur, … die helpen om aandacht op iets te vestigen.  Of net niet te vestigen.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95aeb64cbc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2 Maak een campagnebeeld 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Maak in groepjes van vier of vijf personen een campagnebeeld over je school/stad/gemeente.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groep heeft een specifieke invalshoek. Ze weten dit niet van elkaar.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Mogelijke topics die je kan geven aan de groepen: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Veiligheid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Gezonde voeding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Religie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Duurzaamheid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Mentaal welzijn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Diversiteit en identiteit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Toekomst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Samenwerking en verbondenheid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…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395aeb64cbc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95aeb64cbc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95aeb64cbc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Verdeel de klas in groepen van 4 of 5 leerlingen.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Geef elke groep een specifiek thema.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Mogelijke topics die je kan geven aan de groepen: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Veiligheid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Gezonde voeding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Religie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Duurzaamheid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Mentaal welzijn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Diversiteit en identiteit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Toekomst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Samenwerking en verbondenheid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…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95aeb64cbc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3D9A"/>
                </a:solidFill>
                <a:latin typeface="Outfit"/>
                <a:ea typeface="Outfit"/>
                <a:cs typeface="Outfit"/>
                <a:sym typeface="Outfit"/>
              </a:rPr>
              <a:t>Stap 3 Feedbackronde</a:t>
            </a:r>
            <a:endParaRPr b="1">
              <a:solidFill>
                <a:srgbClr val="FF3D9A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Toon je beeld aan anderen en vraag wat de boodschap zou kunnen zijn: “Wat is het onderwerp van dit beeld?”.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Op basis van de feedback passen ze hun beeld aan.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Ze geven nog niet mee wat het onderwerp is.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395aeb64cbc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95aeb64cbc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95aeb64cbc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otosindeklas.fomu.be/n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BG blue.png"/>
          <p:cNvPicPr preferRelativeResize="0"/>
          <p:nvPr/>
        </p:nvPicPr>
        <p:blipFill rotWithShape="1">
          <a:blip r:embed="rId3">
            <a:alphaModFix/>
          </a:blip>
          <a:srcRect l="-695" t="628" b="42759"/>
          <a:stretch/>
        </p:blipFill>
        <p:spPr>
          <a:xfrm>
            <a:off x="-90275" y="-59375"/>
            <a:ext cx="9260923" cy="520677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32675" y="3700125"/>
            <a:ext cx="3906300" cy="9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Lesfiche 1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Lespakket Beeldbewust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56" name="Google Shape;56;p13" title="Asset 2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8100" y="369625"/>
            <a:ext cx="4452926" cy="445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Asset 3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700" y="506655"/>
            <a:ext cx="1933402" cy="35322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32675" y="1365000"/>
            <a:ext cx="4145400" cy="20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Beelden maken</a:t>
            </a:r>
            <a:endParaRPr sz="40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4572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500">
                <a:solidFill>
                  <a:srgbClr val="F2EFE8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Maak een campagnebeeld</a:t>
            </a:r>
            <a:endParaRPr sz="3500">
              <a:solidFill>
                <a:srgbClr val="F2EFE8"/>
              </a:solidFill>
              <a:latin typeface="Outfit SemiBold"/>
              <a:ea typeface="Outfit SemiBold"/>
              <a:cs typeface="Outfit SemiBold"/>
              <a:sym typeface="Outfi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2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2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2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2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2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4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Toonmoment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/>
          <p:nvPr/>
        </p:nvSpPr>
        <p:spPr>
          <a:xfrm>
            <a:off x="886350" y="622050"/>
            <a:ext cx="7371300" cy="8658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Toonmoment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44" name="Google Shape;144;p23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3"/>
          <p:cNvSpPr txBox="1"/>
          <p:nvPr/>
        </p:nvSpPr>
        <p:spPr>
          <a:xfrm>
            <a:off x="970775" y="2079150"/>
            <a:ext cx="48627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Stuur jullie beeld door naar mij.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46" name="Google Shape;146;p23" title="Losse-elementen_0007_laptop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8625" y="1567075"/>
            <a:ext cx="3005722" cy="26446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/>
          <p:nvPr/>
        </p:nvSpPr>
        <p:spPr>
          <a:xfrm>
            <a:off x="886350" y="622050"/>
            <a:ext cx="7371300" cy="3899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Bespreek klassikaal </a:t>
            </a:r>
            <a:endParaRPr sz="24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is het onderwerp van dit beeld?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52" name="Google Shape;152;p24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4" title="Losse-elementen_0003_chat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4524" y="1704075"/>
            <a:ext cx="1549174" cy="135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5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5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5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5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5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5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Zoek een beeld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/>
        </p:nvSpPr>
        <p:spPr>
          <a:xfrm>
            <a:off x="886350" y="622050"/>
            <a:ext cx="7371300" cy="8658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Zoek een beeld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69" name="Google Shape;169;p2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6"/>
          <p:cNvSpPr txBox="1"/>
          <p:nvPr/>
        </p:nvSpPr>
        <p:spPr>
          <a:xfrm>
            <a:off x="970775" y="1850400"/>
            <a:ext cx="4862700" cy="24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Ga op zoek naar een beeld in de FOMU-collectie dat aansluit bij het thema van jullie campagne.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7" title="BG blue.png"/>
          <p:cNvPicPr preferRelativeResize="0"/>
          <p:nvPr/>
        </p:nvPicPr>
        <p:blipFill rotWithShape="1">
          <a:blip r:embed="rId3">
            <a:alphaModFix/>
          </a:blip>
          <a:srcRect t="628" b="42759"/>
          <a:stretch/>
        </p:blipFill>
        <p:spPr>
          <a:xfrm>
            <a:off x="0" y="-63275"/>
            <a:ext cx="9197302" cy="52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7" title="MW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7"/>
          <p:cNvSpPr txBox="1"/>
          <p:nvPr/>
        </p:nvSpPr>
        <p:spPr>
          <a:xfrm>
            <a:off x="5284350" y="2209275"/>
            <a:ext cx="3688800" cy="19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www.</a:t>
            </a:r>
            <a:endParaRPr sz="48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mediawijs</a:t>
            </a:r>
            <a:endParaRPr sz="48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.be</a:t>
            </a:r>
            <a:endParaRPr sz="48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78" name="Google Shape;178;p27" title="Asset 3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91300" y="801425"/>
            <a:ext cx="729576" cy="77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7" title="Mediawijs  Toolbox - workshop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292950" y="-1347262"/>
            <a:ext cx="5577300" cy="789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title="Asset 34.png"/>
          <p:cNvPicPr preferRelativeResize="0"/>
          <p:nvPr/>
        </p:nvPicPr>
        <p:blipFill rotWithShape="1">
          <a:blip r:embed="rId3">
            <a:alphaModFix/>
          </a:blip>
          <a:srcRect t="45188" r="2162" b="5"/>
          <a:stretch/>
        </p:blipFill>
        <p:spPr>
          <a:xfrm>
            <a:off x="-37825" y="0"/>
            <a:ext cx="918182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Asset 35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815088" y="613850"/>
            <a:ext cx="7476000" cy="15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Zoek een beeld in de FOMU-collectie of gebruik de beelden uit de presentatie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9616" y="2191475"/>
            <a:ext cx="2070347" cy="20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3525650" y="4443700"/>
            <a:ext cx="193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u="sng">
                <a:solidFill>
                  <a:srgbClr val="3B1FC6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Foto's in de klas | FOMU</a:t>
            </a:r>
            <a:r>
              <a:rPr lang="en" sz="1100" b="1">
                <a:solidFill>
                  <a:srgbClr val="3B1FC6"/>
                </a:solidFill>
              </a:rPr>
              <a:t> </a:t>
            </a:r>
            <a:endParaRPr b="1">
              <a:solidFill>
                <a:srgbClr val="3B1FC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1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Opwarmer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886350" y="622050"/>
            <a:ext cx="7371300" cy="8658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Wat zie je? 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83" name="Google Shape;83;p1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 title="Losse-elementen-3_0048_vergrootglas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9050" y="1487850"/>
            <a:ext cx="2428058" cy="335085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970775" y="2079150"/>
            <a:ext cx="4298100" cy="15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Maak met je hand een rondje en hou dit voor je oog.</a:t>
            </a:r>
            <a:b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</a:b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Sluit het andere oog.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/>
        </p:nvSpPr>
        <p:spPr>
          <a:xfrm>
            <a:off x="886350" y="622050"/>
            <a:ext cx="7371300" cy="3899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Bespreek klassikaal </a:t>
            </a:r>
            <a:endParaRPr sz="24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zie je als je op die manier in de ruimte kijkt? 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91" name="Google Shape;91;p17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 title="Losse-elementen_0003_chat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4524" y="1704075"/>
            <a:ext cx="1549174" cy="135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8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2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Maak een campagnebeeld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/>
        </p:nvSpPr>
        <p:spPr>
          <a:xfrm>
            <a:off x="886350" y="622050"/>
            <a:ext cx="7371300" cy="8658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Maak een campagnebeeld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08" name="Google Shape;108;p19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/>
        </p:nvSpPr>
        <p:spPr>
          <a:xfrm>
            <a:off x="970775" y="2079150"/>
            <a:ext cx="4862700" cy="24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Maak met je groep een campagnebeeld van de school over een specifiek thema.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De andere groepen weten niet welke thema’s er zijn.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10" name="Google Shape;110;p19" title="Losse-elementen-4-png_0015_helpende-hande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5350" y="1777200"/>
            <a:ext cx="2759951" cy="275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0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3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Feedbackronde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/>
        </p:nvSpPr>
        <p:spPr>
          <a:xfrm>
            <a:off x="886350" y="622050"/>
            <a:ext cx="7371300" cy="8658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Feedbackronde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26" name="Google Shape;126;p21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 txBox="1"/>
          <p:nvPr/>
        </p:nvSpPr>
        <p:spPr>
          <a:xfrm>
            <a:off x="970775" y="2079150"/>
            <a:ext cx="4862700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“Wat is volgens jullie het thema van onze campagne?”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(Je zegt het thema nog niet. Want je kan het beeld nadien nog aanpassen.)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28" name="Google Shape;128;p21" title="Losse-elementen-3---png_0007_kindjes-die-spelen�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3475" y="1253325"/>
            <a:ext cx="3005725" cy="3242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2C5169D20F97498FD14340948B4195" ma:contentTypeVersion="19" ma:contentTypeDescription="Create a new document." ma:contentTypeScope="" ma:versionID="c7299df1d3c82b05eee69913a6a91959">
  <xsd:schema xmlns:xsd="http://www.w3.org/2001/XMLSchema" xmlns:xs="http://www.w3.org/2001/XMLSchema" xmlns:p="http://schemas.microsoft.com/office/2006/metadata/properties" xmlns:ns2="a3e337a1-5f49-4ded-bdc6-13acadea4c4a" xmlns:ns3="eddb54b3-0260-4a74-8bba-cc772719b91b" targetNamespace="http://schemas.microsoft.com/office/2006/metadata/properties" ma:root="true" ma:fieldsID="bec224ae9a73580ba3613a360a9692bb" ns2:_="" ns3:_="">
    <xsd:import namespace="a3e337a1-5f49-4ded-bdc6-13acadea4c4a"/>
    <xsd:import namespace="eddb54b3-0260-4a74-8bba-cc772719b9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Ta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337a1-5f49-4ded-bdc6-13acadea4c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cd83d8f-855d-4716-a748-44e48ed56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Tag" ma:index="25" nillable="true" ma:displayName="Tag" ma:format="Dropdown" ma:internalName="Tag">
      <xsd:simpleType>
        <xsd:restriction base="dms:Choice">
          <xsd:enumeration value="Archief"/>
          <xsd:enumeration value="Agenda"/>
          <xsd:enumeration value="Begroting"/>
          <xsd:enumeration value="Campagne"/>
          <xsd:enumeration value="Hoofdmap"/>
          <xsd:enumeration value="Kanaal"/>
          <xsd:enumeration value="Evaluatie"/>
          <xsd:enumeration value="Netwerk"/>
          <xsd:enumeration value="Onderzoek"/>
          <xsd:enumeration value="Overzicht"/>
          <xsd:enumeration value="Presentatie"/>
          <xsd:enumeration value="Rapport"/>
          <xsd:enumeration value="Sjabloon"/>
          <xsd:enumeration value="Tool"/>
          <xsd:enumeration value="Vorming"/>
          <xsd:enumeration value="Verslag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b54b3-0260-4a74-8bba-cc772719b91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b5125eb3-fb77-4e87-a9c6-2cb5c46c7415}" ma:internalName="TaxCatchAll" ma:showField="CatchAllData" ma:web="b0ac515a-0929-44f6-a616-709a83d455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e337a1-5f49-4ded-bdc6-13acadea4c4a">
      <Terms xmlns="http://schemas.microsoft.com/office/infopath/2007/PartnerControls"/>
    </lcf76f155ced4ddcb4097134ff3c332f>
    <TaxCatchAll xmlns="eddb54b3-0260-4a74-8bba-cc772719b91b" xsi:nil="true"/>
    <Tag xmlns="a3e337a1-5f49-4ded-bdc6-13acadea4c4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ABDA68-DD81-4DBB-95D0-CE8A653EF2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e337a1-5f49-4ded-bdc6-13acadea4c4a"/>
    <ds:schemaRef ds:uri="eddb54b3-0260-4a74-8bba-cc772719b9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83655E-C46E-495D-9860-CDE626359118}">
  <ds:schemaRefs>
    <ds:schemaRef ds:uri="http://schemas.microsoft.com/office/2006/metadata/properties"/>
    <ds:schemaRef ds:uri="http://schemas.microsoft.com/office/infopath/2007/PartnerControls"/>
    <ds:schemaRef ds:uri="a3e337a1-5f49-4ded-bdc6-13acadea4c4a"/>
    <ds:schemaRef ds:uri="eddb54b3-0260-4a74-8bba-cc772719b91b"/>
  </ds:schemaRefs>
</ds:datastoreItem>
</file>

<file path=customXml/itemProps3.xml><?xml version="1.0" encoding="utf-8"?>
<ds:datastoreItem xmlns:ds="http://schemas.openxmlformats.org/officeDocument/2006/customXml" ds:itemID="{91F13356-96B9-4073-8510-426D06A7A9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15</Slides>
  <Notes>15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2026_QCOM_Lespakket_beeldbewust_presentatie_Beelden-maken_Lesfiche1_Maak-een-campagnebeeld</dc:title>
  <cp:revision>2</cp:revision>
  <dcterms:modified xsi:type="dcterms:W3CDTF">2026-06-30T11:37:29Z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0x0101009C2C5169D20F97498FD14340948B4195</vt:lpwstr>
  </property>
  <property fmtid="{D5CDD505-2E9C-101B-9397-08002B2CF9AE}" pid="4" name="_ExtendedDescription">
    <vt:lpwstr/>
  </property>
  <property fmtid="{D5CDD505-2E9C-101B-9397-08002B2CF9AE}" pid="5" name="MSIP_Label_9d03968c-5327-4aba-8636-aa523978c147_Enabled">
    <vt:lpwstr>true</vt:lpwstr>
  </property>
  <property fmtid="{D5CDD505-2E9C-101B-9397-08002B2CF9AE}" pid="6" name="MSIP_Label_9d03968c-5327-4aba-8636-aa523978c147_SetDate">
    <vt:lpwstr>2026-06-30T11:37:25Z</vt:lpwstr>
  </property>
  <property fmtid="{D5CDD505-2E9C-101B-9397-08002B2CF9AE}" pid="7" name="MSIP_Label_9d03968c-5327-4aba-8636-aa523978c147_Method">
    <vt:lpwstr>Privileged</vt:lpwstr>
  </property>
  <property fmtid="{D5CDD505-2E9C-101B-9397-08002B2CF9AE}" pid="8" name="MSIP_Label_9d03968c-5327-4aba-8636-aa523978c147_Name">
    <vt:lpwstr>Restricted - General - Unmarked</vt:lpwstr>
  </property>
  <property fmtid="{D5CDD505-2E9C-101B-9397-08002B2CF9AE}" pid="9" name="MSIP_Label_9d03968c-5327-4aba-8636-aa523978c147_SiteId">
    <vt:lpwstr>a72d5a72-25ee-40f0-9bd1-067cb5b770d4</vt:lpwstr>
  </property>
  <property fmtid="{D5CDD505-2E9C-101B-9397-08002B2CF9AE}" pid="10" name="MSIP_Label_9d03968c-5327-4aba-8636-aa523978c147_ActionId">
    <vt:lpwstr>fea1f0de-8742-4fe2-8eb0-f788839fd9cb</vt:lpwstr>
  </property>
  <property fmtid="{D5CDD505-2E9C-101B-9397-08002B2CF9AE}" pid="11" name="MSIP_Label_9d03968c-5327-4aba-8636-aa523978c147_ContentBits">
    <vt:lpwstr>0</vt:lpwstr>
  </property>
  <property fmtid="{D5CDD505-2E9C-101B-9397-08002B2CF9AE}" pid="12" name="MSIP_Label_9d03968c-5327-4aba-8636-aa523978c147_Tag">
    <vt:lpwstr>10, 0, 1, 2</vt:lpwstr>
  </property>
</Properties>
</file>