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9144000" cy="5143500" type="screen16x9"/>
  <p:notesSz cx="6858000" cy="9144000"/>
  <p:embeddedFontLst>
    <p:embeddedFont>
      <p:font typeface="Outfit" panose="020B0604020202020204" charset="0"/>
      <p:regular r:id="rId28"/>
      <p:bold r:id="rId29"/>
    </p:embeddedFont>
    <p:embeddedFont>
      <p:font typeface="Outfit SemiBold" panose="020B0604020202020204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7GDkcJPkJiM-pe_grlV5rmc3VeR4ewVG?usp=drive_link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5af5fa8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zelf enkele beelden uit via de kerncollectie van FOMU of ga aan de slag met de voorbeelden in de presentatie. 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52" name="Google Shape;52;g395af5fa8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95af5fa88a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95af5fa88a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95af5fa88a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4 Groepswerk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groep bedenkt samen argumenten om de andere groepen te overtuigen van jouw positie.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 kan als leerkracht ook enkele groepjes samenstellen die ongeveer op dezelfde positie staan.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hen de argumenten bedenken aan de hand van dit schema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Dit beeld …  omdat …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53" name="Google Shape;153;g395af5fa88a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cac175ca3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cac175ca3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hen de argumenten bedenken aan de hand van dit schema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Dit beeld …  omdat …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95af5fa88a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5 Klassikale bespreking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groep licht enkele argumenten toe aan de andere groep.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Wie verandert er nog van positie na het horen van de argumenten?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gedachte vond je interessant/verrassend? 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Wanneer is iets relevant, interessant, …?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Denk je dat de kunstenaar dit zo bedoelde?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3" name="Google Shape;173;g395af5fa88a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cac175ca3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cac175ca3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groep licht enkele argumenten toe aan de andere groep.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Wie verandert er nog van positie na het horen van de argumenten?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gedachte vond je interessant/verrassend? 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Wanneer is iets relevant, interessant, …?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Denk je dat de kunstenaar dit zo bedoelde?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95af5fa88a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95af5fa88a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groep licht enkele argumenten toe aan de andere groep.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Wie verandert er nog van positie na het horen van de argumenten?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gedachte vond je interessant/verrassend? 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Wanneer is iets relevant, interessant, …?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Denk je dat de kunstenaar dit zo bedoelde?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95af5fa88a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6 Stellingenspel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Stellingen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 moet over elk beeld een mening hebben.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 hebt een beeld pas goed bekeken als je er een mening over hebt.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Als je een mening hebt, heb je goed gekeken.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Kleur, licht of compositie van een beeld beïnvloedt mijn mening.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In het dagelijks leven heb ik vaak een mening over beelden.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7" name="Google Shape;197;g395af5fa88a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95af5fa88a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95af5fa88a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95af5fa88a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95af5fa88a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95af5fa88a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95af5fa88a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95af5fa88a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1 opwarmer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Toon vijf beelden uit de FOMU-collectie die te maken hebben met huis / thuis.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leggen de foto’s op een rij van thuis naar huis.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nadien klassikaal hoe de groepjes de foto’s gelegd hebben.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Richtvragen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Is het beeld van een huis / thuis voor iedereen hetzelfde?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Zegt een beeld alles?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…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95af5fa88a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95af5fa88a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95af5fa88a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95af5fa88a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95af5fa88a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cabac3b3d5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g3cabac3b3d5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abac3b3d5_0_6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cabac3b3d5_0_6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Opdracht optie 1 </a:t>
            </a:r>
            <a:endParaRPr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cac175ca30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cac175ca30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Copyright beelden: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100"/>
              <a:buFont typeface="Outfit"/>
              <a:buAutoNum type="arabicPeriod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Jean-François Asaert-Pierloot, </a:t>
            </a:r>
            <a:r>
              <a:rPr lang="en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Bewegingsstudie - processie in de straat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ca. 1900, Collectie FOMU, P/1997/64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Font typeface="Outfit"/>
              <a:buAutoNum type="arabicPeriod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Aurélie Geurts, </a:t>
            </a:r>
            <a:r>
              <a:rPr lang="en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Carole &amp; Jozef, March, Antwerp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uit de serie</a:t>
            </a:r>
            <a:r>
              <a:rPr lang="en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Carole &amp; Joseph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2021, Collectie FOMU, 2021/45 © Aurélie Geurts 2026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Font typeface="Outfit"/>
              <a:buAutoNum type="arabicPeriod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Nick Hannes, </a:t>
            </a:r>
            <a:r>
              <a:rPr lang="en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Asylum seekers, Athens, Greece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uit de serie </a:t>
            </a:r>
            <a:r>
              <a:rPr lang="en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Mediterranean. The Continuity of Man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2010-2014 (2015), Collectie FOMU, 2015/34/4 © Nick Hannes / SOFAM 2026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Font typeface="Outfit"/>
              <a:buAutoNum type="arabicPeriod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Freya Maes, </a:t>
            </a:r>
            <a:r>
              <a:rPr lang="en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Antwerpen-Zuid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1994, Collectie FOMU, P/1995/47/2 © Freya Maes 2026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Font typeface="Outfit"/>
              <a:buAutoNum type="arabicPeriod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Vuyo Mabheka, </a:t>
            </a:r>
            <a:r>
              <a:rPr lang="en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Ndikhokhele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uit de serie </a:t>
            </a:r>
            <a:r>
              <a:rPr lang="en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Popihuise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2024 (2026), Collectie FOMU, 2026/3 © Vuyo Mabheka 2026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abac3b3d5_0_8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cabac3b3d5_0_8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nadien klassikaal hoe de groepjes de foto’s gelegd hebben.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Richtvragen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Is het beeld van een huis / thuis voor iedereen hetzelfde?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Zegt een beeld alles?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…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95af5fa88a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2 Prikkel met een vraag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Toon twee beelden uit de FOMU-collectie.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Geef je leerlingen de tijd om naar de beelden te kijken.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Formuleer één prikkelende vraag, bijvoorbeeld: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 beeld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roept het meeste verzet uit?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straalt het meeste macht uit?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heeft het meest identiteit als thema?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heeft het meest klimaat als thema?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wil de klimaatverandering aankaarten?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roept het meest op tot actie?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zegt iets over man-vrouw?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…</a:t>
            </a:r>
            <a:b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395af5fa88a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5af5fa88a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5af5fa88a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Ga op zoek naar twee beelden uit de FOMU-collectie of gebruik het voorbeeld op slides.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>
                <a:latin typeface="Outfit"/>
                <a:ea typeface="Outfit"/>
                <a:cs typeface="Outfit"/>
                <a:sym typeface="Outfit"/>
              </a:rPr>
            </a:br>
            <a:r>
              <a:rPr lang="en">
                <a:latin typeface="Outfit"/>
                <a:ea typeface="Outfit"/>
                <a:cs typeface="Outfit"/>
                <a:sym typeface="Outfit"/>
              </a:rPr>
              <a:t>Voorlopige link naar de beelden in afwachting tot de website van FOMU klaar is. 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Let op: deze beelden mogen niet buiten dit pakket gebruikt worden wegens specifieke copyright. </a:t>
            </a:r>
            <a:br>
              <a:rPr lang="en">
                <a:latin typeface="Outfit"/>
                <a:ea typeface="Outfit"/>
                <a:cs typeface="Outfit"/>
                <a:sym typeface="Outfit"/>
              </a:rPr>
            </a:br>
            <a:br>
              <a:rPr lang="en">
                <a:latin typeface="Outfit"/>
                <a:ea typeface="Outfit"/>
                <a:cs typeface="Outfit"/>
                <a:sym typeface="Outfit"/>
              </a:rPr>
            </a:br>
            <a:r>
              <a:rPr lang="en" u="sng">
                <a:solidFill>
                  <a:schemeClr val="hlink"/>
                </a:solidFill>
                <a:latin typeface="Outfit"/>
                <a:ea typeface="Outfit"/>
                <a:cs typeface="Outfit"/>
                <a:sym typeface="Outfit"/>
                <a:hlinkClick r:id="rId3"/>
              </a:rPr>
              <a:t>https://drive.google.com/drive/folders/17GDkcJPkJiM-pe_grlV5rmc3VeR4ewVG?usp=drive_link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ac175ca3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cac175ca3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95af5fa88a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3 Neem positie in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de leerlingen eerst individueel nadenken over de vraag.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Ze gaan bij het beeld staan dat voor hen het beste antwoord geeft op de vraag. 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Beeld 1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Beeld 2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3" name="Google Shape;133;g395af5fa88a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BG blue.png"/>
          <p:cNvPicPr preferRelativeResize="0"/>
          <p:nvPr/>
        </p:nvPicPr>
        <p:blipFill rotWithShape="1">
          <a:blip r:embed="rId3">
            <a:alphaModFix/>
          </a:blip>
          <a:srcRect l="-695" t="628" b="42759"/>
          <a:stretch/>
        </p:blipFill>
        <p:spPr>
          <a:xfrm>
            <a:off x="-90275" y="-59375"/>
            <a:ext cx="9260923" cy="52067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32675" y="3928725"/>
            <a:ext cx="3906300" cy="9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Lesfiche 2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Lespakket Beeldbewust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56" name="Google Shape;56;p13" title="Asset 2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8100" y="369625"/>
            <a:ext cx="4452926" cy="445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Asset 3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700" y="506655"/>
            <a:ext cx="1933402" cy="35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32675" y="1365000"/>
            <a:ext cx="4145400" cy="1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Kritisch denken 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500">
                <a:solidFill>
                  <a:srgbClr val="F2EFE8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Maak een keuze</a:t>
            </a:r>
            <a:endParaRPr sz="3500">
              <a:solidFill>
                <a:srgbClr val="F2EFE8"/>
              </a:solidFill>
              <a:latin typeface="Outfit SemiBold"/>
              <a:ea typeface="Outfit SemiBold"/>
              <a:cs typeface="Outfit SemiBold"/>
              <a:sym typeface="Outfi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/>
          <p:nvPr/>
        </p:nvSpPr>
        <p:spPr>
          <a:xfrm>
            <a:off x="646150" y="122300"/>
            <a:ext cx="7983900" cy="2765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Welk beeld …</a:t>
            </a: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straalt het meeste </a:t>
            </a:r>
            <a:r>
              <a:rPr lang="en" sz="3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macht </a:t>
            </a: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uit? </a:t>
            </a: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46" name="Google Shape;146;p22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 title="BK_9362_Lamrabat_Mou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1233" y="849875"/>
            <a:ext cx="2296967" cy="3443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 title="2016_0013_0000_0000_Callemin_Tom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43800" y="847332"/>
            <a:ext cx="2296976" cy="344884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2"/>
          <p:cNvSpPr txBox="1"/>
          <p:nvPr/>
        </p:nvSpPr>
        <p:spPr>
          <a:xfrm rot="5400000">
            <a:off x="5645475" y="2448600"/>
            <a:ext cx="34338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Mous Lamrabat,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Zonder titel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Collectie Vlaamse Gemeenschap Fotomuseum Antwerpen, BK/9362 © Mous Lamrabat / SOFAM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50" name="Google Shape;150;p22"/>
          <p:cNvSpPr txBox="1"/>
          <p:nvPr/>
        </p:nvSpPr>
        <p:spPr>
          <a:xfrm rot="5400000">
            <a:off x="308975" y="2448600"/>
            <a:ext cx="3442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Tom Callemin,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Man with child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2013 (2016), Collectie FOMU, 2016/13 © Tom Callemin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3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3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3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3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4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Bedenk argumenten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/>
        </p:nvSpPr>
        <p:spPr>
          <a:xfrm>
            <a:off x="311700" y="149475"/>
            <a:ext cx="7781400" cy="2765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Dit beeld straalt het meeste </a:t>
            </a:r>
            <a:r>
              <a:rPr lang="en" sz="42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macht </a:t>
            </a: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uit omdat …  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66" name="Google Shape;166;p24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4" title="BK_9362_Lamrabat_Mou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5483" y="1691000"/>
            <a:ext cx="2296967" cy="3443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4" title="2016_0013_0000_0000_Callemin_Tom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8050" y="1688457"/>
            <a:ext cx="2296976" cy="344884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 rot="5400000">
            <a:off x="5548275" y="3239875"/>
            <a:ext cx="34338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Mous Lamrabat,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Zonder titel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Collectie Vlaamse Gemeenschap Fotomuseum Antwerpen, BK/9362 © Mous Lamrabat / SOFAM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 rot="5400000">
            <a:off x="383375" y="3244225"/>
            <a:ext cx="3442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Tom Callemin,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Man with child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2013 (2016), Collectie FOMU, 2016/13 © Tom Callemin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5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5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Klassikale bespreking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/>
        </p:nvSpPr>
        <p:spPr>
          <a:xfrm>
            <a:off x="359125" y="660425"/>
            <a:ext cx="60390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6" name="Google Shape;186;p26"/>
          <p:cNvSpPr txBox="1"/>
          <p:nvPr/>
        </p:nvSpPr>
        <p:spPr>
          <a:xfrm>
            <a:off x="739775" y="1291525"/>
            <a:ext cx="5141100" cy="2891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Overtuig de andere kant van je positie. 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7" name="Google Shape;187;p26" title="Losse-elementen_0003_chat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0124" y="2297125"/>
            <a:ext cx="1549174" cy="135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/>
          <p:nvPr/>
        </p:nvSpPr>
        <p:spPr>
          <a:xfrm>
            <a:off x="369650" y="744575"/>
            <a:ext cx="60390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Klasgesprek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687175" y="2504450"/>
            <a:ext cx="5141100" cy="944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Wie verandert er van positie? En waarom?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94" name="Google Shape;194;p27" title="Losse-elementen_0003_chat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0124" y="2297125"/>
            <a:ext cx="1549174" cy="135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8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8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8"/>
          <p:cNvSpPr txBox="1"/>
          <p:nvPr/>
        </p:nvSpPr>
        <p:spPr>
          <a:xfrm>
            <a:off x="5284350" y="2018600"/>
            <a:ext cx="3688800" cy="12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6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Stellingenspel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02" name="Google Shape;202;p28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8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814175" y="1660200"/>
            <a:ext cx="7578300" cy="13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Je moet over elk beeld een mening hebben.</a:t>
            </a:r>
            <a:endParaRPr sz="36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1" name="Google Shape;211;p29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2" name="Google Shape;212;p29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13" name="Google Shape;213;p29"/>
          <p:cNvCxnSpPr>
            <a:stCxn id="211" idx="3"/>
            <a:endCxn id="212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0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1" name="Google Shape;221;p30"/>
          <p:cNvSpPr txBox="1"/>
          <p:nvPr/>
        </p:nvSpPr>
        <p:spPr>
          <a:xfrm>
            <a:off x="1037950" y="1407250"/>
            <a:ext cx="5477700" cy="25719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2" name="Google Shape;222;p30"/>
          <p:cNvSpPr txBox="1"/>
          <p:nvPr/>
        </p:nvSpPr>
        <p:spPr>
          <a:xfrm>
            <a:off x="782850" y="976225"/>
            <a:ext cx="7578300" cy="26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Je hebt een beeld pas goed bekeken als je er een mening over hebt.</a:t>
            </a:r>
            <a:endParaRPr sz="36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3" name="Google Shape;223;p30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4" name="Google Shape;224;p30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25" name="Google Shape;225;p30"/>
          <p:cNvCxnSpPr>
            <a:stCxn id="223" idx="3"/>
            <a:endCxn id="224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1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3" name="Google Shape;233;p31"/>
          <p:cNvSpPr txBox="1"/>
          <p:nvPr/>
        </p:nvSpPr>
        <p:spPr>
          <a:xfrm>
            <a:off x="1037950" y="1407250"/>
            <a:ext cx="5477700" cy="25719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4" name="Google Shape;234;p31"/>
          <p:cNvSpPr txBox="1"/>
          <p:nvPr/>
        </p:nvSpPr>
        <p:spPr>
          <a:xfrm>
            <a:off x="782850" y="976225"/>
            <a:ext cx="7578300" cy="13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Als je een mening hebt, heb je goed gekeken.</a:t>
            </a:r>
            <a:endParaRPr sz="36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5" name="Google Shape;235;p31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6" name="Google Shape;236;p31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37" name="Google Shape;237;p31"/>
          <p:cNvCxnSpPr>
            <a:stCxn id="235" idx="3"/>
            <a:endCxn id="236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1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Opwarmer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2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5" name="Google Shape;245;p32"/>
          <p:cNvSpPr txBox="1"/>
          <p:nvPr/>
        </p:nvSpPr>
        <p:spPr>
          <a:xfrm>
            <a:off x="1037950" y="1407250"/>
            <a:ext cx="5477700" cy="25719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6" name="Google Shape;246;p32"/>
          <p:cNvSpPr txBox="1"/>
          <p:nvPr/>
        </p:nvSpPr>
        <p:spPr>
          <a:xfrm>
            <a:off x="782850" y="976225"/>
            <a:ext cx="7578300" cy="26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Kleur, licht of compositie van een beeld beïnvloedt mijn mening.</a:t>
            </a:r>
            <a:endParaRPr sz="36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7" name="Google Shape;247;p32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8" name="Google Shape;248;p32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49" name="Google Shape;249;p32"/>
          <p:cNvCxnSpPr>
            <a:stCxn id="247" idx="3"/>
            <a:endCxn id="248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3"/>
          <p:cNvSpPr txBox="1"/>
          <p:nvPr/>
        </p:nvSpPr>
        <p:spPr>
          <a:xfrm>
            <a:off x="240725" y="275700"/>
            <a:ext cx="2803200" cy="977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7" name="Google Shape;257;p33"/>
          <p:cNvSpPr txBox="1"/>
          <p:nvPr/>
        </p:nvSpPr>
        <p:spPr>
          <a:xfrm>
            <a:off x="1037950" y="1407250"/>
            <a:ext cx="5477700" cy="25719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8" name="Google Shape;258;p33"/>
          <p:cNvSpPr txBox="1"/>
          <p:nvPr/>
        </p:nvSpPr>
        <p:spPr>
          <a:xfrm>
            <a:off x="782850" y="976225"/>
            <a:ext cx="7578300" cy="13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In het dagelijks leven heb ik vaak een mening over beelden.</a:t>
            </a:r>
            <a:endParaRPr sz="3600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59" name="Google Shape;259;p33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60" name="Google Shape;260;p33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61" name="Google Shape;261;p33"/>
          <p:cNvCxnSpPr>
            <a:stCxn id="259" idx="3"/>
            <a:endCxn id="260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34" title="BG blue.png"/>
          <p:cNvPicPr preferRelativeResize="0"/>
          <p:nvPr/>
        </p:nvPicPr>
        <p:blipFill rotWithShape="1">
          <a:blip r:embed="rId3">
            <a:alphaModFix/>
          </a:blip>
          <a:srcRect t="628" b="42759"/>
          <a:stretch/>
        </p:blipFill>
        <p:spPr>
          <a:xfrm>
            <a:off x="0" y="-63275"/>
            <a:ext cx="9197302" cy="52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4" title="MW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4"/>
          <p:cNvSpPr txBox="1"/>
          <p:nvPr/>
        </p:nvSpPr>
        <p:spPr>
          <a:xfrm>
            <a:off x="5284350" y="2209275"/>
            <a:ext cx="3688800" cy="19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www.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mediawijs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.be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69" name="Google Shape;269;p34" title="Asset 3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91300" y="801425"/>
            <a:ext cx="729576" cy="77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4" title="Mediawijs  Toolbox - workshop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92950" y="-1347262"/>
            <a:ext cx="5577300" cy="789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/>
        </p:nvSpPr>
        <p:spPr>
          <a:xfrm>
            <a:off x="1243475" y="1189050"/>
            <a:ext cx="5172300" cy="2765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Huis …… thuis 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Werk in duo’s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500"/>
              <a:buFont typeface="Outfit"/>
              <a:buChar char="●"/>
            </a:pPr>
            <a:r>
              <a:rPr lang="en" sz="15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Leg de foto’s op een rij van huis naar thuis</a:t>
            </a:r>
            <a:endParaRPr sz="15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74" name="Google Shape;74;p15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 title="P_1997_0064_Asaert_Pierloots_Jean_Françoi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00292" cy="233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 title="2026_0003_Mabheka_Vuy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5555" y="2613025"/>
            <a:ext cx="3488420" cy="233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 title="2015_0034_0004_0000_Hannes_Nick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42800" y="3200"/>
            <a:ext cx="3501199" cy="2335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 title="2021_0045_Geurts_Aurélie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08801" y="4001"/>
            <a:ext cx="3501194" cy="233354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0" y="2314925"/>
            <a:ext cx="3201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1</a:t>
            </a:r>
            <a:endParaRPr sz="100"/>
          </a:p>
        </p:txBody>
      </p:sp>
      <p:sp>
        <p:nvSpPr>
          <p:cNvPr id="84" name="Google Shape;84;p16"/>
          <p:cNvSpPr txBox="1"/>
          <p:nvPr/>
        </p:nvSpPr>
        <p:spPr>
          <a:xfrm>
            <a:off x="1849838" y="2265125"/>
            <a:ext cx="3201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2</a:t>
            </a:r>
            <a:endParaRPr/>
          </a:p>
        </p:txBody>
      </p:sp>
      <p:sp>
        <p:nvSpPr>
          <p:cNvPr id="85" name="Google Shape;85;p16"/>
          <p:cNvSpPr txBox="1"/>
          <p:nvPr/>
        </p:nvSpPr>
        <p:spPr>
          <a:xfrm>
            <a:off x="1849850" y="4847275"/>
            <a:ext cx="3201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4</a:t>
            </a: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5638650" y="4847275"/>
            <a:ext cx="3783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5</a:t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5638650" y="2265125"/>
            <a:ext cx="3783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3</a:t>
            </a: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202375" y="2334575"/>
            <a:ext cx="17478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Jean-François Asaert-Pierloot,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Bewegingsstudie - processie in de straat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 ca. 1900, Collectie FOMU, P/1997/64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-195300" y="2781000"/>
            <a:ext cx="2190900" cy="4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sz="6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5893400" y="4897200"/>
            <a:ext cx="3000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Vuyo Mabheka,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Ndikhokhele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uit de serie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Popihuise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2024 (2026), Collectie FOMU, 2026/3 © Vuyo Mabheka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2099450" y="2319125"/>
            <a:ext cx="3244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Aurélie Geurts,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Carole &amp; Jozef, March, Antwerp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uit de serie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Carole &amp; Joseph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2021, Collectie FOMU, 2021/45 © Aurélie Geurts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5899775" y="2285975"/>
            <a:ext cx="32442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Nick Hannes,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Asylum seekers, Athens, Greece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uit de serie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Mediterranean. The Continuity of Man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2010-2014 (2015), Collectie FOMU, 2015/34/4 © Nick Hannes / SOFAM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93" name="Google Shape;93;p16" title="2020_0023_0003_Paolo Woods &amp; Gabriele Galimberti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99522" y="2612175"/>
            <a:ext cx="2919752" cy="233525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2199525" y="4868125"/>
            <a:ext cx="29199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Paolo Woods &amp; Gabriele Galimberti,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Heavens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2014 (2016), Collectie FOMU, 2020/23/3 © Paolo Woods &amp; Gabriele Galimberti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sz="6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/>
          <p:nvPr/>
        </p:nvSpPr>
        <p:spPr>
          <a:xfrm>
            <a:off x="369650" y="744575"/>
            <a:ext cx="60390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Klasgesprek</a:t>
            </a:r>
            <a:endParaRPr sz="42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634600" y="1940675"/>
            <a:ext cx="5141100" cy="12276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Is het beeld van een huis of thuis voor iedereen hetzelfde?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8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8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2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Prikkel met een vraag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/>
        </p:nvSpPr>
        <p:spPr>
          <a:xfrm>
            <a:off x="886350" y="622050"/>
            <a:ext cx="7371300" cy="865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19" name="Google Shape;119;p19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/>
        </p:nvSpPr>
        <p:spPr>
          <a:xfrm>
            <a:off x="932250" y="1128000"/>
            <a:ext cx="48627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Welk beeld </a:t>
            </a:r>
            <a:r>
              <a:rPr lang="en" sz="3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[vraag]</a:t>
            </a: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 ?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/>
        </p:nvSpPr>
        <p:spPr>
          <a:xfrm>
            <a:off x="646150" y="122300"/>
            <a:ext cx="7983900" cy="2765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Welk beeld …</a:t>
            </a: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straalt het meeste </a:t>
            </a:r>
            <a:r>
              <a:rPr lang="en" sz="3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macht </a:t>
            </a: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uit? </a:t>
            </a: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26" name="Google Shape;126;p20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 title="BK_9362_Lamrabat_Mou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1233" y="849875"/>
            <a:ext cx="2296967" cy="3443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 title="2016_0013_0000_0000_Callemin_Tom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43800" y="847332"/>
            <a:ext cx="2296976" cy="3448842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 rot="5400000">
            <a:off x="5534950" y="2457975"/>
            <a:ext cx="34338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Mous Lamrabat,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Zonder titel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Collectie Vlaamse Gemeenschap Fotomuseum Antwerpen, BK/9362 © Mous Lamrabat / SOFAM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0" name="Google Shape;130;p20"/>
          <p:cNvSpPr txBox="1"/>
          <p:nvPr/>
        </p:nvSpPr>
        <p:spPr>
          <a:xfrm rot="5400000">
            <a:off x="399400" y="2457975"/>
            <a:ext cx="3442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Tom Callemin,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Man with child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2013 (2016), Collectie FOMU, 2016/13 © Tom Callemin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1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1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3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Neem positie in 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e337a1-5f49-4ded-bdc6-13acadea4c4a">
      <Terms xmlns="http://schemas.microsoft.com/office/infopath/2007/PartnerControls"/>
    </lcf76f155ced4ddcb4097134ff3c332f>
    <TaxCatchAll xmlns="eddb54b3-0260-4a74-8bba-cc772719b91b" xsi:nil="true"/>
    <Tag xmlns="a3e337a1-5f49-4ded-bdc6-13acadea4c4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2C5169D20F97498FD14340948B4195" ma:contentTypeVersion="19" ma:contentTypeDescription="Create a new document." ma:contentTypeScope="" ma:versionID="c7299df1d3c82b05eee69913a6a91959">
  <xsd:schema xmlns:xsd="http://www.w3.org/2001/XMLSchema" xmlns:xs="http://www.w3.org/2001/XMLSchema" xmlns:p="http://schemas.microsoft.com/office/2006/metadata/properties" xmlns:ns2="a3e337a1-5f49-4ded-bdc6-13acadea4c4a" xmlns:ns3="eddb54b3-0260-4a74-8bba-cc772719b91b" targetNamespace="http://schemas.microsoft.com/office/2006/metadata/properties" ma:root="true" ma:fieldsID="bec224ae9a73580ba3613a360a9692bb" ns2:_="" ns3:_="">
    <xsd:import namespace="a3e337a1-5f49-4ded-bdc6-13acadea4c4a"/>
    <xsd:import namespace="eddb54b3-0260-4a74-8bba-cc772719b9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337a1-5f49-4ded-bdc6-13acadea4c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cd83d8f-855d-4716-a748-44e48ed56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Tag" ma:index="25" nillable="true" ma:displayName="Tag" ma:format="Dropdown" ma:internalName="Tag">
      <xsd:simpleType>
        <xsd:restriction base="dms:Choice">
          <xsd:enumeration value="Archief"/>
          <xsd:enumeration value="Agenda"/>
          <xsd:enumeration value="Begroting"/>
          <xsd:enumeration value="Campagne"/>
          <xsd:enumeration value="Hoofdmap"/>
          <xsd:enumeration value="Kanaal"/>
          <xsd:enumeration value="Evaluatie"/>
          <xsd:enumeration value="Netwerk"/>
          <xsd:enumeration value="Onderzoek"/>
          <xsd:enumeration value="Overzicht"/>
          <xsd:enumeration value="Presentatie"/>
          <xsd:enumeration value="Rapport"/>
          <xsd:enumeration value="Sjabloon"/>
          <xsd:enumeration value="Tool"/>
          <xsd:enumeration value="Vorming"/>
          <xsd:enumeration value="Verslag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b54b3-0260-4a74-8bba-cc772719b91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b5125eb3-fb77-4e87-a9c6-2cb5c46c7415}" ma:internalName="TaxCatchAll" ma:showField="CatchAllData" ma:web="b0ac515a-0929-44f6-a616-709a83d45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7A1EF9-A906-43E5-AFCA-350B16416569}">
  <ds:schemaRefs>
    <ds:schemaRef ds:uri="http://schemas.microsoft.com/office/2006/metadata/properties"/>
    <ds:schemaRef ds:uri="http://schemas.microsoft.com/office/infopath/2007/PartnerControls"/>
    <ds:schemaRef ds:uri="a3e337a1-5f49-4ded-bdc6-13acadea4c4a"/>
    <ds:schemaRef ds:uri="eddb54b3-0260-4a74-8bba-cc772719b91b"/>
  </ds:schemaRefs>
</ds:datastoreItem>
</file>

<file path=customXml/itemProps2.xml><?xml version="1.0" encoding="utf-8"?>
<ds:datastoreItem xmlns:ds="http://schemas.openxmlformats.org/officeDocument/2006/customXml" ds:itemID="{73F3E74D-B76B-4CC5-8975-D74CE7928A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D3917A-005B-4373-BC07-2F92F44B72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e337a1-5f49-4ded-bdc6-13acadea4c4a"/>
    <ds:schemaRef ds:uri="eddb54b3-0260-4a74-8bba-cc772719b9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22</Slides>
  <Notes>22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2026_QCOM_Lespakket_beeldbewust_presentatie_Kritisch-denken_Lesfiche2_Maak-een-keuze </dc:title>
  <cp:revision>2</cp:revision>
  <dcterms:modified xsi:type="dcterms:W3CDTF">2026-06-30T11:46:20Z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0x0101009C2C5169D20F97498FD14340948B4195</vt:lpwstr>
  </property>
  <property fmtid="{D5CDD505-2E9C-101B-9397-08002B2CF9AE}" pid="4" name="_ExtendedDescription">
    <vt:lpwstr/>
  </property>
  <property fmtid="{D5CDD505-2E9C-101B-9397-08002B2CF9AE}" pid="5" name="MSIP_Label_9d03968c-5327-4aba-8636-aa523978c147_Enabled">
    <vt:lpwstr>true</vt:lpwstr>
  </property>
  <property fmtid="{D5CDD505-2E9C-101B-9397-08002B2CF9AE}" pid="6" name="MSIP_Label_9d03968c-5327-4aba-8636-aa523978c147_SetDate">
    <vt:lpwstr>2026-06-30T11:46:17Z</vt:lpwstr>
  </property>
  <property fmtid="{D5CDD505-2E9C-101B-9397-08002B2CF9AE}" pid="7" name="MSIP_Label_9d03968c-5327-4aba-8636-aa523978c147_Method">
    <vt:lpwstr>Privileged</vt:lpwstr>
  </property>
  <property fmtid="{D5CDD505-2E9C-101B-9397-08002B2CF9AE}" pid="8" name="MSIP_Label_9d03968c-5327-4aba-8636-aa523978c147_Name">
    <vt:lpwstr>Restricted - General - Unmarked</vt:lpwstr>
  </property>
  <property fmtid="{D5CDD505-2E9C-101B-9397-08002B2CF9AE}" pid="9" name="MSIP_Label_9d03968c-5327-4aba-8636-aa523978c147_SiteId">
    <vt:lpwstr>a72d5a72-25ee-40f0-9bd1-067cb5b770d4</vt:lpwstr>
  </property>
  <property fmtid="{D5CDD505-2E9C-101B-9397-08002B2CF9AE}" pid="10" name="MSIP_Label_9d03968c-5327-4aba-8636-aa523978c147_ActionId">
    <vt:lpwstr>30940aed-ac0f-4beb-9131-586f3adcb418</vt:lpwstr>
  </property>
  <property fmtid="{D5CDD505-2E9C-101B-9397-08002B2CF9AE}" pid="11" name="MSIP_Label_9d03968c-5327-4aba-8636-aa523978c147_ContentBits">
    <vt:lpwstr>0</vt:lpwstr>
  </property>
  <property fmtid="{D5CDD505-2E9C-101B-9397-08002B2CF9AE}" pid="12" name="MSIP_Label_9d03968c-5327-4aba-8636-aa523978c147_Tag">
    <vt:lpwstr>10, 0, 1, 2</vt:lpwstr>
  </property>
</Properties>
</file>