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Outfit"/>
      <p:regular r:id="rId29"/>
      <p:bold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5C29ADE-922A-4B4C-9742-69E079055AD3}">
  <a:tblStyle styleId="{05C29ADE-922A-4B4C-9742-69E079055AD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21" Type="http://schemas.openxmlformats.org/officeDocument/2006/relationships/slide" Target="slides/slide15.xml"/><Relationship Id="rId3" Type="http://schemas.openxmlformats.org/officeDocument/2006/relationships/presProps" Target="presProps.xml"/><Relationship Id="rId25" Type="http://schemas.openxmlformats.org/officeDocument/2006/relationships/slide" Target="slides/slide19.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customXml" Target="../customXml/item3.xml"/><Relationship Id="rId20" Type="http://schemas.openxmlformats.org/officeDocument/2006/relationships/slide" Target="slides/slide14.xml"/><Relationship Id="rId2" Type="http://schemas.openxmlformats.org/officeDocument/2006/relationships/viewProps" Target="viewProps.xml"/><Relationship Id="rId29" Type="http://schemas.openxmlformats.org/officeDocument/2006/relationships/font" Target="fonts/Outfit-regular.fntdata"/><Relationship Id="rId16" Type="http://schemas.openxmlformats.org/officeDocument/2006/relationships/slide" Target="slides/slide10.xml"/><Relationship Id="rId24" Type="http://schemas.openxmlformats.org/officeDocument/2006/relationships/slide" Target="slides/slide18.xml"/><Relationship Id="rId1" Type="http://schemas.openxmlformats.org/officeDocument/2006/relationships/theme" Target="theme/theme1.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customXml" Target="../customXml/item2.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ustomXml" Target="../customXml/item1.xml"/><Relationship Id="rId22" Type="http://schemas.openxmlformats.org/officeDocument/2006/relationships/slide" Target="slides/slide16.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font" Target="fonts/Outfit-bold.fntdata"/><Relationship Id="rId14" Type="http://schemas.openxmlformats.org/officeDocument/2006/relationships/slide" Target="slides/slide8.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100"/>
              </a:spcAft>
              <a:buClr>
                <a:schemeClr val="dk1"/>
              </a:buClr>
              <a:buSzPts val="1100"/>
              <a:buFont typeface="Arial"/>
              <a:buNone/>
            </a:pPr>
            <a:r>
              <a:t/>
            </a:r>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9104e3c4e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9104e3c4e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kunnen voor- en nadelen bedenken van sociale media.</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weten dat algoritmes van sociale media bepalen wat ze zien.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kunnen de begrippen ‘filterbubbel’ en ‘echokamer’ uitleggen.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reflecteren kritisch over hun eigen mediagebruik.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Benodigdheden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Computer</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Beamer of digitaal bord</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Powerpoint met uitleg</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Toestel met toegang tot internet en sociale media voor elke leerling</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50 minuten</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73be5b2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5" name="Google Shape;95;g3c73be5b2d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9104e3c4ee_1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9104e3c4ee_1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 leerlingen staan stil bij hun sociale­mediagebruik en ontdekken waarom ze allemaal andere informatie te zien krijgen. Zo leren ze hoe algoritmes werken en maken ze kennis met begrippen als ‘algoritme’, ‘filterbubbel’ en ‘echokamer’. Gebruik de theorie als basis om de oefening vorm te geven.</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9104e3c4ee_1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9104e3c4ee_1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Zo ga je te werk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klassikaal hoe leerlingen kijken naar sociale media. Wat is de definitie ervan? Welke platformen vallen daar wel en niet onder?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Vraag ook welke sociale media ze zelf al dan niet gebruiken en waarom. Zijn er platformen waar ze bewust van wegblijven?</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120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a4962b9b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123" name="Google Shape;123;g3a4962b9be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104e3c4ee_1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104e3c4ee_1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nl">
                <a:solidFill>
                  <a:schemeClr val="dk1"/>
                </a:solidFill>
                <a:latin typeface="Outfit"/>
                <a:ea typeface="Outfit"/>
                <a:cs typeface="Outfit"/>
                <a:sym typeface="Outfit"/>
              </a:rPr>
              <a:t>Leerlingen maken vervolgens een tabel met voor- en nadelen van sociale media. Bespreek klassikaal.</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81d41d384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nl">
                <a:solidFill>
                  <a:schemeClr val="dk1"/>
                </a:solidFill>
                <a:latin typeface="Outfit"/>
                <a:ea typeface="Outfit"/>
                <a:cs typeface="Outfit"/>
                <a:sym typeface="Outfit"/>
              </a:rPr>
              <a:t>Voorbeeld tabel </a:t>
            </a:r>
            <a:r>
              <a:rPr lang="nl">
                <a:solidFill>
                  <a:schemeClr val="dk1"/>
                </a:solidFill>
                <a:latin typeface="Outfit"/>
                <a:ea typeface="Outfit"/>
                <a:cs typeface="Outfit"/>
                <a:sym typeface="Outfit"/>
              </a:rPr>
              <a:t>met voordelen en nadelen van sociale media. </a:t>
            </a:r>
            <a:endParaRPr>
              <a:solidFill>
                <a:schemeClr val="dk1"/>
              </a:solidFill>
              <a:latin typeface="Outfit"/>
              <a:ea typeface="Outfit"/>
              <a:cs typeface="Outfit"/>
              <a:sym typeface="Outfit"/>
            </a:endParaRPr>
          </a:p>
        </p:txBody>
      </p:sp>
      <p:sp>
        <p:nvSpPr>
          <p:cNvPr id="146" name="Google Shape;146;g381d41d3845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9104e3c4ee_1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9104e3c4ee_1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1200"/>
              </a:spcBef>
              <a:spcAft>
                <a:spcPts val="120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9104e3c4ee_1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9104e3c4ee_1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b="1" lang="nl">
                <a:solidFill>
                  <a:schemeClr val="dk1"/>
                </a:solidFill>
                <a:latin typeface="Outfit"/>
                <a:ea typeface="Outfit"/>
                <a:cs typeface="Outfit"/>
                <a:sym typeface="Outfit"/>
              </a:rPr>
              <a:t>Sociale media</a:t>
            </a:r>
            <a:r>
              <a:rPr lang="nl">
                <a:solidFill>
                  <a:schemeClr val="dk1"/>
                </a:solidFill>
                <a:latin typeface="Outfit"/>
                <a:ea typeface="Outfit"/>
                <a:cs typeface="Outfit"/>
                <a:sym typeface="Outfit"/>
              </a:rPr>
              <a:t> zijn digitale platformen waarop gebruikers informatie delen, reageren, netwerken uitbouwen en zich uitdrukken via tekst, beeld, video of audio. Denk aan Instagram, TikTok, Snapchat, Facebook, X, enzovoort. Deze platformen spelen een grote rol in ons dagelijks leven, zowel voor entertainment als nieuwsconsumptie, sociale contacten, identiteitsvorming en activisme. Tegelijk krijgen ze veel kritiek door hun invloed op mentaal welzijn, privacy, desinformatie en polarisatie.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Sociale media werken met </a:t>
            </a:r>
            <a:r>
              <a:rPr b="1" lang="nl">
                <a:solidFill>
                  <a:schemeClr val="dk1"/>
                </a:solidFill>
                <a:latin typeface="Outfit"/>
                <a:ea typeface="Outfit"/>
                <a:cs typeface="Outfit"/>
                <a:sym typeface="Outfit"/>
              </a:rPr>
              <a:t>algoritmes</a:t>
            </a:r>
            <a:r>
              <a:rPr lang="nl">
                <a:solidFill>
                  <a:schemeClr val="dk1"/>
                </a:solidFill>
                <a:latin typeface="Outfit"/>
                <a:ea typeface="Outfit"/>
                <a:cs typeface="Outfit"/>
                <a:sym typeface="Outfit"/>
              </a:rPr>
              <a:t>. Dat is een wiskundige term die verwijst naar een reeks instructies om een bepaald doel te bereiken. Op sociale media zijn algoritmes de formules die bepalen wat je te zien krijgt in je feed. Wie interactie heeft met één type video, ziet automatisch meer van hetzelfde. Zo zorgen ze ervoor dat je zoveel mogelijk tijd spendeert op het platform.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Algoritmes tonen vooral wat je leuk vindt, waardoor je minder andere of onverwachte dingen ziet. Zo beland je in een </a:t>
            </a:r>
            <a:r>
              <a:rPr b="1" lang="nl">
                <a:solidFill>
                  <a:schemeClr val="dk1"/>
                </a:solidFill>
                <a:latin typeface="Outfit"/>
                <a:ea typeface="Outfit"/>
                <a:cs typeface="Outfit"/>
                <a:sym typeface="Outfit"/>
              </a:rPr>
              <a:t>filterbubbel</a:t>
            </a:r>
            <a:r>
              <a:rPr lang="nl">
                <a:solidFill>
                  <a:schemeClr val="dk1"/>
                </a:solidFill>
                <a:latin typeface="Outfit"/>
                <a:ea typeface="Outfit"/>
                <a:cs typeface="Outfit"/>
                <a:sym typeface="Outfit"/>
              </a:rPr>
              <a:t>: je krijgt vooral informatie te zien die aansluit bij jouw interesses en mening. Iemand anders ziet daardoor een heel andere online wereld, zelfs op hetzelfde platform. Kijk jij op TikTok vooral dansjes en je buur alleen kattenvideo’s, dan krijg jij straks enkel dansvideo’s te zien en je buur enkel kattenfilmpjes.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Bij belangrijke thema’s zoals politiek of actualiteit kan dat problematisch zijn. Je ziet dan vooral meningen en nieuws die je eigen ideeën bevestigen. Dat heet een </a:t>
            </a:r>
            <a:r>
              <a:rPr b="1" lang="nl">
                <a:solidFill>
                  <a:schemeClr val="dk1"/>
                </a:solidFill>
                <a:latin typeface="Outfit"/>
                <a:ea typeface="Outfit"/>
                <a:cs typeface="Outfit"/>
                <a:sym typeface="Outfit"/>
              </a:rPr>
              <a:t>echokamer</a:t>
            </a:r>
            <a:r>
              <a:rPr lang="nl">
                <a:solidFill>
                  <a:schemeClr val="dk1"/>
                </a:solidFill>
                <a:latin typeface="Outfit"/>
                <a:ea typeface="Outfit"/>
                <a:cs typeface="Outfit"/>
                <a:sym typeface="Outfit"/>
              </a:rPr>
              <a:t>: een omgeving waarin je enkel stemmen hoort die hetzelfde denken als jij. Zo kan je denken dat jouw mening de enige juiste is, omdat je geen informatie krijgt die je mening tegenspreekt.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Door de algoritmes kan je in een konijnenhol, </a:t>
            </a:r>
            <a:r>
              <a:rPr b="1" lang="nl">
                <a:solidFill>
                  <a:schemeClr val="dk1"/>
                </a:solidFill>
                <a:latin typeface="Outfit"/>
                <a:ea typeface="Outfit"/>
                <a:cs typeface="Outfit"/>
                <a:sym typeface="Outfit"/>
              </a:rPr>
              <a:t>konijnenpijp</a:t>
            </a:r>
            <a:r>
              <a:rPr lang="nl">
                <a:solidFill>
                  <a:schemeClr val="dk1"/>
                </a:solidFill>
                <a:latin typeface="Outfit"/>
                <a:ea typeface="Outfit"/>
                <a:cs typeface="Outfit"/>
                <a:sym typeface="Outfit"/>
              </a:rPr>
              <a:t> of</a:t>
            </a:r>
            <a:r>
              <a:rPr i="1" lang="nl">
                <a:solidFill>
                  <a:schemeClr val="dk1"/>
                </a:solidFill>
                <a:latin typeface="Outfit"/>
                <a:ea typeface="Outfit"/>
                <a:cs typeface="Outfit"/>
                <a:sym typeface="Outfit"/>
              </a:rPr>
              <a:t> rabbit hole </a:t>
            </a:r>
            <a:r>
              <a:rPr lang="nl">
                <a:solidFill>
                  <a:schemeClr val="dk1"/>
                </a:solidFill>
                <a:latin typeface="Outfit"/>
                <a:ea typeface="Outfit"/>
                <a:cs typeface="Outfit"/>
                <a:sym typeface="Outfit"/>
              </a:rPr>
              <a:t>belanden. Je raakt dan verzeild in een (online) wereld met veel vreemde en eenzijdige informatie over een bepaald onderwerp. Vervolgens krijg je zoveel interesse in dit onderwerp dat je erover wil blijven lezen en kijken. Soms kan je daardoor de gekste complottheorieën tegenkomen.</a:t>
            </a:r>
            <a:endParaRPr>
              <a:solidFill>
                <a:schemeClr val="dk1"/>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highlight>
                  <a:srgbClr val="FF0000"/>
                </a:highlight>
                <a:latin typeface="Outfit"/>
                <a:ea typeface="Outfit"/>
                <a:cs typeface="Outfit"/>
                <a:sym typeface="Outfit"/>
              </a:rPr>
              <a:t>Online beïnvloeding kan zowel positieve als negatieve effecten hebben.</a:t>
            </a:r>
            <a:endParaRPr>
              <a:solidFill>
                <a:schemeClr val="dk1"/>
              </a:solidFill>
              <a:highlight>
                <a:srgbClr val="FF0000"/>
              </a:highlight>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a:solidFill>
                  <a:schemeClr val="dk1"/>
                </a:solidFill>
                <a:highlight>
                  <a:srgbClr val="FF0000"/>
                </a:highlight>
                <a:latin typeface="Outfit"/>
                <a:ea typeface="Outfit"/>
                <a:cs typeface="Outfit"/>
                <a:sym typeface="Outfit"/>
              </a:rPr>
              <a:t>Positieve effecten:</a:t>
            </a:r>
            <a:endParaRPr b="1">
              <a:solidFill>
                <a:schemeClr val="dk1"/>
              </a:solidFill>
              <a:highlight>
                <a:srgbClr val="FF0000"/>
              </a:highlight>
              <a:latin typeface="Outfit"/>
              <a:ea typeface="Outfit"/>
              <a:cs typeface="Outfit"/>
              <a:sym typeface="Outfit"/>
            </a:endParaRPr>
          </a:p>
          <a:p>
            <a:pPr indent="-298450" lvl="0" marL="457200" rtl="0" algn="l">
              <a:lnSpc>
                <a:spcPct val="115000"/>
              </a:lnSpc>
              <a:spcBef>
                <a:spcPts val="120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Jongeren vinden </a:t>
            </a:r>
            <a:r>
              <a:rPr b="1" lang="nl">
                <a:solidFill>
                  <a:schemeClr val="dk1"/>
                </a:solidFill>
                <a:highlight>
                  <a:srgbClr val="FF0000"/>
                </a:highlight>
                <a:latin typeface="Outfit"/>
                <a:ea typeface="Outfit"/>
                <a:cs typeface="Outfit"/>
                <a:sym typeface="Outfit"/>
              </a:rPr>
              <a:t>gemeenschap, herkenning en steun</a:t>
            </a:r>
            <a:r>
              <a:rPr lang="nl">
                <a:solidFill>
                  <a:schemeClr val="dk1"/>
                </a:solidFill>
                <a:highlight>
                  <a:srgbClr val="FF0000"/>
                </a:highlight>
                <a:latin typeface="Outfit"/>
                <a:ea typeface="Outfit"/>
                <a:cs typeface="Outfit"/>
                <a:sym typeface="Outfit"/>
              </a:rPr>
              <a:t> in online groepen, wat hun zelfvertrouwen kan versterken.</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Creatieve trends zoals upcycling of BookTok stimuleren </a:t>
            </a:r>
            <a:r>
              <a:rPr b="1" lang="nl">
                <a:solidFill>
                  <a:schemeClr val="dk1"/>
                </a:solidFill>
                <a:highlight>
                  <a:srgbClr val="FF0000"/>
                </a:highlight>
                <a:latin typeface="Outfit"/>
                <a:ea typeface="Outfit"/>
                <a:cs typeface="Outfit"/>
                <a:sym typeface="Outfit"/>
              </a:rPr>
              <a:t>duurzaamheid, lezen en zelfexpressie</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Activistische subculturen zetten jongeren aan tot </a:t>
            </a:r>
            <a:r>
              <a:rPr b="1" lang="nl">
                <a:solidFill>
                  <a:schemeClr val="dk1"/>
                </a:solidFill>
                <a:highlight>
                  <a:srgbClr val="FF0000"/>
                </a:highlight>
                <a:latin typeface="Outfit"/>
                <a:ea typeface="Outfit"/>
                <a:cs typeface="Outfit"/>
                <a:sym typeface="Outfit"/>
              </a:rPr>
              <a:t>maatschappelijke betrokkenheid </a:t>
            </a:r>
            <a:r>
              <a:rPr lang="nl">
                <a:solidFill>
                  <a:schemeClr val="dk1"/>
                </a:solidFill>
                <a:highlight>
                  <a:srgbClr val="FF0000"/>
                </a:highlight>
                <a:latin typeface="Outfit"/>
                <a:ea typeface="Outfit"/>
                <a:cs typeface="Outfit"/>
                <a:sym typeface="Outfit"/>
              </a:rPr>
              <a:t>(bv. klimaatacties, solidariteit met Gaza).</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Online mobilisatie kan </a:t>
            </a:r>
            <a:r>
              <a:rPr b="1" lang="nl">
                <a:solidFill>
                  <a:schemeClr val="dk1"/>
                </a:solidFill>
                <a:highlight>
                  <a:srgbClr val="FF0000"/>
                </a:highlight>
                <a:latin typeface="Outfit"/>
                <a:ea typeface="Outfit"/>
                <a:cs typeface="Outfit"/>
                <a:sym typeface="Outfit"/>
              </a:rPr>
              <a:t>druk op beleid en bedrijven</a:t>
            </a:r>
            <a:r>
              <a:rPr lang="nl">
                <a:solidFill>
                  <a:schemeClr val="dk1"/>
                </a:solidFill>
                <a:highlight>
                  <a:srgbClr val="FF0000"/>
                </a:highlight>
                <a:latin typeface="Outfit"/>
                <a:ea typeface="Outfit"/>
                <a:cs typeface="Outfit"/>
                <a:sym typeface="Outfit"/>
              </a:rPr>
              <a:t> uitoefenen (bv. campagnes tegen fast fashion, voor klimaatrechtvaardigheid).</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Safe spaces bieden jongeren ruimte om hun </a:t>
            </a:r>
            <a:r>
              <a:rPr b="1" lang="nl">
                <a:solidFill>
                  <a:schemeClr val="dk1"/>
                </a:solidFill>
                <a:highlight>
                  <a:srgbClr val="FF0000"/>
                </a:highlight>
                <a:latin typeface="Outfit"/>
                <a:ea typeface="Outfit"/>
                <a:cs typeface="Outfit"/>
                <a:sym typeface="Outfit"/>
              </a:rPr>
              <a:t>identiteit te verkennen</a:t>
            </a:r>
            <a:r>
              <a:rPr lang="nl">
                <a:solidFill>
                  <a:schemeClr val="dk1"/>
                </a:solidFill>
                <a:highlight>
                  <a:srgbClr val="FF0000"/>
                </a:highlight>
                <a:latin typeface="Outfit"/>
                <a:ea typeface="Outfit"/>
                <a:cs typeface="Outfit"/>
                <a:sym typeface="Outfit"/>
              </a:rPr>
              <a:t> en ervaringen te delen (bv. LGBTQ+ community’s).</a:t>
            </a:r>
            <a:endParaRPr>
              <a:solidFill>
                <a:schemeClr val="dk1"/>
              </a:solidFill>
              <a:highlight>
                <a:srgbClr val="FF0000"/>
              </a:highlight>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a:solidFill>
                  <a:schemeClr val="dk1"/>
                </a:solidFill>
                <a:highlight>
                  <a:srgbClr val="FF0000"/>
                </a:highlight>
                <a:latin typeface="Outfit"/>
                <a:ea typeface="Outfit"/>
                <a:cs typeface="Outfit"/>
                <a:sym typeface="Outfit"/>
              </a:rPr>
              <a:t>Negatieve effecten:</a:t>
            </a:r>
            <a:endParaRPr b="1">
              <a:solidFill>
                <a:schemeClr val="dk1"/>
              </a:solidFill>
              <a:highlight>
                <a:srgbClr val="FF0000"/>
              </a:highlight>
              <a:latin typeface="Outfit"/>
              <a:ea typeface="Outfit"/>
              <a:cs typeface="Outfit"/>
              <a:sym typeface="Outfit"/>
            </a:endParaRPr>
          </a:p>
          <a:p>
            <a:pPr indent="-298450" lvl="0" marL="457200" rtl="0" algn="l">
              <a:lnSpc>
                <a:spcPct val="115000"/>
              </a:lnSpc>
              <a:spcBef>
                <a:spcPts val="120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Jongeren kopiëren onbewust een</a:t>
            </a:r>
            <a:r>
              <a:rPr b="1" lang="nl">
                <a:solidFill>
                  <a:schemeClr val="dk1"/>
                </a:solidFill>
                <a:highlight>
                  <a:srgbClr val="FF0000"/>
                </a:highlight>
                <a:latin typeface="Outfit"/>
                <a:ea typeface="Outfit"/>
                <a:cs typeface="Outfit"/>
                <a:sym typeface="Outfit"/>
              </a:rPr>
              <a:t> schadelijke levensstijl of wereldbeeld</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Seksistische, racistische of anti-democratische ideeën worden </a:t>
            </a:r>
            <a:r>
              <a:rPr b="1" lang="nl">
                <a:solidFill>
                  <a:schemeClr val="dk1"/>
                </a:solidFill>
                <a:highlight>
                  <a:srgbClr val="FF0000"/>
                </a:highlight>
                <a:latin typeface="Outfit"/>
                <a:ea typeface="Outfit"/>
                <a:cs typeface="Outfit"/>
                <a:sym typeface="Outfit"/>
              </a:rPr>
              <a:t>genormaliseerd</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b="1" lang="nl">
                <a:solidFill>
                  <a:schemeClr val="dk1"/>
                </a:solidFill>
                <a:highlight>
                  <a:srgbClr val="FF0000"/>
                </a:highlight>
                <a:latin typeface="Outfit"/>
                <a:ea typeface="Outfit"/>
                <a:cs typeface="Outfit"/>
                <a:sym typeface="Outfit"/>
              </a:rPr>
              <a:t>Mentale problemen </a:t>
            </a:r>
            <a:r>
              <a:rPr lang="nl">
                <a:solidFill>
                  <a:schemeClr val="dk1"/>
                </a:solidFill>
                <a:highlight>
                  <a:srgbClr val="FF0000"/>
                </a:highlight>
                <a:latin typeface="Outfit"/>
                <a:ea typeface="Outfit"/>
                <a:cs typeface="Outfit"/>
                <a:sym typeface="Outfit"/>
              </a:rPr>
              <a:t>kunnen verergeren door toxische zelfdiscipline of isolement.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Er ontstaat</a:t>
            </a:r>
            <a:r>
              <a:rPr b="1" lang="nl">
                <a:solidFill>
                  <a:schemeClr val="dk1"/>
                </a:solidFill>
                <a:highlight>
                  <a:srgbClr val="FF0000"/>
                </a:highlight>
                <a:latin typeface="Outfit"/>
                <a:ea typeface="Outfit"/>
                <a:cs typeface="Outfit"/>
                <a:sym typeface="Outfit"/>
              </a:rPr>
              <a:t> groepsdruk</a:t>
            </a:r>
            <a:r>
              <a:rPr lang="nl">
                <a:solidFill>
                  <a:schemeClr val="dk1"/>
                </a:solidFill>
                <a:highlight>
                  <a:srgbClr val="FF0000"/>
                </a:highlight>
                <a:latin typeface="Outfit"/>
                <a:ea typeface="Outfit"/>
                <a:cs typeface="Outfit"/>
                <a:sym typeface="Outfit"/>
              </a:rPr>
              <a:t> om zich te gedragen volgens de normen van een subcultuur.</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De </a:t>
            </a:r>
            <a:r>
              <a:rPr b="1" lang="nl">
                <a:solidFill>
                  <a:schemeClr val="dk1"/>
                </a:solidFill>
                <a:highlight>
                  <a:srgbClr val="FF0000"/>
                </a:highlight>
                <a:latin typeface="Outfit"/>
                <a:ea typeface="Outfit"/>
                <a:cs typeface="Outfit"/>
                <a:sym typeface="Outfit"/>
              </a:rPr>
              <a:t>polarisatie</a:t>
            </a:r>
            <a:r>
              <a:rPr lang="nl">
                <a:solidFill>
                  <a:schemeClr val="dk1"/>
                </a:solidFill>
                <a:highlight>
                  <a:srgbClr val="FF0000"/>
                </a:highlight>
                <a:latin typeface="Outfit"/>
                <a:ea typeface="Outfit"/>
                <a:cs typeface="Outfit"/>
                <a:sym typeface="Outfit"/>
              </a:rPr>
              <a:t> tussen jongeren onderling, met ouders, leerkrachten en maatschappij neemt toe.</a:t>
            </a:r>
            <a:endParaRPr>
              <a:solidFill>
                <a:schemeClr val="dk1"/>
              </a:solidFill>
              <a:highlight>
                <a:srgbClr val="FF0000"/>
              </a:highlight>
              <a:latin typeface="Outfit"/>
              <a:ea typeface="Outfit"/>
              <a:cs typeface="Outfit"/>
              <a:sym typeface="Outfit"/>
            </a:endParaRPr>
          </a:p>
          <a:p>
            <a:pPr indent="0" lvl="0" marL="0" rtl="0" algn="l">
              <a:spcBef>
                <a:spcPts val="120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880c5d93ea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latin typeface="Outfit"/>
              <a:ea typeface="Outfit"/>
              <a:cs typeface="Outfit"/>
              <a:sym typeface="Outfit"/>
            </a:endParaRPr>
          </a:p>
        </p:txBody>
      </p:sp>
      <p:sp>
        <p:nvSpPr>
          <p:cNvPr id="173" name="Google Shape;173;g3880c5d93ea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880c5d93ea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latin typeface="Outfit"/>
              <a:ea typeface="Outfit"/>
              <a:cs typeface="Outfit"/>
              <a:sym typeface="Outfit"/>
            </a:endParaRPr>
          </a:p>
        </p:txBody>
      </p:sp>
      <p:sp>
        <p:nvSpPr>
          <p:cNvPr id="180" name="Google Shape;180;g3880c5d93ea_0_2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9104e3c4ee_1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9104e3c4ee_1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9104e3c4ee_1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9104e3c4ee_1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nl">
                <a:solidFill>
                  <a:schemeClr val="dk1"/>
                </a:solidFill>
                <a:latin typeface="Outfit"/>
                <a:ea typeface="Outfit"/>
                <a:cs typeface="Outfit"/>
                <a:sym typeface="Outfit"/>
              </a:rPr>
              <a:t>Stappenplan opdracht deel 2</a:t>
            </a:r>
            <a:endParaRPr b="1">
              <a:solidFill>
                <a:schemeClr val="dk1"/>
              </a:solidFill>
              <a:latin typeface="Outfit"/>
              <a:ea typeface="Outfit"/>
              <a:cs typeface="Outfit"/>
              <a:sym typeface="Outfit"/>
            </a:endParaRPr>
          </a:p>
          <a:p>
            <a:pPr indent="0" lvl="0" marL="0" rtl="0" algn="l">
              <a:lnSpc>
                <a:spcPct val="115000"/>
              </a:lnSpc>
              <a:spcBef>
                <a:spcPts val="1200"/>
              </a:spcBef>
              <a:spcAft>
                <a:spcPts val="0"/>
              </a:spcAft>
              <a:buNone/>
            </a:pPr>
            <a:r>
              <a:rPr b="1" lang="nl">
                <a:solidFill>
                  <a:schemeClr val="dk1"/>
                </a:solidFill>
                <a:latin typeface="Outfit"/>
                <a:ea typeface="Outfit"/>
                <a:cs typeface="Outfit"/>
                <a:sym typeface="Outfit"/>
              </a:rPr>
              <a:t>Stap 2</a:t>
            </a:r>
            <a:r>
              <a:rPr lang="nl">
                <a:solidFill>
                  <a:schemeClr val="dk1"/>
                </a:solidFill>
                <a:latin typeface="Outfit"/>
                <a:ea typeface="Outfit"/>
                <a:cs typeface="Outfit"/>
                <a:sym typeface="Outfit"/>
              </a:rPr>
              <a:t>: Startpagina’s vergelijken</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0"/>
              </a:spcAft>
              <a:buNone/>
            </a:pPr>
            <a:r>
              <a:rPr lang="nl">
                <a:solidFill>
                  <a:schemeClr val="dk1"/>
                </a:solidFill>
                <a:latin typeface="Outfit"/>
                <a:ea typeface="Outfit"/>
                <a:cs typeface="Outfit"/>
                <a:sym typeface="Outfit"/>
              </a:rPr>
              <a:t>In deze stap werken de leerlingen weer per twee en voeren verschillende zoekopdrachten uit.</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De leerlingen nemen een toestel bij de hand en openen beide dezelfde app of website (TikTok, Instagram, YouTube, Facebook, …). Ze leggen de toestellen naast elkaar en vergelijken wat ze zien. Ze noteren 3 opvallende verschillen en gelijkenissen.</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sz="1050">
                <a:solidFill>
                  <a:schemeClr val="dk1"/>
                </a:solidFill>
                <a:latin typeface="Outfit"/>
                <a:ea typeface="Outfit"/>
                <a:cs typeface="Outfit"/>
                <a:sym typeface="Outfit"/>
              </a:rPr>
              <a:t>→ De kans is groot dat de leerlingen niet dezelfde startpagina’s hebben. Dat komt omdat ze andere interesses hebben. Iemand die veel dansfilmpjes of make-up video's kijkt, zal eerder die inhoud aanbevolen krijgen, terwijl iemand die eerder kookvideo’s of gamestreams kijkt, eerder dat soort zaken zal zien op de persoonlijke startpagina. De aanbevelingen zijn gebaseerd op eerder kijk- en zoekgedrag.</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Nadien focussen ze zich op de advertenties die ze te zien krijgen. Let weer op opvallende verschillen en gelijkenissen tussen jullie twee. Ze denken na over een verklaring. </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sz="1050">
                <a:solidFill>
                  <a:schemeClr val="dk1"/>
                </a:solidFill>
                <a:latin typeface="Outfit"/>
                <a:ea typeface="Outfit"/>
                <a:cs typeface="Outfit"/>
                <a:sym typeface="Outfit"/>
              </a:rPr>
              <a:t>→ Hierbij gaat het over producten of onderwerpen waarin de leerling geïnteresseerd is. De kans is groot dat de leerlingen niet dezelfde advertenties zien passeren op hun startpagina’s. Dat komt omdat ze andere interesses hebben. Sociale media hebben immers advertentieprofielen gemaakt, gebaseerd op de persoonlijkheid en interesses van iemand. Dat achterhalen ze door het surfgedrag van die persoon. Dat kan gaan over iemands zoekopdrachten, inhoud die de persoon bekijkt of dingen die de persoon koopt. En natuurlijk ook wat die persoon over zichzelf online zet(bijvoorbeeld: hobby of woonplaats).</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Tot slot openen ze YouTube. Typ in de zoekbalk ‘linkse rat, rechtse zak’ en selecteer de video van VRT NWS. Klik daarna op de eerste aanbevolen video. Herhaal dit vijf keer. Bij welke video zijn ze terechtgekomen? Hoeveel verschil is er? </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a:solidFill>
                  <a:schemeClr val="dk1"/>
                </a:solidFill>
                <a:latin typeface="Outfit"/>
                <a:ea typeface="Outfit"/>
                <a:cs typeface="Outfit"/>
                <a:sym typeface="Outfit"/>
              </a:rPr>
              <a:t>→ Deze oefening toont aan dat je wel eenzelfde startpunt kan hebben, maar dat je persoonlijk algoritme ervoor kan zorgen dat je snel op andere zaken dan iemand anders terecht kan komen, op basis van je persoonlijke gegevens en eerder kijk- en zoekgedrag.</a:t>
            </a:r>
            <a:endParaRPr b="1">
              <a:solidFill>
                <a:schemeClr val="dk1"/>
              </a:solidFill>
              <a:latin typeface="Outfit"/>
              <a:ea typeface="Outfit"/>
              <a:cs typeface="Outfit"/>
              <a:sym typeface="Outfit"/>
            </a:endParaRPr>
          </a:p>
          <a:p>
            <a:pPr indent="0" lvl="0" marL="0" rtl="0" algn="l">
              <a:lnSpc>
                <a:spcPct val="115000"/>
              </a:lnSpc>
              <a:spcBef>
                <a:spcPts val="1200"/>
              </a:spcBef>
              <a:spcAft>
                <a:spcPts val="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bbd620b042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bbd620b042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nl">
                <a:solidFill>
                  <a:schemeClr val="dk1"/>
                </a:solidFill>
                <a:latin typeface="Outfit"/>
                <a:ea typeface="Outfit"/>
                <a:cs typeface="Outfit"/>
                <a:sym typeface="Outfit"/>
              </a:rPr>
              <a:t>Stappenplan opdracht deel 2</a:t>
            </a:r>
            <a:endParaRPr b="1">
              <a:solidFill>
                <a:schemeClr val="dk1"/>
              </a:solidFill>
              <a:latin typeface="Outfit"/>
              <a:ea typeface="Outfit"/>
              <a:cs typeface="Outfit"/>
              <a:sym typeface="Outfit"/>
            </a:endParaRPr>
          </a:p>
          <a:p>
            <a:pPr indent="0" lvl="0" marL="0" rtl="0" algn="l">
              <a:lnSpc>
                <a:spcPct val="115000"/>
              </a:lnSpc>
              <a:spcBef>
                <a:spcPts val="1200"/>
              </a:spcBef>
              <a:spcAft>
                <a:spcPts val="0"/>
              </a:spcAft>
              <a:buNone/>
            </a:pPr>
            <a:r>
              <a:rPr b="1" lang="nl">
                <a:solidFill>
                  <a:schemeClr val="dk1"/>
                </a:solidFill>
                <a:latin typeface="Outfit"/>
                <a:ea typeface="Outfit"/>
                <a:cs typeface="Outfit"/>
                <a:sym typeface="Outfit"/>
              </a:rPr>
              <a:t>Stap 2</a:t>
            </a:r>
            <a:r>
              <a:rPr lang="nl">
                <a:solidFill>
                  <a:schemeClr val="dk1"/>
                </a:solidFill>
                <a:latin typeface="Outfit"/>
                <a:ea typeface="Outfit"/>
                <a:cs typeface="Outfit"/>
                <a:sym typeface="Outfit"/>
              </a:rPr>
              <a:t>: Startpagina’s vergelijken</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0"/>
              </a:spcAft>
              <a:buNone/>
            </a:pPr>
            <a:r>
              <a:rPr lang="nl">
                <a:solidFill>
                  <a:schemeClr val="dk1"/>
                </a:solidFill>
                <a:latin typeface="Outfit"/>
                <a:ea typeface="Outfit"/>
                <a:cs typeface="Outfit"/>
                <a:sym typeface="Outfit"/>
              </a:rPr>
              <a:t>In deze stap werken de leerlingen weer per twee en voeren verschillende zoekopdrachten uit.</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De leerlingen nemen een toestel bij de hand en openen beide dezelfde app of website (TikTok, Instagram, YouTube, Facebook, …). Ze leggen de toestellen naast elkaar en vergelijken wat ze zien. Ze noteren 3 opvallende verschillen en gelijkenissen.</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sz="1050">
                <a:solidFill>
                  <a:schemeClr val="dk1"/>
                </a:solidFill>
                <a:latin typeface="Outfit"/>
                <a:ea typeface="Outfit"/>
                <a:cs typeface="Outfit"/>
                <a:sym typeface="Outfit"/>
              </a:rPr>
              <a:t>→ De kans is groot dat de leerlingen niet dezelfde startpagina’s hebben. Dat komt omdat ze andere interesses hebben. Iemand die veel dansfilmpjes of make-up video's kijkt, zal eerder die inhoud aanbevolen krijgen, terwijl iemand die eerder kookvideo’s of gamestreams kijkt, eerder dat soort zaken zal zien op de persoonlijke startpagina. De aanbevelingen zijn gebaseerd op eerder kijk- en zoekgedrag.</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Nadien focussen ze zich op de advertenties die ze te zien krijgen. Let weer op opvallende verschillen en gelijkenissen tussen jullie twee. Ze denken na over een verklaring. </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sz="1050">
                <a:solidFill>
                  <a:schemeClr val="dk1"/>
                </a:solidFill>
                <a:latin typeface="Outfit"/>
                <a:ea typeface="Outfit"/>
                <a:cs typeface="Outfit"/>
                <a:sym typeface="Outfit"/>
              </a:rPr>
              <a:t>→ Hierbij gaat het over producten of onderwerpen waarin de leerling geïnteresseerd is. De kans is groot dat de leerlingen niet dezelfde advertenties zien passeren op hun startpagina’s. Dat komt omdat ze andere interesses hebben. Sociale media hebben immers advertentieprofielen gemaakt, gebaseerd op de persoonlijkheid en interesses van iemand. Dat achterhalen ze door het surfgedrag van die persoon. Dat kan gaan over iemands zoekopdrachten, inhoud die de persoon bekijkt of dingen die de persoon koopt. En natuurlijk ook wat die persoon over zichzelf online zet(bijvoorbeeld: hobby of woonplaats).</a:t>
            </a:r>
            <a:endParaRPr>
              <a:solidFill>
                <a:schemeClr val="dk1"/>
              </a:solidFill>
              <a:latin typeface="Outfit"/>
              <a:ea typeface="Outfit"/>
              <a:cs typeface="Outfit"/>
              <a:sym typeface="Outfit"/>
            </a:endParaRPr>
          </a:p>
          <a:p>
            <a:pPr indent="-298450" lvl="0" marL="4572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Tot slot openen ze YouTube. Typ in de zoekbalk ‘linkse rat, rechtse zak’ en selecteer de video van VRT NWS. Klik daarna op de eerste aanbevolen video. Herhaal dit vijf keer. Bij welke video zijn ze terechtgekomen? Hoeveel verschil is er? </a:t>
            </a:r>
            <a:endParaRPr>
              <a:solidFill>
                <a:schemeClr val="dk1"/>
              </a:solidFill>
              <a:latin typeface="Outfit"/>
              <a:ea typeface="Outfit"/>
              <a:cs typeface="Outfit"/>
              <a:sym typeface="Outfit"/>
            </a:endParaRPr>
          </a:p>
          <a:p>
            <a:pPr indent="0" lvl="0" marL="914400" marR="381000" rtl="0" algn="l">
              <a:lnSpc>
                <a:spcPct val="115000"/>
              </a:lnSpc>
              <a:spcBef>
                <a:spcPts val="1200"/>
              </a:spcBef>
              <a:spcAft>
                <a:spcPts val="0"/>
              </a:spcAft>
              <a:buNone/>
            </a:pPr>
            <a:r>
              <a:rPr lang="nl">
                <a:solidFill>
                  <a:schemeClr val="dk1"/>
                </a:solidFill>
                <a:latin typeface="Outfit"/>
                <a:ea typeface="Outfit"/>
                <a:cs typeface="Outfit"/>
                <a:sym typeface="Outfit"/>
              </a:rPr>
              <a:t>→ Deze oefening toont aan dat je wel eenzelfde startpunt kan hebben, maar dat je persoonlijk algoritme ervoor kan zorgen dat je snel op andere zaken dan iemand anders terecht kan komen, op basis van je persoonlijke gegevens en eerder kijk- en zoekgedrag.</a:t>
            </a:r>
            <a:endParaRPr b="1">
              <a:solidFill>
                <a:schemeClr val="dk1"/>
              </a:solidFill>
              <a:latin typeface="Outfit"/>
              <a:ea typeface="Outfit"/>
              <a:cs typeface="Outfit"/>
              <a:sym typeface="Outfit"/>
            </a:endParaRPr>
          </a:p>
          <a:p>
            <a:pPr indent="0" lvl="0" marL="0" rtl="0" algn="l">
              <a:lnSpc>
                <a:spcPct val="115000"/>
              </a:lnSpc>
              <a:spcBef>
                <a:spcPts val="1200"/>
              </a:spcBef>
              <a:spcAft>
                <a:spcPts val="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104e3c4ee_1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104e3c4ee_1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1200"/>
              </a:spcBef>
              <a:spcAft>
                <a:spcPts val="0"/>
              </a:spcAft>
              <a:buNone/>
            </a:pPr>
            <a:r>
              <a:rPr b="1" lang="nl">
                <a:solidFill>
                  <a:schemeClr val="dk1"/>
                </a:solidFill>
                <a:latin typeface="Outfit"/>
                <a:ea typeface="Outfit"/>
                <a:cs typeface="Outfit"/>
                <a:sym typeface="Outfit"/>
              </a:rPr>
              <a:t>Stap 3 Bespreek klassikaal</a:t>
            </a:r>
            <a:endParaRPr b="1">
              <a:solidFill>
                <a:schemeClr val="dk1"/>
              </a:solidFill>
              <a:latin typeface="Outfit"/>
              <a:ea typeface="Outfit"/>
              <a:cs typeface="Outfit"/>
              <a:sym typeface="Outfit"/>
            </a:endParaRPr>
          </a:p>
          <a:p>
            <a:pPr indent="0" lvl="0" marL="0" marR="381000" rtl="0" algn="l">
              <a:lnSpc>
                <a:spcPct val="115000"/>
              </a:lnSpc>
              <a:spcBef>
                <a:spcPts val="1200"/>
              </a:spcBef>
              <a:spcAft>
                <a:spcPts val="0"/>
              </a:spcAft>
              <a:buNone/>
            </a:pPr>
            <a:r>
              <a:rPr lang="nl">
                <a:solidFill>
                  <a:schemeClr val="dk1"/>
                </a:solidFill>
                <a:latin typeface="Outfit"/>
                <a:ea typeface="Outfit"/>
                <a:cs typeface="Outfit"/>
                <a:sym typeface="Outfit"/>
              </a:rPr>
              <a:t>Bespreek de mogelijke verklaringen die de leerlingen hebben voor de verschillende startpagina’s. Leg hen daarna de theorie over algoritmes, filterbubbels en echokamers uit met behulp van de begeleidende PowerPoint. Stel hen vervolgens enkele vragen. </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0"/>
              </a:spcAft>
              <a:buNone/>
            </a:pPr>
            <a:r>
              <a:rPr lang="nl">
                <a:solidFill>
                  <a:schemeClr val="dk1"/>
                </a:solidFill>
                <a:latin typeface="Outfit"/>
                <a:ea typeface="Outfit"/>
                <a:cs typeface="Outfit"/>
                <a:sym typeface="Outfit"/>
              </a:rPr>
              <a:t>Vragen:</a:t>
            </a:r>
            <a:endParaRPr>
              <a:solidFill>
                <a:schemeClr val="dk1"/>
              </a:solidFill>
              <a:latin typeface="Outfit"/>
              <a:ea typeface="Outfit"/>
              <a:cs typeface="Outfit"/>
              <a:sym typeface="Outfit"/>
            </a:endParaRPr>
          </a:p>
          <a:p>
            <a:pPr indent="-298450" lvl="0" marL="914400" marR="381000" rtl="0" algn="l">
              <a:lnSpc>
                <a:spcPct val="115000"/>
              </a:lnSpc>
              <a:spcBef>
                <a:spcPts val="120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ervan dat iedereen andere content te zien krijgt op sociale media?</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zijn de voordelen dat je altijd altijd dezelfde content te zien krijgt online?</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zijn de nadelen dat je altijd altijd dezelfde content te zien krijgt online?</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Denk je dat je in een filterbubbel zit? Waarom wel of waarom niet?</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Denk je dat je in een echokamer zit? Waarom wel of waar niet? </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Zie je vaak dezelfde soort reacties op content? </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kunnen we voorkomen dat we alleen onze eigen mening te zien krijgen op sociale media? </a:t>
            </a:r>
            <a:endParaRPr>
              <a:solidFill>
                <a:schemeClr val="dk1"/>
              </a:solidFill>
              <a:latin typeface="Outfit"/>
              <a:ea typeface="Outfit"/>
              <a:cs typeface="Outfit"/>
              <a:sym typeface="Outfit"/>
            </a:endParaRPr>
          </a:p>
          <a:p>
            <a:pPr indent="-298450" lvl="0" marL="914400" marR="3810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kan je uit een filterbubbel geraken? Hoe kan je je algoritme beïnvloeden?</a:t>
            </a:r>
            <a:endParaRPr>
              <a:solidFill>
                <a:schemeClr val="dk1"/>
              </a:solidFill>
              <a:latin typeface="Outfit"/>
              <a:ea typeface="Outfit"/>
              <a:cs typeface="Outfit"/>
              <a:sym typeface="Outfit"/>
            </a:endParaRPr>
          </a:p>
          <a:p>
            <a:pPr indent="-298450" lvl="0" marL="9144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voorbeelden uit je dagelijkse leven vinden waar er bubbels zijn? Denk bijvoorbeeld aan iets gaan drinken op café met vrienden, hobby, sport, vereniging, vakantiewerk, gamen, … </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0"/>
              </a:spcAft>
              <a:buNone/>
            </a:pPr>
            <a:r>
              <a:t/>
            </a:r>
            <a:endParaRPr>
              <a:solidFill>
                <a:schemeClr val="dk1"/>
              </a:solidFill>
            </a:endParaRPr>
          </a:p>
          <a:p>
            <a:pPr indent="0" lvl="0" marL="0" marR="381000" rtl="0" algn="l">
              <a:lnSpc>
                <a:spcPct val="115000"/>
              </a:lnSpc>
              <a:spcBef>
                <a:spcPts val="1200"/>
              </a:spcBef>
              <a:spcAft>
                <a:spcPts val="0"/>
              </a:spcAft>
              <a:buNone/>
            </a:pPr>
            <a:r>
              <a:t/>
            </a:r>
            <a:endParaRPr>
              <a:solidFill>
                <a:schemeClr val="dk1"/>
              </a:solidFill>
              <a:latin typeface="Outfit"/>
              <a:ea typeface="Outfit"/>
              <a:cs typeface="Outfit"/>
              <a:sym typeface="Outfit"/>
            </a:endParaRPr>
          </a:p>
          <a:p>
            <a:pPr indent="0" lvl="0" marL="0" marR="381000" rtl="0" algn="l">
              <a:lnSpc>
                <a:spcPct val="115000"/>
              </a:lnSpc>
              <a:spcBef>
                <a:spcPts val="1200"/>
              </a:spcBef>
              <a:spcAft>
                <a:spcPts val="120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9104e3c4ee_1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9104e3c4ee_1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b="1" lang="nl">
                <a:solidFill>
                  <a:schemeClr val="dk1"/>
                </a:solidFill>
                <a:latin typeface="Outfit"/>
                <a:ea typeface="Outfit"/>
                <a:cs typeface="Outfit"/>
                <a:sym typeface="Outfit"/>
              </a:rPr>
              <a:t>Sociale media</a:t>
            </a:r>
            <a:r>
              <a:rPr lang="nl">
                <a:solidFill>
                  <a:schemeClr val="dk1"/>
                </a:solidFill>
                <a:latin typeface="Outfit"/>
                <a:ea typeface="Outfit"/>
                <a:cs typeface="Outfit"/>
                <a:sym typeface="Outfit"/>
              </a:rPr>
              <a:t> zijn digitale platformen waarop gebruikers informatie delen, reageren, netwerken uitbouwen en zich uitdrukken via tekst, beeld, video of audio. Denk aan Instagram, TikTok, Snapchat, Facebook, X, enzovoort. Deze platformen spelen een grote rol in ons dagelijks leven, zowel voor entertainment als nieuwsconsumptie, sociale contacten, identiteitsvorming en activisme. Tegelijk krijgen ze veel kritiek door hun invloed op mentaal welzijn, privacy, desinformatie en polarisatie.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Sociale media werken met </a:t>
            </a:r>
            <a:r>
              <a:rPr b="1" lang="nl">
                <a:solidFill>
                  <a:schemeClr val="dk1"/>
                </a:solidFill>
                <a:latin typeface="Outfit"/>
                <a:ea typeface="Outfit"/>
                <a:cs typeface="Outfit"/>
                <a:sym typeface="Outfit"/>
              </a:rPr>
              <a:t>algoritmes</a:t>
            </a:r>
            <a:r>
              <a:rPr lang="nl">
                <a:solidFill>
                  <a:schemeClr val="dk1"/>
                </a:solidFill>
                <a:latin typeface="Outfit"/>
                <a:ea typeface="Outfit"/>
                <a:cs typeface="Outfit"/>
                <a:sym typeface="Outfit"/>
              </a:rPr>
              <a:t>. Dat is een wiskundige term die verwijst naar een reeks instructies om een bepaald doel te bereiken. Op sociale media zijn algoritmes de formules die bepalen wat je te zien krijgt in je feed. Wie interactie heeft met één type video, ziet automatisch meer van hetzelfde. Zo zorgen ze ervoor dat je zoveel mogelijk tijd spendeert op het platform.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Algoritmes tonen vooral wat je leuk vindt, waardoor je minder andere of onverwachte dingen ziet. Zo beland je in een </a:t>
            </a:r>
            <a:r>
              <a:rPr b="1" lang="nl">
                <a:solidFill>
                  <a:schemeClr val="dk1"/>
                </a:solidFill>
                <a:latin typeface="Outfit"/>
                <a:ea typeface="Outfit"/>
                <a:cs typeface="Outfit"/>
                <a:sym typeface="Outfit"/>
              </a:rPr>
              <a:t>filterbubbel</a:t>
            </a:r>
            <a:r>
              <a:rPr lang="nl">
                <a:solidFill>
                  <a:schemeClr val="dk1"/>
                </a:solidFill>
                <a:latin typeface="Outfit"/>
                <a:ea typeface="Outfit"/>
                <a:cs typeface="Outfit"/>
                <a:sym typeface="Outfit"/>
              </a:rPr>
              <a:t>: je krijgt vooral informatie te zien die aansluit bij jouw interesses en mening. Iemand anders ziet daardoor een heel andere online wereld, zelfs op hetzelfde platform. Kijk jij op TikTok vooral dansjes en je buur alleen kattenvideo’s, dan krijg jij straks enkel dansvideo’s te zien en je buur enkel kattenfilmpjes.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Bij belangrijke thema’s zoals politiek of actualiteit kan dat problematisch zijn. Je ziet dan vooral meningen en nieuws die je eigen ideeën bevestigen. Dat heet een </a:t>
            </a:r>
            <a:r>
              <a:rPr b="1" lang="nl">
                <a:solidFill>
                  <a:schemeClr val="dk1"/>
                </a:solidFill>
                <a:latin typeface="Outfit"/>
                <a:ea typeface="Outfit"/>
                <a:cs typeface="Outfit"/>
                <a:sym typeface="Outfit"/>
              </a:rPr>
              <a:t>echokamer</a:t>
            </a:r>
            <a:r>
              <a:rPr lang="nl">
                <a:solidFill>
                  <a:schemeClr val="dk1"/>
                </a:solidFill>
                <a:latin typeface="Outfit"/>
                <a:ea typeface="Outfit"/>
                <a:cs typeface="Outfit"/>
                <a:sym typeface="Outfit"/>
              </a:rPr>
              <a:t>: een omgeving waarin je enkel stemmen hoort die hetzelfde denken als jij. Zo kan je denken dat jouw mening de enige juiste is, omdat je geen informatie krijgt die je mening tegenspreekt.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Door de algoritmes kan je in een konijnenhol, </a:t>
            </a:r>
            <a:r>
              <a:rPr b="1" lang="nl">
                <a:solidFill>
                  <a:schemeClr val="dk1"/>
                </a:solidFill>
                <a:latin typeface="Outfit"/>
                <a:ea typeface="Outfit"/>
                <a:cs typeface="Outfit"/>
                <a:sym typeface="Outfit"/>
              </a:rPr>
              <a:t>konijnenpijp</a:t>
            </a:r>
            <a:r>
              <a:rPr lang="nl">
                <a:solidFill>
                  <a:schemeClr val="dk1"/>
                </a:solidFill>
                <a:latin typeface="Outfit"/>
                <a:ea typeface="Outfit"/>
                <a:cs typeface="Outfit"/>
                <a:sym typeface="Outfit"/>
              </a:rPr>
              <a:t> of</a:t>
            </a:r>
            <a:r>
              <a:rPr i="1" lang="nl">
                <a:solidFill>
                  <a:schemeClr val="dk1"/>
                </a:solidFill>
                <a:latin typeface="Outfit"/>
                <a:ea typeface="Outfit"/>
                <a:cs typeface="Outfit"/>
                <a:sym typeface="Outfit"/>
              </a:rPr>
              <a:t> rabbit hole </a:t>
            </a:r>
            <a:r>
              <a:rPr lang="nl">
                <a:solidFill>
                  <a:schemeClr val="dk1"/>
                </a:solidFill>
                <a:latin typeface="Outfit"/>
                <a:ea typeface="Outfit"/>
                <a:cs typeface="Outfit"/>
                <a:sym typeface="Outfit"/>
              </a:rPr>
              <a:t>belanden. Je raakt dan verzeild in een (online) wereld met veel vreemde en eenzijdige informatie over een bepaald onderwerp. Vervolgens krijg je zoveel interesse in dit onderwerp dat je erover wil blijven lezen en kijken. Soms kan je daardoor de gekste complottheorieën tegenkomen.</a:t>
            </a:r>
            <a:endParaRPr>
              <a:solidFill>
                <a:schemeClr val="dk1"/>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lang="nl">
                <a:solidFill>
                  <a:schemeClr val="dk1"/>
                </a:solidFill>
                <a:highlight>
                  <a:srgbClr val="FF0000"/>
                </a:highlight>
                <a:latin typeface="Outfit"/>
                <a:ea typeface="Outfit"/>
                <a:cs typeface="Outfit"/>
                <a:sym typeface="Outfit"/>
              </a:rPr>
              <a:t>Online beïnvloeding kan zowel positieve als negatieve effecten hebben.</a:t>
            </a:r>
            <a:endParaRPr>
              <a:solidFill>
                <a:schemeClr val="dk1"/>
              </a:solidFill>
              <a:highlight>
                <a:srgbClr val="FF0000"/>
              </a:highlight>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a:solidFill>
                  <a:schemeClr val="dk1"/>
                </a:solidFill>
                <a:highlight>
                  <a:srgbClr val="FF0000"/>
                </a:highlight>
                <a:latin typeface="Outfit"/>
                <a:ea typeface="Outfit"/>
                <a:cs typeface="Outfit"/>
                <a:sym typeface="Outfit"/>
              </a:rPr>
              <a:t>Positieve effecten:</a:t>
            </a:r>
            <a:endParaRPr b="1">
              <a:solidFill>
                <a:schemeClr val="dk1"/>
              </a:solidFill>
              <a:highlight>
                <a:srgbClr val="FF0000"/>
              </a:highlight>
              <a:latin typeface="Outfit"/>
              <a:ea typeface="Outfit"/>
              <a:cs typeface="Outfit"/>
              <a:sym typeface="Outfit"/>
            </a:endParaRPr>
          </a:p>
          <a:p>
            <a:pPr indent="-298450" lvl="0" marL="457200" rtl="0" algn="l">
              <a:lnSpc>
                <a:spcPct val="115000"/>
              </a:lnSpc>
              <a:spcBef>
                <a:spcPts val="120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Jongeren vinden </a:t>
            </a:r>
            <a:r>
              <a:rPr b="1" lang="nl">
                <a:solidFill>
                  <a:schemeClr val="dk1"/>
                </a:solidFill>
                <a:highlight>
                  <a:srgbClr val="FF0000"/>
                </a:highlight>
                <a:latin typeface="Outfit"/>
                <a:ea typeface="Outfit"/>
                <a:cs typeface="Outfit"/>
                <a:sym typeface="Outfit"/>
              </a:rPr>
              <a:t>gemeenschap, herkenning en steun</a:t>
            </a:r>
            <a:r>
              <a:rPr lang="nl">
                <a:solidFill>
                  <a:schemeClr val="dk1"/>
                </a:solidFill>
                <a:highlight>
                  <a:srgbClr val="FF0000"/>
                </a:highlight>
                <a:latin typeface="Outfit"/>
                <a:ea typeface="Outfit"/>
                <a:cs typeface="Outfit"/>
                <a:sym typeface="Outfit"/>
              </a:rPr>
              <a:t> in online groepen, wat hun zelfvertrouwen kan versterken.</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Creatieve trends zoals upcycling of BookTok stimuleren </a:t>
            </a:r>
            <a:r>
              <a:rPr b="1" lang="nl">
                <a:solidFill>
                  <a:schemeClr val="dk1"/>
                </a:solidFill>
                <a:highlight>
                  <a:srgbClr val="FF0000"/>
                </a:highlight>
                <a:latin typeface="Outfit"/>
                <a:ea typeface="Outfit"/>
                <a:cs typeface="Outfit"/>
                <a:sym typeface="Outfit"/>
              </a:rPr>
              <a:t>duurzaamheid, lezen en zelfexpressie</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Activistische subculturen zetten jongeren aan tot </a:t>
            </a:r>
            <a:r>
              <a:rPr b="1" lang="nl">
                <a:solidFill>
                  <a:schemeClr val="dk1"/>
                </a:solidFill>
                <a:highlight>
                  <a:srgbClr val="FF0000"/>
                </a:highlight>
                <a:latin typeface="Outfit"/>
                <a:ea typeface="Outfit"/>
                <a:cs typeface="Outfit"/>
                <a:sym typeface="Outfit"/>
              </a:rPr>
              <a:t>maatschappelijke betrokkenheid </a:t>
            </a:r>
            <a:r>
              <a:rPr lang="nl">
                <a:solidFill>
                  <a:schemeClr val="dk1"/>
                </a:solidFill>
                <a:highlight>
                  <a:srgbClr val="FF0000"/>
                </a:highlight>
                <a:latin typeface="Outfit"/>
                <a:ea typeface="Outfit"/>
                <a:cs typeface="Outfit"/>
                <a:sym typeface="Outfit"/>
              </a:rPr>
              <a:t>(bv. klimaatacties, solidariteit met Gaza).</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Online mobilisatie kan </a:t>
            </a:r>
            <a:r>
              <a:rPr b="1" lang="nl">
                <a:solidFill>
                  <a:schemeClr val="dk1"/>
                </a:solidFill>
                <a:highlight>
                  <a:srgbClr val="FF0000"/>
                </a:highlight>
                <a:latin typeface="Outfit"/>
                <a:ea typeface="Outfit"/>
                <a:cs typeface="Outfit"/>
                <a:sym typeface="Outfit"/>
              </a:rPr>
              <a:t>druk op beleid en bedrijven</a:t>
            </a:r>
            <a:r>
              <a:rPr lang="nl">
                <a:solidFill>
                  <a:schemeClr val="dk1"/>
                </a:solidFill>
                <a:highlight>
                  <a:srgbClr val="FF0000"/>
                </a:highlight>
                <a:latin typeface="Outfit"/>
                <a:ea typeface="Outfit"/>
                <a:cs typeface="Outfit"/>
                <a:sym typeface="Outfit"/>
              </a:rPr>
              <a:t> uitoefenen (bv. campagnes tegen fast fashion, voor klimaatrechtvaardigheid).</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Safe spaces bieden jongeren ruimte om hun </a:t>
            </a:r>
            <a:r>
              <a:rPr b="1" lang="nl">
                <a:solidFill>
                  <a:schemeClr val="dk1"/>
                </a:solidFill>
                <a:highlight>
                  <a:srgbClr val="FF0000"/>
                </a:highlight>
                <a:latin typeface="Outfit"/>
                <a:ea typeface="Outfit"/>
                <a:cs typeface="Outfit"/>
                <a:sym typeface="Outfit"/>
              </a:rPr>
              <a:t>identiteit te verkennen</a:t>
            </a:r>
            <a:r>
              <a:rPr lang="nl">
                <a:solidFill>
                  <a:schemeClr val="dk1"/>
                </a:solidFill>
                <a:highlight>
                  <a:srgbClr val="FF0000"/>
                </a:highlight>
                <a:latin typeface="Outfit"/>
                <a:ea typeface="Outfit"/>
                <a:cs typeface="Outfit"/>
                <a:sym typeface="Outfit"/>
              </a:rPr>
              <a:t> en ervaringen te delen (bv. LGBTQ+ community’s).</a:t>
            </a:r>
            <a:endParaRPr>
              <a:solidFill>
                <a:schemeClr val="dk1"/>
              </a:solidFill>
              <a:highlight>
                <a:srgbClr val="FF0000"/>
              </a:highlight>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a:solidFill>
                  <a:schemeClr val="dk1"/>
                </a:solidFill>
                <a:highlight>
                  <a:srgbClr val="FF0000"/>
                </a:highlight>
                <a:latin typeface="Outfit"/>
                <a:ea typeface="Outfit"/>
                <a:cs typeface="Outfit"/>
                <a:sym typeface="Outfit"/>
              </a:rPr>
              <a:t>Negatieve effecten:</a:t>
            </a:r>
            <a:endParaRPr b="1">
              <a:solidFill>
                <a:schemeClr val="dk1"/>
              </a:solidFill>
              <a:highlight>
                <a:srgbClr val="FF0000"/>
              </a:highlight>
              <a:latin typeface="Outfit"/>
              <a:ea typeface="Outfit"/>
              <a:cs typeface="Outfit"/>
              <a:sym typeface="Outfit"/>
            </a:endParaRPr>
          </a:p>
          <a:p>
            <a:pPr indent="-298450" lvl="0" marL="457200" rtl="0" algn="l">
              <a:lnSpc>
                <a:spcPct val="115000"/>
              </a:lnSpc>
              <a:spcBef>
                <a:spcPts val="120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Jongeren kopiëren onbewust een</a:t>
            </a:r>
            <a:r>
              <a:rPr b="1" lang="nl">
                <a:solidFill>
                  <a:schemeClr val="dk1"/>
                </a:solidFill>
                <a:highlight>
                  <a:srgbClr val="FF0000"/>
                </a:highlight>
                <a:latin typeface="Outfit"/>
                <a:ea typeface="Outfit"/>
                <a:cs typeface="Outfit"/>
                <a:sym typeface="Outfit"/>
              </a:rPr>
              <a:t> schadelijke levensstijl of wereldbeeld</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Seksistische, racistische of anti-democratische ideeën worden </a:t>
            </a:r>
            <a:r>
              <a:rPr b="1" lang="nl">
                <a:solidFill>
                  <a:schemeClr val="dk1"/>
                </a:solidFill>
                <a:highlight>
                  <a:srgbClr val="FF0000"/>
                </a:highlight>
                <a:latin typeface="Outfit"/>
                <a:ea typeface="Outfit"/>
                <a:cs typeface="Outfit"/>
                <a:sym typeface="Outfit"/>
              </a:rPr>
              <a:t>genormaliseerd</a:t>
            </a:r>
            <a:r>
              <a:rPr lang="nl">
                <a:solidFill>
                  <a:schemeClr val="dk1"/>
                </a:solidFill>
                <a:highlight>
                  <a:srgbClr val="FF0000"/>
                </a:highlight>
                <a:latin typeface="Outfit"/>
                <a:ea typeface="Outfit"/>
                <a:cs typeface="Outfit"/>
                <a:sym typeface="Outfit"/>
              </a:rPr>
              <a: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b="1" lang="nl">
                <a:solidFill>
                  <a:schemeClr val="dk1"/>
                </a:solidFill>
                <a:highlight>
                  <a:srgbClr val="FF0000"/>
                </a:highlight>
                <a:latin typeface="Outfit"/>
                <a:ea typeface="Outfit"/>
                <a:cs typeface="Outfit"/>
                <a:sym typeface="Outfit"/>
              </a:rPr>
              <a:t>Mentale problemen </a:t>
            </a:r>
            <a:r>
              <a:rPr lang="nl">
                <a:solidFill>
                  <a:schemeClr val="dk1"/>
                </a:solidFill>
                <a:highlight>
                  <a:srgbClr val="FF0000"/>
                </a:highlight>
                <a:latin typeface="Outfit"/>
                <a:ea typeface="Outfit"/>
                <a:cs typeface="Outfit"/>
                <a:sym typeface="Outfit"/>
              </a:rPr>
              <a:t>kunnen verergeren door toxische zelfdiscipline of isolement.</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Er ontstaat</a:t>
            </a:r>
            <a:r>
              <a:rPr b="1" lang="nl">
                <a:solidFill>
                  <a:schemeClr val="dk1"/>
                </a:solidFill>
                <a:highlight>
                  <a:srgbClr val="FF0000"/>
                </a:highlight>
                <a:latin typeface="Outfit"/>
                <a:ea typeface="Outfit"/>
                <a:cs typeface="Outfit"/>
                <a:sym typeface="Outfit"/>
              </a:rPr>
              <a:t> groepsdruk</a:t>
            </a:r>
            <a:r>
              <a:rPr lang="nl">
                <a:solidFill>
                  <a:schemeClr val="dk1"/>
                </a:solidFill>
                <a:highlight>
                  <a:srgbClr val="FF0000"/>
                </a:highlight>
                <a:latin typeface="Outfit"/>
                <a:ea typeface="Outfit"/>
                <a:cs typeface="Outfit"/>
                <a:sym typeface="Outfit"/>
              </a:rPr>
              <a:t> om zich te gedragen volgens de normen van een subcultuur.</a:t>
            </a:r>
            <a:endParaRPr>
              <a:solidFill>
                <a:schemeClr val="dk1"/>
              </a:solidFill>
              <a:highlight>
                <a:srgbClr val="FF0000"/>
              </a:highlight>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highlight>
                  <a:srgbClr val="FF0000"/>
                </a:highlight>
                <a:latin typeface="Outfit"/>
                <a:ea typeface="Outfit"/>
                <a:cs typeface="Outfit"/>
                <a:sym typeface="Outfit"/>
              </a:rPr>
              <a:t>De </a:t>
            </a:r>
            <a:r>
              <a:rPr b="1" lang="nl">
                <a:solidFill>
                  <a:schemeClr val="dk1"/>
                </a:solidFill>
                <a:highlight>
                  <a:srgbClr val="FF0000"/>
                </a:highlight>
                <a:latin typeface="Outfit"/>
                <a:ea typeface="Outfit"/>
                <a:cs typeface="Outfit"/>
                <a:sym typeface="Outfit"/>
              </a:rPr>
              <a:t>polarisatie</a:t>
            </a:r>
            <a:r>
              <a:rPr lang="nl">
                <a:solidFill>
                  <a:schemeClr val="dk1"/>
                </a:solidFill>
                <a:highlight>
                  <a:srgbClr val="FF0000"/>
                </a:highlight>
                <a:latin typeface="Outfit"/>
                <a:ea typeface="Outfit"/>
                <a:cs typeface="Outfit"/>
                <a:sym typeface="Outfit"/>
              </a:rPr>
              <a:t> tussen jongeren onderling, met ouders, leerkrachten en maatschappij neemt toe.</a:t>
            </a:r>
            <a:endParaRPr>
              <a:solidFill>
                <a:schemeClr val="dk1"/>
              </a:solidFill>
              <a:highlight>
                <a:srgbClr val="FF0000"/>
              </a:highlight>
            </a:endParaRPr>
          </a:p>
          <a:p>
            <a:pPr indent="0" lvl="0" marL="0" rtl="0" algn="l">
              <a:spcBef>
                <a:spcPts val="12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aa1effe3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238" name="Google Shape;238;g3aa1effe33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aa1effe33a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247" name="Google Shape;247;g3aa1effe33a_0_1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aa1effe33a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1200"/>
              </a:spcBef>
              <a:spcAft>
                <a:spcPts val="0"/>
              </a:spcAft>
              <a:buNone/>
            </a:pPr>
            <a:r>
              <a:t/>
            </a:r>
            <a:endParaRPr>
              <a:solidFill>
                <a:schemeClr val="dk1"/>
              </a:solidFill>
              <a:highlight>
                <a:srgbClr val="FFFFFF"/>
              </a:highlight>
            </a:endParaRPr>
          </a:p>
          <a:p>
            <a:pPr indent="0" lvl="0" marL="0" rtl="0" algn="l">
              <a:lnSpc>
                <a:spcPct val="115000"/>
              </a:lnSpc>
              <a:spcBef>
                <a:spcPts val="1200"/>
              </a:spcBef>
              <a:spcAft>
                <a:spcPts val="1200"/>
              </a:spcAft>
              <a:buNone/>
            </a:pPr>
            <a:r>
              <a:t/>
            </a:r>
            <a:endParaRPr>
              <a:solidFill>
                <a:schemeClr val="dk1"/>
              </a:solidFill>
            </a:endParaRPr>
          </a:p>
        </p:txBody>
      </p:sp>
      <p:sp>
        <p:nvSpPr>
          <p:cNvPr id="256" name="Google Shape;256;g3aa1effe33a_0_2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880c5d93ea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p:txBody>
      </p:sp>
      <p:sp>
        <p:nvSpPr>
          <p:cNvPr id="265" name="Google Shape;265;g3880c5d93ea_0_4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8090076fe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38090076fe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7.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3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20.png"/><Relationship Id="rId7" Type="http://schemas.openxmlformats.org/officeDocument/2006/relationships/image" Target="../media/image30.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6.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jp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6.png"/><Relationship Id="rId5"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7.png"/><Relationship Id="rId4" Type="http://schemas.openxmlformats.org/officeDocument/2006/relationships/image" Target="../media/image6.png"/><Relationship Id="rId5" Type="http://schemas.openxmlformats.org/officeDocument/2006/relationships/image" Target="../media/image26.png"/><Relationship Id="rId6" Type="http://schemas.openxmlformats.org/officeDocument/2006/relationships/image" Target="../media/image24.png"/><Relationship Id="rId7"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Bubbels en konijnen</a:t>
            </a:r>
            <a:endParaRPr b="1" sz="4800">
              <a:solidFill>
                <a:srgbClr val="F2EFE8"/>
              </a:solidFill>
              <a:latin typeface="Outfit"/>
              <a:ea typeface="Outfit"/>
              <a:cs typeface="Outfit"/>
              <a:sym typeface="Outfit"/>
            </a:endParaRPr>
          </a:p>
        </p:txBody>
      </p:sp>
      <p:pic>
        <p:nvPicPr>
          <p:cNvPr id="79" name="Google Shape;79;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0" name="Google Shape;80;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pic>
        <p:nvPicPr>
          <p:cNvPr id="81" name="Google Shape;81;p16" title="Losse-elementen-3_0016_gsm-met-hand-1.png"/>
          <p:cNvPicPr preferRelativeResize="0"/>
          <p:nvPr/>
        </p:nvPicPr>
        <p:blipFill>
          <a:blip r:embed="rId6">
            <a:alphaModFix/>
          </a:blip>
          <a:stretch>
            <a:fillRect/>
          </a:stretch>
        </p:blipFill>
        <p:spPr>
          <a:xfrm>
            <a:off x="5289903" y="1565338"/>
            <a:ext cx="3235676" cy="2012824"/>
          </a:xfrm>
          <a:prstGeom prst="rect">
            <a:avLst/>
          </a:prstGeom>
          <a:noFill/>
          <a:ln>
            <a:noFill/>
          </a:ln>
        </p:spPr>
      </p:pic>
      <p:sp>
        <p:nvSpPr>
          <p:cNvPr id="82" name="Google Shape;82;p16"/>
          <p:cNvSpPr txBox="1"/>
          <p:nvPr/>
        </p:nvSpPr>
        <p:spPr>
          <a:xfrm>
            <a:off x="271500" y="4076100"/>
            <a:ext cx="39063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Online beïnvloeding en subculturen</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Clr>
                <a:srgbClr val="000000"/>
              </a:buClr>
              <a:buSzPts val="1100"/>
              <a:buFont typeface="Arial"/>
              <a:buNone/>
            </a:pPr>
            <a:r>
              <a:rPr lang="nl" sz="1800">
                <a:solidFill>
                  <a:srgbClr val="F2EFE8"/>
                </a:solidFill>
                <a:latin typeface="Outfit"/>
                <a:ea typeface="Outfit"/>
                <a:cs typeface="Outfit"/>
                <a:sym typeface="Outfit"/>
              </a:rPr>
              <a:t>Methodiek 7</a:t>
            </a:r>
            <a:endParaRPr sz="1800">
              <a:solidFill>
                <a:srgbClr val="F2EFE8"/>
              </a:solidFill>
              <a:latin typeface="Outfit"/>
              <a:ea typeface="Outfit"/>
              <a:cs typeface="Outfit"/>
              <a:sym typeface="Outfi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8" name="Google Shape;88;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506650"/>
            <a:ext cx="6646800" cy="45720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Leerlingen begrijpen hoe sociale media via algoritmes bepalen welke content zij te zien krijgen. Ze reflecteren </a:t>
            </a:r>
            <a:r>
              <a:rPr lang="nl" sz="1600">
                <a:solidFill>
                  <a:srgbClr val="3B1FC6"/>
                </a:solidFill>
                <a:latin typeface="Outfit"/>
                <a:ea typeface="Outfit"/>
                <a:cs typeface="Outfit"/>
                <a:sym typeface="Outfit"/>
              </a:rPr>
              <a:t>kritisch </a:t>
            </a:r>
            <a:r>
              <a:rPr lang="nl" sz="1600">
                <a:solidFill>
                  <a:srgbClr val="3B1FC6"/>
                </a:solidFill>
                <a:latin typeface="Outfit"/>
                <a:ea typeface="Outfit"/>
                <a:cs typeface="Outfit"/>
                <a:sym typeface="Outfit"/>
              </a:rPr>
              <a:t>over de rol en invloed van sociale media in hun dagelijks leven en denken na over de voor- en nadelen ervan.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 leerlingen denken na over hun eigen sociale-mediagebruik. Aan de  hand van video’s ontdekken ze hoe het komt dat ze allemaal andere informatie voorgeschoteld krijgen op sociale media.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algoritmes, de aantrekkingskracht van subculturen en (online)  gemeenschappen.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klasgesprek.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6"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08" name="Google Shape;108;p19"/>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pic>
        <p:nvPicPr>
          <p:cNvPr id="110" name="Google Shape;110;p1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11" name="Google Shape;111;p19"/>
          <p:cNvSpPr txBox="1"/>
          <p:nvPr/>
        </p:nvSpPr>
        <p:spPr>
          <a:xfrm>
            <a:off x="2836225" y="2183838"/>
            <a:ext cx="6087000" cy="775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Sociale media</a:t>
            </a:r>
            <a:endParaRPr b="1" sz="4800">
              <a:solidFill>
                <a:srgbClr val="3B1FC6"/>
              </a:solidFill>
              <a:latin typeface="Outfit"/>
              <a:ea typeface="Outfit"/>
              <a:cs typeface="Outfit"/>
              <a:sym typeface="Outfi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7" name="Google Shape;117;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18" name="Google Shape;118;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9" name="Google Shape;119;p20"/>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120" name="Google Shape;120;p20"/>
          <p:cNvSpPr txBox="1"/>
          <p:nvPr/>
        </p:nvSpPr>
        <p:spPr>
          <a:xfrm>
            <a:off x="761925" y="2051400"/>
            <a:ext cx="5108700" cy="1280700"/>
          </a:xfrm>
          <a:prstGeom prst="rect">
            <a:avLst/>
          </a:prstGeom>
          <a:solidFill>
            <a:srgbClr val="F2EFE8"/>
          </a:solidFill>
          <a:ln>
            <a:noFill/>
          </a:ln>
        </p:spPr>
        <p:txBody>
          <a:bodyPr anchorCtr="0" anchor="t" bIns="91425" lIns="91425" spcFirstLastPara="1" rIns="91425" wrap="square" tIns="91425">
            <a:spAutoFit/>
          </a:bodyPr>
          <a:lstStyle/>
          <a:p>
            <a:pPr indent="-330200" lvl="0" marL="457200" marR="3810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zijn sociale media voor jullie? Welke platformen vallen onder die definitie?</a:t>
            </a:r>
            <a:endParaRPr sz="1600">
              <a:solidFill>
                <a:srgbClr val="3B1FC6"/>
              </a:solidFill>
              <a:latin typeface="Outfit"/>
              <a:ea typeface="Outfit"/>
              <a:cs typeface="Outfit"/>
              <a:sym typeface="Outfit"/>
            </a:endParaRPr>
          </a:p>
          <a:p>
            <a:pPr indent="-330200" lvl="0" marL="457200" marR="3810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platformen gebruiken jullie wel/niet en waarom? </a:t>
            </a:r>
            <a:endParaRPr sz="2100">
              <a:solidFill>
                <a:srgbClr val="3B1FC6"/>
              </a:solidFill>
              <a:latin typeface="Outfit"/>
              <a:ea typeface="Outfit"/>
              <a:cs typeface="Outfit"/>
              <a:sym typeface="Outfi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24" name="Shape 124"/>
        <p:cNvGrpSpPr/>
        <p:nvPr/>
      </p:nvGrpSpPr>
      <p:grpSpPr>
        <a:xfrm>
          <a:off x="0" y="0"/>
          <a:ext cx="0" cy="0"/>
          <a:chOff x="0" y="0"/>
          <a:chExt cx="0" cy="0"/>
        </a:xfrm>
      </p:grpSpPr>
      <p:pic>
        <p:nvPicPr>
          <p:cNvPr id="125" name="Google Shape;125;p2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26" name="Google Shape;126;p21"/>
          <p:cNvSpPr txBox="1"/>
          <p:nvPr/>
        </p:nvSpPr>
        <p:spPr>
          <a:xfrm>
            <a:off x="761925" y="1808975"/>
            <a:ext cx="6570600" cy="1705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Zijn</a:t>
            </a:r>
            <a:r>
              <a:rPr b="1" lang="nl" sz="1600">
                <a:solidFill>
                  <a:srgbClr val="3B1FC6"/>
                </a:solidFill>
                <a:latin typeface="Outfit"/>
                <a:ea typeface="Outfit"/>
                <a:cs typeface="Outfit"/>
                <a:sym typeface="Outfit"/>
              </a:rPr>
              <a:t> digitale platformen</a:t>
            </a:r>
            <a:r>
              <a:rPr lang="nl" sz="1600">
                <a:solidFill>
                  <a:srgbClr val="3B1FC6"/>
                </a:solidFill>
                <a:latin typeface="Outfit"/>
                <a:ea typeface="Outfit"/>
                <a:cs typeface="Outfit"/>
                <a:sym typeface="Outfit"/>
              </a:rPr>
              <a:t> waarop gebruikers:</a:t>
            </a:r>
            <a:endParaRPr sz="1600">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Informatie delen</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Reageren</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Netwerken uitbouwen </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Zich uitdrukken via tekst/ beeld/ video/ audio</a:t>
            </a:r>
            <a:endParaRPr>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Bv. Instagram, TikTok, Snapchat, Facebook, X, …</a:t>
            </a:r>
            <a:endParaRPr sz="1600">
              <a:solidFill>
                <a:srgbClr val="3B1FC6"/>
              </a:solidFill>
              <a:latin typeface="Outfit"/>
              <a:ea typeface="Outfit"/>
              <a:cs typeface="Outfit"/>
              <a:sym typeface="Outfit"/>
            </a:endParaRPr>
          </a:p>
        </p:txBody>
      </p:sp>
      <p:sp>
        <p:nvSpPr>
          <p:cNvPr id="127" name="Google Shape;127;p21"/>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Sociale media…</a:t>
            </a:r>
            <a:endParaRPr b="1" sz="4200">
              <a:solidFill>
                <a:srgbClr val="F8582B"/>
              </a:solidFill>
              <a:latin typeface="Outfit"/>
              <a:ea typeface="Outfit"/>
              <a:cs typeface="Outfit"/>
              <a:sym typeface="Outfit"/>
            </a:endParaRPr>
          </a:p>
        </p:txBody>
      </p:sp>
      <p:pic>
        <p:nvPicPr>
          <p:cNvPr id="128" name="Google Shape;128;p21"/>
          <p:cNvPicPr preferRelativeResize="0"/>
          <p:nvPr/>
        </p:nvPicPr>
        <p:blipFill>
          <a:blip r:embed="rId4">
            <a:alphaModFix/>
          </a:blip>
          <a:stretch>
            <a:fillRect/>
          </a:stretch>
        </p:blipFill>
        <p:spPr>
          <a:xfrm>
            <a:off x="6274050" y="3761563"/>
            <a:ext cx="616350" cy="616350"/>
          </a:xfrm>
          <a:prstGeom prst="rect">
            <a:avLst/>
          </a:prstGeom>
          <a:noFill/>
          <a:ln>
            <a:noFill/>
          </a:ln>
        </p:spPr>
      </p:pic>
      <p:pic>
        <p:nvPicPr>
          <p:cNvPr id="129" name="Google Shape;129;p21"/>
          <p:cNvPicPr preferRelativeResize="0"/>
          <p:nvPr/>
        </p:nvPicPr>
        <p:blipFill>
          <a:blip r:embed="rId5">
            <a:alphaModFix/>
          </a:blip>
          <a:stretch>
            <a:fillRect/>
          </a:stretch>
        </p:blipFill>
        <p:spPr>
          <a:xfrm>
            <a:off x="8224675" y="3914500"/>
            <a:ext cx="571825" cy="571825"/>
          </a:xfrm>
          <a:prstGeom prst="rect">
            <a:avLst/>
          </a:prstGeom>
          <a:noFill/>
          <a:ln>
            <a:noFill/>
          </a:ln>
        </p:spPr>
      </p:pic>
      <p:pic>
        <p:nvPicPr>
          <p:cNvPr id="130" name="Google Shape;130;p21"/>
          <p:cNvPicPr preferRelativeResize="0"/>
          <p:nvPr/>
        </p:nvPicPr>
        <p:blipFill>
          <a:blip r:embed="rId6">
            <a:alphaModFix/>
          </a:blip>
          <a:stretch>
            <a:fillRect/>
          </a:stretch>
        </p:blipFill>
        <p:spPr>
          <a:xfrm>
            <a:off x="6890400" y="3212500"/>
            <a:ext cx="702000" cy="702000"/>
          </a:xfrm>
          <a:prstGeom prst="rect">
            <a:avLst/>
          </a:prstGeom>
          <a:noFill/>
          <a:ln>
            <a:noFill/>
          </a:ln>
        </p:spPr>
      </p:pic>
      <p:pic>
        <p:nvPicPr>
          <p:cNvPr id="131" name="Google Shape;131;p21"/>
          <p:cNvPicPr preferRelativeResize="0"/>
          <p:nvPr/>
        </p:nvPicPr>
        <p:blipFill>
          <a:blip r:embed="rId7">
            <a:alphaModFix/>
          </a:blip>
          <a:stretch>
            <a:fillRect/>
          </a:stretch>
        </p:blipFill>
        <p:spPr>
          <a:xfrm>
            <a:off x="7332513" y="4130850"/>
            <a:ext cx="450025" cy="450025"/>
          </a:xfrm>
          <a:prstGeom prst="rect">
            <a:avLst/>
          </a:prstGeom>
          <a:noFill/>
          <a:ln>
            <a:noFill/>
          </a:ln>
        </p:spPr>
      </p:pic>
      <p:pic>
        <p:nvPicPr>
          <p:cNvPr id="132" name="Google Shape;132;p21"/>
          <p:cNvPicPr preferRelativeResize="0"/>
          <p:nvPr/>
        </p:nvPicPr>
        <p:blipFill>
          <a:blip r:embed="rId8">
            <a:alphaModFix/>
          </a:blip>
          <a:stretch>
            <a:fillRect/>
          </a:stretch>
        </p:blipFill>
        <p:spPr>
          <a:xfrm>
            <a:off x="7652850" y="3407750"/>
            <a:ext cx="571825" cy="571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38" name="Google Shape;138;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39" name="Google Shape;139;p22"/>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40" name="Google Shape;140;p22"/>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300">
                <a:solidFill>
                  <a:srgbClr val="EAEAEA"/>
                </a:solidFill>
                <a:latin typeface="Outfit"/>
                <a:ea typeface="Outfit"/>
                <a:cs typeface="Outfit"/>
                <a:sym typeface="Outfit"/>
              </a:rPr>
              <a:t>Opdracht</a:t>
            </a:r>
            <a:endParaRPr sz="800">
              <a:solidFill>
                <a:srgbClr val="EAEAEA"/>
              </a:solidFill>
              <a:latin typeface="Outfit"/>
              <a:ea typeface="Outfit"/>
              <a:cs typeface="Outfit"/>
              <a:sym typeface="Outfit"/>
            </a:endParaRPr>
          </a:p>
        </p:txBody>
      </p:sp>
      <p:sp>
        <p:nvSpPr>
          <p:cNvPr id="141" name="Google Shape;141;p22"/>
          <p:cNvSpPr txBox="1"/>
          <p:nvPr/>
        </p:nvSpPr>
        <p:spPr>
          <a:xfrm>
            <a:off x="1286700" y="2214600"/>
            <a:ext cx="6570600" cy="714300"/>
          </a:xfrm>
          <a:prstGeom prst="rect">
            <a:avLst/>
          </a:prstGeom>
          <a:noFill/>
          <a:ln>
            <a:noFill/>
          </a:ln>
        </p:spPr>
        <p:txBody>
          <a:bodyPr anchorCtr="0" anchor="t" bIns="91425" lIns="91425" spcFirstLastPara="1" rIns="91425" wrap="square" tIns="91425">
            <a:spAutoFit/>
          </a:bodyPr>
          <a:lstStyle/>
          <a:p>
            <a:pPr indent="-330200" lvl="0" marL="457200" marR="3810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Maak per twee een tabel met de voordelen en nadelen van sociale media</a:t>
            </a:r>
            <a:endParaRPr sz="1600">
              <a:solidFill>
                <a:srgbClr val="3B1FC6"/>
              </a:solidFill>
              <a:latin typeface="Outfit"/>
              <a:ea typeface="Outfit"/>
              <a:cs typeface="Outfit"/>
              <a:sym typeface="Outfit"/>
            </a:endParaRPr>
          </a:p>
        </p:txBody>
      </p:sp>
      <p:pic>
        <p:nvPicPr>
          <p:cNvPr id="142" name="Google Shape;142;p2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43" name="Google Shape;143;p22"/>
          <p:cNvSpPr txBox="1"/>
          <p:nvPr/>
        </p:nvSpPr>
        <p:spPr>
          <a:xfrm>
            <a:off x="691450" y="744575"/>
            <a:ext cx="725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nl" sz="1600">
                <a:solidFill>
                  <a:srgbClr val="F8582B"/>
                </a:solidFill>
                <a:latin typeface="Outfit"/>
                <a:ea typeface="Outfit"/>
                <a:cs typeface="Outfit"/>
                <a:sym typeface="Outfit"/>
              </a:rPr>
              <a:t>Deel 1: de voor- en nadelen van sociale media</a:t>
            </a:r>
            <a:endParaRPr sz="1300">
              <a:solidFill>
                <a:srgbClr val="3B1FC6"/>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47" name="Shape 147"/>
        <p:cNvGrpSpPr/>
        <p:nvPr/>
      </p:nvGrpSpPr>
      <p:grpSpPr>
        <a:xfrm>
          <a:off x="0" y="0"/>
          <a:ext cx="0" cy="0"/>
          <a:chOff x="0" y="0"/>
          <a:chExt cx="0" cy="0"/>
        </a:xfrm>
      </p:grpSpPr>
      <p:pic>
        <p:nvPicPr>
          <p:cNvPr id="148" name="Google Shape;148;p2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49" name="Google Shape;149;p23"/>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45720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50" name="Google Shape;150;p23"/>
          <p:cNvSpPr txBox="1"/>
          <p:nvPr/>
        </p:nvSpPr>
        <p:spPr>
          <a:xfrm>
            <a:off x="1552500" y="1170375"/>
            <a:ext cx="6039000" cy="538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Clr>
                <a:schemeClr val="dk1"/>
              </a:buClr>
              <a:buSzPts val="1100"/>
              <a:buFont typeface="Arial"/>
              <a:buNone/>
            </a:pPr>
            <a:r>
              <a:rPr b="1" lang="nl" sz="2300">
                <a:solidFill>
                  <a:srgbClr val="F8582B"/>
                </a:solidFill>
                <a:latin typeface="Outfit"/>
                <a:ea typeface="Outfit"/>
                <a:cs typeface="Outfit"/>
                <a:sym typeface="Outfit"/>
              </a:rPr>
              <a:t>S</a:t>
            </a:r>
            <a:r>
              <a:rPr b="1" lang="nl" sz="2300">
                <a:solidFill>
                  <a:srgbClr val="F8582B"/>
                </a:solidFill>
                <a:latin typeface="Outfit"/>
                <a:ea typeface="Outfit"/>
                <a:cs typeface="Outfit"/>
                <a:sym typeface="Outfit"/>
              </a:rPr>
              <a:t>ociale media</a:t>
            </a:r>
            <a:endParaRPr b="1" sz="2300">
              <a:solidFill>
                <a:srgbClr val="F8582B"/>
              </a:solidFill>
              <a:latin typeface="Outfit"/>
              <a:ea typeface="Outfit"/>
              <a:cs typeface="Outfit"/>
              <a:sym typeface="Outfit"/>
            </a:endParaRPr>
          </a:p>
        </p:txBody>
      </p:sp>
      <p:graphicFrame>
        <p:nvGraphicFramePr>
          <p:cNvPr id="151" name="Google Shape;151;p23"/>
          <p:cNvGraphicFramePr/>
          <p:nvPr/>
        </p:nvGraphicFramePr>
        <p:xfrm>
          <a:off x="952500" y="1809750"/>
          <a:ext cx="3000000" cy="3000000"/>
        </p:xfrm>
        <a:graphic>
          <a:graphicData uri="http://schemas.openxmlformats.org/drawingml/2006/table">
            <a:tbl>
              <a:tblPr>
                <a:noFill/>
                <a:tableStyleId>{05C29ADE-922A-4B4C-9742-69E079055AD3}</a:tableStyleId>
              </a:tblPr>
              <a:tblGrid>
                <a:gridCol w="3619500"/>
                <a:gridCol w="3619500"/>
              </a:tblGrid>
              <a:tr h="381000">
                <a:tc>
                  <a:txBody>
                    <a:bodyPr/>
                    <a:lstStyle/>
                    <a:p>
                      <a:pPr indent="0" lvl="0" marL="0" rtl="0" algn="ctr">
                        <a:lnSpc>
                          <a:spcPct val="115000"/>
                        </a:lnSpc>
                        <a:spcBef>
                          <a:spcPts val="1200"/>
                        </a:spcBef>
                        <a:spcAft>
                          <a:spcPts val="1200"/>
                        </a:spcAft>
                        <a:buClr>
                          <a:schemeClr val="dk1"/>
                        </a:buClr>
                        <a:buSzPts val="1100"/>
                        <a:buFont typeface="Arial"/>
                        <a:buNone/>
                      </a:pPr>
                      <a:r>
                        <a:rPr lang="nl" sz="1600">
                          <a:solidFill>
                            <a:srgbClr val="3B1FC6"/>
                          </a:solidFill>
                          <a:latin typeface="Outfit"/>
                          <a:ea typeface="Outfit"/>
                          <a:cs typeface="Outfit"/>
                          <a:sym typeface="Outfit"/>
                        </a:rPr>
                        <a:t>👍</a:t>
                      </a:r>
                      <a:r>
                        <a:rPr b="1" lang="nl" sz="1600">
                          <a:solidFill>
                            <a:srgbClr val="3B1FC6"/>
                          </a:solidFill>
                          <a:latin typeface="Outfit"/>
                          <a:ea typeface="Outfit"/>
                          <a:cs typeface="Outfit"/>
                          <a:sym typeface="Outfit"/>
                        </a:rPr>
                        <a:t>V</a:t>
                      </a:r>
                      <a:r>
                        <a:rPr b="1" lang="nl" sz="1600">
                          <a:solidFill>
                            <a:srgbClr val="3B1FC6"/>
                          </a:solidFill>
                          <a:latin typeface="Outfit"/>
                          <a:ea typeface="Outfit"/>
                          <a:cs typeface="Outfit"/>
                          <a:sym typeface="Outfit"/>
                        </a:rPr>
                        <a:t>oordelen </a:t>
                      </a:r>
                      <a:endParaRPr sz="1600">
                        <a:solidFill>
                          <a:srgbClr val="3B1FC6"/>
                        </a:solidFill>
                        <a:latin typeface="Outfit"/>
                        <a:ea typeface="Outfit"/>
                        <a:cs typeface="Outfit"/>
                        <a:sym typeface="Outfit"/>
                      </a:endParaRPr>
                    </a:p>
                  </a:txBody>
                  <a:tcPr marT="91425" marB="91425" marR="91425" marL="91425"/>
                </a:tc>
                <a:tc>
                  <a:txBody>
                    <a:bodyPr/>
                    <a:lstStyle/>
                    <a:p>
                      <a:pPr indent="0" lvl="0" marL="0" rtl="0" algn="ctr">
                        <a:lnSpc>
                          <a:spcPct val="115000"/>
                        </a:lnSpc>
                        <a:spcBef>
                          <a:spcPts val="1200"/>
                        </a:spcBef>
                        <a:spcAft>
                          <a:spcPts val="1200"/>
                        </a:spcAft>
                        <a:buClr>
                          <a:schemeClr val="dk1"/>
                        </a:buClr>
                        <a:buSzPts val="1100"/>
                        <a:buFont typeface="Arial"/>
                        <a:buNone/>
                      </a:pPr>
                      <a:r>
                        <a:rPr lang="nl" sz="1600">
                          <a:solidFill>
                            <a:srgbClr val="3B1FC6"/>
                          </a:solidFill>
                          <a:latin typeface="Outfit"/>
                          <a:ea typeface="Outfit"/>
                          <a:cs typeface="Outfit"/>
                          <a:sym typeface="Outfit"/>
                        </a:rPr>
                        <a:t>👎</a:t>
                      </a:r>
                      <a:r>
                        <a:rPr b="1" lang="nl" sz="1600">
                          <a:solidFill>
                            <a:srgbClr val="3B1FC6"/>
                          </a:solidFill>
                          <a:latin typeface="Outfit"/>
                          <a:ea typeface="Outfit"/>
                          <a:cs typeface="Outfit"/>
                          <a:sym typeface="Outfit"/>
                        </a:rPr>
                        <a:t>Nadelen </a:t>
                      </a:r>
                      <a:endParaRPr sz="1600">
                        <a:solidFill>
                          <a:srgbClr val="3B1FC6"/>
                        </a:solidFill>
                        <a:latin typeface="Outfit"/>
                        <a:ea typeface="Outfit"/>
                        <a:cs typeface="Outfit"/>
                        <a:sym typeface="Outfit"/>
                      </a:endParaRPr>
                    </a:p>
                  </a:txBody>
                  <a:tcPr marT="91425" marB="91425" marR="91425" marL="91425"/>
                </a:tc>
              </a:tr>
              <a:tr h="381000">
                <a:tc>
                  <a:txBody>
                    <a:bodyPr/>
                    <a:lstStyle/>
                    <a:p>
                      <a:pPr indent="0" lvl="0" marL="0" rtl="0" algn="ctr">
                        <a:spcBef>
                          <a:spcPts val="0"/>
                        </a:spcBef>
                        <a:spcAft>
                          <a:spcPts val="0"/>
                        </a:spcAft>
                        <a:buNone/>
                      </a:pPr>
                      <a:r>
                        <a:rPr lang="nl" sz="1600">
                          <a:solidFill>
                            <a:srgbClr val="3B1FC6"/>
                          </a:solidFill>
                          <a:latin typeface="Outfit"/>
                          <a:ea typeface="Outfit"/>
                          <a:cs typeface="Outfit"/>
                          <a:sym typeface="Outfit"/>
                        </a:rPr>
                        <a:t>Ontspanning</a:t>
                      </a:r>
                      <a:endParaRPr sz="1600">
                        <a:solidFill>
                          <a:srgbClr val="3B1FC6"/>
                        </a:solidFill>
                        <a:latin typeface="Outfit"/>
                        <a:ea typeface="Outfit"/>
                        <a:cs typeface="Outfit"/>
                        <a:sym typeface="Outfit"/>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Valse informatie</a:t>
                      </a:r>
                      <a:endParaRPr sz="1600"/>
                    </a:p>
                  </a:txBody>
                  <a:tcPr marT="91425" marB="91425" marR="91425" marL="91425"/>
                </a:tc>
              </a:tr>
              <a:tr h="381000">
                <a:tc>
                  <a:txBody>
                    <a:bodyPr/>
                    <a:lstStyle/>
                    <a:p>
                      <a:pPr indent="0" lvl="0" marL="0" rtl="0" algn="ctr">
                        <a:spcBef>
                          <a:spcPts val="0"/>
                        </a:spcBef>
                        <a:spcAft>
                          <a:spcPts val="0"/>
                        </a:spcAft>
                        <a:buNone/>
                      </a:pPr>
                      <a:r>
                        <a:rPr lang="nl" sz="1600">
                          <a:solidFill>
                            <a:srgbClr val="3B1FC6"/>
                          </a:solidFill>
                          <a:latin typeface="Outfit"/>
                          <a:ea typeface="Outfit"/>
                          <a:cs typeface="Outfit"/>
                          <a:sym typeface="Outfit"/>
                        </a:rPr>
                        <a:t>Interactie met vrienden</a:t>
                      </a:r>
                      <a:endParaRPr sz="1600">
                        <a:solidFill>
                          <a:srgbClr val="3B1FC6"/>
                        </a:solidFill>
                        <a:latin typeface="Outfit"/>
                        <a:ea typeface="Outfit"/>
                        <a:cs typeface="Outfit"/>
                        <a:sym typeface="Outfit"/>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Minder face-to-face i</a:t>
                      </a:r>
                      <a:r>
                        <a:rPr lang="nl" sz="1600">
                          <a:solidFill>
                            <a:srgbClr val="3B1FC6"/>
                          </a:solidFill>
                          <a:latin typeface="Outfit"/>
                          <a:ea typeface="Outfit"/>
                          <a:cs typeface="Outfit"/>
                          <a:sym typeface="Outfit"/>
                        </a:rPr>
                        <a:t>nteractie </a:t>
                      </a:r>
                      <a:endParaRPr sz="1600">
                        <a:solidFill>
                          <a:srgbClr val="3B1FC6"/>
                        </a:solidFill>
                        <a:latin typeface="Outfit"/>
                        <a:ea typeface="Outfit"/>
                        <a:cs typeface="Outfit"/>
                        <a:sym typeface="Outfit"/>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Inspiratie opdoen</a:t>
                      </a:r>
                      <a:endParaRPr sz="1600"/>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Slechte impact op zelfbeeld</a:t>
                      </a:r>
                      <a:endParaRPr sz="1600">
                        <a:solidFill>
                          <a:srgbClr val="3B1FC6"/>
                        </a:solidFill>
                        <a:latin typeface="Outfit"/>
                        <a:ea typeface="Outfit"/>
                        <a:cs typeface="Outfit"/>
                        <a:sym typeface="Outfit"/>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 </a:t>
                      </a:r>
                      <a:endParaRPr sz="1600">
                        <a:solidFill>
                          <a:srgbClr val="3B1FC6"/>
                        </a:solidFill>
                        <a:latin typeface="Outfit"/>
                        <a:ea typeface="Outfit"/>
                        <a:cs typeface="Outfit"/>
                        <a:sym typeface="Outfit"/>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a:t>
                      </a:r>
                      <a:endParaRPr sz="1600"/>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57" name="Google Shape;157;p2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58" name="Google Shape;158;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9" name="Google Shape;159;p24"/>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160" name="Google Shape;160;p24"/>
          <p:cNvSpPr txBox="1"/>
          <p:nvPr/>
        </p:nvSpPr>
        <p:spPr>
          <a:xfrm>
            <a:off x="761925" y="2051400"/>
            <a:ext cx="5108700" cy="1151400"/>
          </a:xfrm>
          <a:prstGeom prst="rect">
            <a:avLst/>
          </a:prstGeom>
          <a:solidFill>
            <a:srgbClr val="F2EFE8"/>
          </a:solidFill>
          <a:ln>
            <a:noFill/>
          </a:ln>
        </p:spPr>
        <p:txBody>
          <a:bodyPr anchorCtr="0" anchor="t" bIns="91425" lIns="91425" spcFirstLastPara="1" rIns="91425" wrap="square" tIns="91425">
            <a:spAutoFit/>
          </a:bodyPr>
          <a:lstStyle/>
          <a:p>
            <a:pPr indent="-330200" lvl="0" marL="457200" marR="3810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zijn de voor- en nadelen van sociale media?</a:t>
            </a:r>
            <a:endParaRPr sz="1600">
              <a:solidFill>
                <a:srgbClr val="3B1FC6"/>
              </a:solidFill>
              <a:latin typeface="Outfit"/>
              <a:ea typeface="Outfit"/>
              <a:cs typeface="Outfit"/>
              <a:sym typeface="Outfit"/>
            </a:endParaRPr>
          </a:p>
          <a:p>
            <a:pPr indent="0" lvl="0" marL="457200" marR="3810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66" name="Google Shape;166;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167" name="Google Shape;167;p25"/>
          <p:cNvPicPr preferRelativeResize="0"/>
          <p:nvPr/>
        </p:nvPicPr>
        <p:blipFill>
          <a:blip r:embed="rId3">
            <a:alphaModFix/>
          </a:blip>
          <a:stretch>
            <a:fillRect/>
          </a:stretch>
        </p:blipFill>
        <p:spPr>
          <a:xfrm>
            <a:off x="0" y="0"/>
            <a:ext cx="9143999" cy="5143500"/>
          </a:xfrm>
          <a:prstGeom prst="rect">
            <a:avLst/>
          </a:prstGeom>
          <a:noFill/>
          <a:ln>
            <a:noFill/>
          </a:ln>
        </p:spPr>
      </p:pic>
      <p:sp>
        <p:nvSpPr>
          <p:cNvPr id="168" name="Google Shape;168;p25"/>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169" name="Google Shape;169;p25"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170" name="Google Shape;170;p25"/>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74" name="Shape 174"/>
        <p:cNvGrpSpPr/>
        <p:nvPr/>
      </p:nvGrpSpPr>
      <p:grpSpPr>
        <a:xfrm>
          <a:off x="0" y="0"/>
          <a:ext cx="0" cy="0"/>
          <a:chOff x="0" y="0"/>
          <a:chExt cx="0" cy="0"/>
        </a:xfrm>
      </p:grpSpPr>
      <p:pic>
        <p:nvPicPr>
          <p:cNvPr id="175" name="Google Shape;175;p2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76" name="Google Shape;176;p26"/>
          <p:cNvSpPr txBox="1"/>
          <p:nvPr/>
        </p:nvSpPr>
        <p:spPr>
          <a:xfrm>
            <a:off x="761925" y="1786700"/>
            <a:ext cx="6570600" cy="2629800"/>
          </a:xfrm>
          <a:prstGeom prst="rect">
            <a:avLst/>
          </a:prstGeom>
          <a:noFill/>
          <a:ln>
            <a:noFill/>
          </a:ln>
        </p:spPr>
        <p:txBody>
          <a:bodyPr anchorCtr="0" anchor="t" bIns="91425" lIns="91425" spcFirstLastPara="1" rIns="91425" wrap="square" tIns="91425">
            <a:spAutoFit/>
          </a:bodyPr>
          <a:lstStyle/>
          <a:p>
            <a:pPr indent="-317500" lvl="0" marL="457200" rtl="0" algn="just">
              <a:lnSpc>
                <a:spcPct val="115000"/>
              </a:lnSpc>
              <a:spcBef>
                <a:spcPts val="0"/>
              </a:spcBef>
              <a:spcAft>
                <a:spcPts val="0"/>
              </a:spcAft>
              <a:buClr>
                <a:srgbClr val="3B1FC6"/>
              </a:buClr>
              <a:buSzPts val="1400"/>
              <a:buFont typeface="Outfit"/>
              <a:buChar char="●"/>
            </a:pPr>
            <a:r>
              <a:rPr lang="nl" sz="1600">
                <a:solidFill>
                  <a:srgbClr val="3B1FC6"/>
                </a:solidFill>
                <a:latin typeface="Outfit"/>
                <a:ea typeface="Outfit"/>
                <a:cs typeface="Outfit"/>
                <a:sym typeface="Outfit"/>
              </a:rPr>
              <a:t>Spelen een grote rol in het </a:t>
            </a:r>
            <a:r>
              <a:rPr b="1" lang="nl" sz="1600">
                <a:solidFill>
                  <a:srgbClr val="3B1FC6"/>
                </a:solidFill>
                <a:latin typeface="Outfit"/>
                <a:ea typeface="Outfit"/>
                <a:cs typeface="Outfit"/>
                <a:sym typeface="Outfit"/>
              </a:rPr>
              <a:t>dagelijkse leven </a:t>
            </a:r>
            <a:r>
              <a:rPr lang="nl" sz="1600">
                <a:solidFill>
                  <a:srgbClr val="3B1FC6"/>
                </a:solidFill>
                <a:latin typeface="Outfit"/>
                <a:ea typeface="Outfit"/>
                <a:cs typeface="Outfit"/>
                <a:sym typeface="Outfit"/>
              </a:rPr>
              <a:t>voor:</a:t>
            </a:r>
            <a:endParaRPr sz="1600">
              <a:solidFill>
                <a:srgbClr val="3B1FC6"/>
              </a:solidFill>
              <a:latin typeface="Outfit"/>
              <a:ea typeface="Outfit"/>
              <a:cs typeface="Outfit"/>
              <a:sym typeface="Outfit"/>
            </a:endParaRPr>
          </a:p>
          <a:p>
            <a:pPr indent="-323850" lvl="1" marL="914400" rtl="0" algn="just">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Entertainment </a:t>
            </a:r>
            <a:r>
              <a:rPr lang="nl" sz="1300">
                <a:solidFill>
                  <a:srgbClr val="3B1FC6"/>
                </a:solidFill>
                <a:latin typeface="Outfit"/>
                <a:ea typeface="Outfit"/>
                <a:cs typeface="Outfit"/>
                <a:sym typeface="Outfit"/>
              </a:rPr>
              <a:t>(bv. virale trends, BookTok,...)</a:t>
            </a:r>
            <a:endParaRPr sz="1300">
              <a:solidFill>
                <a:srgbClr val="3B1FC6"/>
              </a:solidFill>
              <a:latin typeface="Outfit"/>
              <a:ea typeface="Outfit"/>
              <a:cs typeface="Outfit"/>
              <a:sym typeface="Outfit"/>
            </a:endParaRPr>
          </a:p>
          <a:p>
            <a:pPr indent="-323850" lvl="1" marL="914400" rtl="0" algn="just">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Nieuwsconsumptie </a:t>
            </a:r>
            <a:r>
              <a:rPr lang="nl" sz="1300">
                <a:solidFill>
                  <a:srgbClr val="3B1FC6"/>
                </a:solidFill>
                <a:latin typeface="Outfit"/>
                <a:ea typeface="Outfit"/>
                <a:cs typeface="Outfit"/>
                <a:sym typeface="Outfit"/>
              </a:rPr>
              <a:t>(bv. @nws.nws.nws.,...)</a:t>
            </a:r>
            <a:endParaRPr sz="1300">
              <a:solidFill>
                <a:srgbClr val="3B1FC6"/>
              </a:solidFill>
              <a:latin typeface="Outfit"/>
              <a:ea typeface="Outfit"/>
              <a:cs typeface="Outfit"/>
              <a:sym typeface="Outfit"/>
            </a:endParaRPr>
          </a:p>
          <a:p>
            <a:pPr indent="-323850" lvl="1" marL="914400" rtl="0" algn="just">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Sociale contacten </a:t>
            </a:r>
            <a:r>
              <a:rPr lang="nl" sz="1300">
                <a:solidFill>
                  <a:srgbClr val="3B1FC6"/>
                </a:solidFill>
                <a:latin typeface="Outfit"/>
                <a:ea typeface="Outfit"/>
                <a:cs typeface="Outfit"/>
                <a:sym typeface="Outfit"/>
              </a:rPr>
              <a:t>(bv. in contact staan met je vrienden/familie, steun, herkenning...)</a:t>
            </a:r>
            <a:endParaRPr sz="1300">
              <a:solidFill>
                <a:srgbClr val="3B1FC6"/>
              </a:solidFill>
              <a:latin typeface="Outfit"/>
              <a:ea typeface="Outfit"/>
              <a:cs typeface="Outfit"/>
              <a:sym typeface="Outfit"/>
            </a:endParaRPr>
          </a:p>
          <a:p>
            <a:pPr indent="-323850" lvl="1" marL="914400" rtl="0" algn="just">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Identiteitsvorming </a:t>
            </a:r>
            <a:r>
              <a:rPr lang="nl" sz="1300">
                <a:solidFill>
                  <a:srgbClr val="3B1FC6"/>
                </a:solidFill>
                <a:latin typeface="Outfit"/>
                <a:ea typeface="Outfit"/>
                <a:cs typeface="Outfit"/>
                <a:sym typeface="Outfit"/>
              </a:rPr>
              <a:t>(bv. LGBTQ+ communities, ...)</a:t>
            </a:r>
            <a:endParaRPr sz="1300">
              <a:solidFill>
                <a:srgbClr val="3B1FC6"/>
              </a:solidFill>
              <a:latin typeface="Outfit"/>
              <a:ea typeface="Outfit"/>
              <a:cs typeface="Outfit"/>
              <a:sym typeface="Outfit"/>
            </a:endParaRPr>
          </a:p>
          <a:p>
            <a:pPr indent="-323850" lvl="1" marL="914400" rtl="0" algn="just">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Activisme </a:t>
            </a:r>
            <a:r>
              <a:rPr lang="nl" sz="1300">
                <a:solidFill>
                  <a:srgbClr val="3B1FC6"/>
                </a:solidFill>
                <a:latin typeface="Outfit"/>
                <a:ea typeface="Outfit"/>
                <a:cs typeface="Outfit"/>
                <a:sym typeface="Outfit"/>
              </a:rPr>
              <a:t>(bv. klimaatacties, solidariteit met Gaza,…)</a:t>
            </a:r>
            <a:endParaRPr sz="1300">
              <a:solidFill>
                <a:srgbClr val="3B1FC6"/>
              </a:solidFill>
              <a:latin typeface="Outfit"/>
              <a:ea typeface="Outfit"/>
              <a:cs typeface="Outfit"/>
              <a:sym typeface="Outfit"/>
            </a:endParaRPr>
          </a:p>
          <a:p>
            <a:pPr indent="-304800" lvl="1" marL="914400" rtl="0" algn="just">
              <a:lnSpc>
                <a:spcPct val="115000"/>
              </a:lnSpc>
              <a:spcBef>
                <a:spcPts val="0"/>
              </a:spcBef>
              <a:spcAft>
                <a:spcPts val="0"/>
              </a:spcAft>
              <a:buClr>
                <a:srgbClr val="3B1FC6"/>
              </a:buClr>
              <a:buSzPts val="1200"/>
              <a:buFont typeface="Outfit"/>
              <a:buChar char="○"/>
            </a:pPr>
            <a:r>
              <a:rPr lang="nl" sz="1500">
                <a:solidFill>
                  <a:srgbClr val="3B1FC6"/>
                </a:solidFill>
                <a:latin typeface="Outfit"/>
                <a:ea typeface="Outfit"/>
                <a:cs typeface="Outfit"/>
                <a:sym typeface="Outfit"/>
              </a:rPr>
              <a:t>Creatieve ontwikkeling en zelfexpressie</a:t>
            </a:r>
            <a:r>
              <a:rPr lang="nl" sz="1500">
                <a:solidFill>
                  <a:srgbClr val="3B1FC6"/>
                </a:solidFill>
                <a:latin typeface="Outfit"/>
                <a:ea typeface="Outfit"/>
                <a:cs typeface="Outfit"/>
                <a:sym typeface="Outfit"/>
              </a:rPr>
              <a:t> </a:t>
            </a:r>
            <a:r>
              <a:rPr lang="nl" sz="1300">
                <a:solidFill>
                  <a:srgbClr val="3B1FC6"/>
                </a:solidFill>
                <a:latin typeface="Outfit"/>
                <a:ea typeface="Outfit"/>
                <a:cs typeface="Outfit"/>
                <a:sym typeface="Outfit"/>
              </a:rPr>
              <a:t>(bv. upcycling of BookTok</a:t>
            </a:r>
            <a:r>
              <a:rPr lang="nl" sz="1200">
                <a:solidFill>
                  <a:srgbClr val="3B1FC6"/>
                </a:solidFill>
                <a:latin typeface="Outfit"/>
                <a:ea typeface="Outfit"/>
                <a:cs typeface="Outfit"/>
                <a:sym typeface="Outfit"/>
              </a:rPr>
              <a:t>)</a:t>
            </a:r>
            <a:endParaRPr sz="12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t/>
            </a:r>
            <a:endParaRPr sz="1200">
              <a:solidFill>
                <a:srgbClr val="3B1FC6"/>
              </a:solidFill>
              <a:latin typeface="Outfit"/>
              <a:ea typeface="Outfit"/>
              <a:cs typeface="Outfit"/>
              <a:sym typeface="Outfit"/>
            </a:endParaRPr>
          </a:p>
        </p:txBody>
      </p:sp>
      <p:sp>
        <p:nvSpPr>
          <p:cNvPr id="177" name="Google Shape;177;p26"/>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Dus: </a:t>
            </a:r>
            <a:r>
              <a:rPr b="1" lang="nl" sz="4200">
                <a:solidFill>
                  <a:srgbClr val="F8582B"/>
                </a:solidFill>
                <a:latin typeface="Outfit"/>
                <a:ea typeface="Outfit"/>
                <a:cs typeface="Outfit"/>
                <a:sym typeface="Outfit"/>
              </a:rPr>
              <a:t>sociale </a:t>
            </a:r>
            <a:r>
              <a:rPr b="1" lang="nl" sz="4200">
                <a:solidFill>
                  <a:srgbClr val="F8582B"/>
                </a:solidFill>
                <a:latin typeface="Outfit"/>
                <a:ea typeface="Outfit"/>
                <a:cs typeface="Outfit"/>
                <a:sym typeface="Outfit"/>
              </a:rPr>
              <a:t>media…</a:t>
            </a:r>
            <a:endParaRPr b="1" sz="4200">
              <a:solidFill>
                <a:srgbClr val="F8582B"/>
              </a:solidFill>
              <a:latin typeface="Outfit"/>
              <a:ea typeface="Outfit"/>
              <a:cs typeface="Outfit"/>
              <a:sym typeface="Outfi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81" name="Shape 181"/>
        <p:cNvGrpSpPr/>
        <p:nvPr/>
      </p:nvGrpSpPr>
      <p:grpSpPr>
        <a:xfrm>
          <a:off x="0" y="0"/>
          <a:ext cx="0" cy="0"/>
          <a:chOff x="0" y="0"/>
          <a:chExt cx="0" cy="0"/>
        </a:xfrm>
      </p:grpSpPr>
      <p:pic>
        <p:nvPicPr>
          <p:cNvPr id="182" name="Google Shape;182;p2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83" name="Google Shape;183;p27"/>
          <p:cNvSpPr txBox="1"/>
          <p:nvPr/>
        </p:nvSpPr>
        <p:spPr>
          <a:xfrm>
            <a:off x="761925" y="1786700"/>
            <a:ext cx="7298100" cy="2430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Worden ook vaak </a:t>
            </a:r>
            <a:r>
              <a:rPr b="1" lang="nl" sz="1600">
                <a:solidFill>
                  <a:srgbClr val="3B1FC6"/>
                </a:solidFill>
                <a:latin typeface="Outfit"/>
                <a:ea typeface="Outfit"/>
                <a:cs typeface="Outfit"/>
                <a:sym typeface="Outfit"/>
              </a:rPr>
              <a:t>bekritiseerd </a:t>
            </a:r>
            <a:r>
              <a:rPr lang="nl" sz="1600">
                <a:solidFill>
                  <a:srgbClr val="3B1FC6"/>
                </a:solidFill>
                <a:latin typeface="Outfit"/>
                <a:ea typeface="Outfit"/>
                <a:cs typeface="Outfit"/>
                <a:sym typeface="Outfit"/>
              </a:rPr>
              <a:t>vanwege hun invloed op:</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Mentaal welzijn </a:t>
            </a:r>
            <a:r>
              <a:rPr lang="nl" sz="1200">
                <a:solidFill>
                  <a:srgbClr val="3B1FC6"/>
                </a:solidFill>
                <a:latin typeface="Outfit"/>
                <a:ea typeface="Outfit"/>
                <a:cs typeface="Outfit"/>
                <a:sym typeface="Outfit"/>
              </a:rPr>
              <a:t>(bv. toxische zelfdiscipline, isolement, groepsdruk…) </a:t>
            </a:r>
            <a:endParaRPr sz="12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Privacy </a:t>
            </a:r>
            <a:r>
              <a:rPr lang="nl" sz="1200">
                <a:solidFill>
                  <a:srgbClr val="3B1FC6"/>
                </a:solidFill>
                <a:latin typeface="Outfit"/>
                <a:ea typeface="Outfit"/>
                <a:cs typeface="Outfit"/>
                <a:sym typeface="Outfit"/>
              </a:rPr>
              <a:t>(bv. verzameling persoonlijke gegevens, gerichte advertenties, datalekken, …)</a:t>
            </a:r>
            <a:endParaRPr sz="12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Desinformatie </a:t>
            </a:r>
            <a:r>
              <a:rPr lang="nl" sz="1200">
                <a:solidFill>
                  <a:srgbClr val="3B1FC6"/>
                </a:solidFill>
                <a:latin typeface="Outfit"/>
                <a:ea typeface="Outfit"/>
                <a:cs typeface="Outfit"/>
                <a:sym typeface="Outfit"/>
              </a:rPr>
              <a:t>(bv. fake news, pseudowetenschappen, complottheorieën, ...)</a:t>
            </a:r>
            <a:endParaRPr sz="12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Polarisatie</a:t>
            </a:r>
            <a:r>
              <a:rPr lang="nl" sz="1200">
                <a:solidFill>
                  <a:srgbClr val="3B1FC6"/>
                </a:solidFill>
                <a:latin typeface="Outfit"/>
                <a:ea typeface="Outfit"/>
                <a:cs typeface="Outfit"/>
                <a:sym typeface="Outfit"/>
              </a:rPr>
              <a:t> (bv. tussen jongeren onderling, met ouders, leerkrachten, maatschappij, ... )</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Wereldbeeld </a:t>
            </a:r>
            <a:r>
              <a:rPr lang="nl" sz="1200">
                <a:solidFill>
                  <a:srgbClr val="3B1FC6"/>
                </a:solidFill>
                <a:latin typeface="Outfit"/>
                <a:ea typeface="Outfit"/>
                <a:cs typeface="Outfit"/>
                <a:sym typeface="Outfit"/>
              </a:rPr>
              <a:t>(bv. </a:t>
            </a:r>
            <a:r>
              <a:rPr lang="nl" sz="1200">
                <a:solidFill>
                  <a:srgbClr val="3B1FC6"/>
                </a:solidFill>
                <a:latin typeface="Outfit"/>
                <a:ea typeface="Outfit"/>
                <a:cs typeface="Outfit"/>
                <a:sym typeface="Outfit"/>
              </a:rPr>
              <a:t>Onbewust een</a:t>
            </a:r>
            <a:r>
              <a:rPr b="1" lang="nl" sz="1200">
                <a:solidFill>
                  <a:srgbClr val="3B1FC6"/>
                </a:solidFill>
                <a:latin typeface="Outfit"/>
                <a:ea typeface="Outfit"/>
                <a:cs typeface="Outfit"/>
                <a:sym typeface="Outfit"/>
              </a:rPr>
              <a:t> schadelijke levensstijl of wereldbeeld</a:t>
            </a:r>
            <a:r>
              <a:rPr lang="nl" sz="1200">
                <a:solidFill>
                  <a:srgbClr val="3B1FC6"/>
                </a:solidFill>
                <a:latin typeface="Outfit"/>
                <a:ea typeface="Outfit"/>
                <a:cs typeface="Outfit"/>
                <a:sym typeface="Outfit"/>
              </a:rPr>
              <a:t> kopiëren of seksistische, racistische of anti-democratische ideeën worden genormaliseerdb</a:t>
            </a:r>
            <a:endParaRPr sz="1200">
              <a:solidFill>
                <a:srgbClr val="3B1FC6"/>
              </a:solidFill>
              <a:latin typeface="Outfit"/>
              <a:ea typeface="Outfit"/>
              <a:cs typeface="Outfit"/>
              <a:sym typeface="Outfit"/>
            </a:endParaRPr>
          </a:p>
          <a:p>
            <a:pPr indent="0" lvl="0" marL="1371600" rtl="0" algn="l">
              <a:lnSpc>
                <a:spcPct val="115000"/>
              </a:lnSpc>
              <a:spcBef>
                <a:spcPts val="1200"/>
              </a:spcBef>
              <a:spcAft>
                <a:spcPts val="1200"/>
              </a:spcAft>
              <a:buNone/>
            </a:pPr>
            <a:r>
              <a:t/>
            </a:r>
            <a:endParaRPr>
              <a:solidFill>
                <a:srgbClr val="3B1FC6"/>
              </a:solidFill>
              <a:latin typeface="Outfit"/>
              <a:ea typeface="Outfit"/>
              <a:cs typeface="Outfit"/>
              <a:sym typeface="Outfit"/>
            </a:endParaRPr>
          </a:p>
        </p:txBody>
      </p:sp>
      <p:sp>
        <p:nvSpPr>
          <p:cNvPr id="184" name="Google Shape;184;p27"/>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Maar: </a:t>
            </a:r>
            <a:r>
              <a:rPr b="1" lang="nl" sz="4200">
                <a:solidFill>
                  <a:srgbClr val="F8582B"/>
                </a:solidFill>
                <a:latin typeface="Outfit"/>
                <a:ea typeface="Outfit"/>
                <a:cs typeface="Outfit"/>
                <a:sym typeface="Outfit"/>
              </a:rPr>
              <a:t>sociale </a:t>
            </a:r>
            <a:r>
              <a:rPr b="1" lang="nl" sz="4200">
                <a:solidFill>
                  <a:srgbClr val="F8582B"/>
                </a:solidFill>
                <a:latin typeface="Outfit"/>
                <a:ea typeface="Outfit"/>
                <a:cs typeface="Outfit"/>
                <a:sym typeface="Outfit"/>
              </a:rPr>
              <a:t>media…</a:t>
            </a:r>
            <a:endParaRPr b="1" sz="4200">
              <a:solidFill>
                <a:srgbClr val="F8582B"/>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90" name="Google Shape;190;p2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91" name="Google Shape;191;p28"/>
          <p:cNvPicPr preferRelativeResize="0"/>
          <p:nvPr/>
        </p:nvPicPr>
        <p:blipFill>
          <a:blip r:embed="rId3">
            <a:alphaModFix/>
          </a:blip>
          <a:stretch>
            <a:fillRect/>
          </a:stretch>
        </p:blipFill>
        <p:spPr>
          <a:xfrm>
            <a:off x="0" y="0"/>
            <a:ext cx="9143999" cy="5124451"/>
          </a:xfrm>
          <a:prstGeom prst="rect">
            <a:avLst/>
          </a:prstGeom>
          <a:noFill/>
          <a:ln>
            <a:noFill/>
          </a:ln>
        </p:spPr>
      </p:pic>
      <p:sp>
        <p:nvSpPr>
          <p:cNvPr id="192" name="Google Shape;192;p28"/>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pic>
        <p:nvPicPr>
          <p:cNvPr id="193" name="Google Shape;193;p28"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94" name="Google Shape;194;p28"/>
          <p:cNvSpPr txBox="1"/>
          <p:nvPr/>
        </p:nvSpPr>
        <p:spPr>
          <a:xfrm>
            <a:off x="2863175" y="2183838"/>
            <a:ext cx="60870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Algoritmes &amp; online beïnvloeding</a:t>
            </a:r>
            <a:endParaRPr b="1" sz="4800">
              <a:solidFill>
                <a:srgbClr val="3B1FC6"/>
              </a:solidFill>
              <a:latin typeface="Outfit"/>
              <a:ea typeface="Outfit"/>
              <a:cs typeface="Outfit"/>
              <a:sym typeface="Outfi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00" name="Google Shape;200;p2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201" name="Google Shape;201;p29"/>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202" name="Google Shape;202;p29"/>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300">
                <a:solidFill>
                  <a:srgbClr val="EAEAEA"/>
                </a:solidFill>
                <a:latin typeface="Outfit"/>
                <a:ea typeface="Outfit"/>
                <a:cs typeface="Outfit"/>
                <a:sym typeface="Outfit"/>
              </a:rPr>
              <a:t>Opdracht</a:t>
            </a:r>
            <a:endParaRPr sz="800">
              <a:solidFill>
                <a:srgbClr val="EAEAEA"/>
              </a:solidFill>
              <a:latin typeface="Outfit"/>
              <a:ea typeface="Outfit"/>
              <a:cs typeface="Outfit"/>
              <a:sym typeface="Outfit"/>
            </a:endParaRPr>
          </a:p>
        </p:txBody>
      </p:sp>
      <p:sp>
        <p:nvSpPr>
          <p:cNvPr id="203" name="Google Shape;203;p29"/>
          <p:cNvSpPr txBox="1"/>
          <p:nvPr/>
        </p:nvSpPr>
        <p:spPr>
          <a:xfrm>
            <a:off x="1286700" y="1470525"/>
            <a:ext cx="6570600" cy="2251800"/>
          </a:xfrm>
          <a:prstGeom prst="rect">
            <a:avLst/>
          </a:prstGeom>
          <a:noFill/>
          <a:ln>
            <a:noFill/>
          </a:ln>
        </p:spPr>
        <p:txBody>
          <a:bodyPr anchorCtr="0" anchor="t" bIns="91425" lIns="91425" spcFirstLastPara="1" rIns="91425" wrap="square" tIns="91425">
            <a:spAutoFit/>
          </a:bodyPr>
          <a:lstStyle/>
          <a:p>
            <a:pPr indent="-323850" lvl="0" marL="457200" marR="381000" rtl="0" algn="l">
              <a:lnSpc>
                <a:spcPct val="115000"/>
              </a:lnSpc>
              <a:spcBef>
                <a:spcPts val="120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Neem per twee  je gsm/laptop bij de hand en open beide dezelfde sociale media app/ website (TikTok, Instagram, YouTube, Facebook, …)</a:t>
            </a:r>
            <a:endParaRPr sz="1500">
              <a:solidFill>
                <a:srgbClr val="3B1FC6"/>
              </a:solidFill>
              <a:latin typeface="Outfit"/>
              <a:ea typeface="Outfit"/>
              <a:cs typeface="Outfit"/>
              <a:sym typeface="Outfit"/>
            </a:endParaRPr>
          </a:p>
          <a:p>
            <a:pPr indent="-323850" lvl="0" marL="457200" marR="3810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Leg naast elkaar en vergelijk wat jullie zien.</a:t>
            </a:r>
            <a:endParaRPr sz="1500">
              <a:solidFill>
                <a:srgbClr val="3B1FC6"/>
              </a:solidFill>
              <a:latin typeface="Outfit"/>
              <a:ea typeface="Outfit"/>
              <a:cs typeface="Outfit"/>
              <a:sym typeface="Outfit"/>
            </a:endParaRPr>
          </a:p>
          <a:p>
            <a:pPr indent="-311150" lvl="1" marL="914400" marR="381000" rtl="0" algn="l">
              <a:lnSpc>
                <a:spcPct val="115000"/>
              </a:lnSpc>
              <a:spcBef>
                <a:spcPts val="0"/>
              </a:spcBef>
              <a:spcAft>
                <a:spcPts val="0"/>
              </a:spcAft>
              <a:buClr>
                <a:srgbClr val="3B1FC6"/>
              </a:buClr>
              <a:buSzPts val="1300"/>
              <a:buFont typeface="Outfit"/>
              <a:buChar char="○"/>
            </a:pPr>
            <a:r>
              <a:rPr lang="nl" sz="1300">
                <a:solidFill>
                  <a:srgbClr val="3B1FC6"/>
                </a:solidFill>
                <a:latin typeface="Outfit"/>
                <a:ea typeface="Outfit"/>
                <a:cs typeface="Outfit"/>
                <a:sym typeface="Outfit"/>
              </a:rPr>
              <a:t>Noteer 3 opvallende verschillen en gelijkenissen.</a:t>
            </a:r>
            <a:endParaRPr sz="1300">
              <a:solidFill>
                <a:srgbClr val="3B1FC6"/>
              </a:solidFill>
              <a:latin typeface="Outfit"/>
              <a:ea typeface="Outfit"/>
              <a:cs typeface="Outfit"/>
              <a:sym typeface="Outfit"/>
            </a:endParaRPr>
          </a:p>
          <a:p>
            <a:pPr indent="-323850" lvl="0" marL="457200" marR="381000" rtl="0" algn="l">
              <a:lnSpc>
                <a:spcPct val="115000"/>
              </a:lnSpc>
              <a:spcBef>
                <a:spcPts val="0"/>
              </a:spcBef>
              <a:spcAft>
                <a:spcPts val="0"/>
              </a:spcAft>
              <a:buClr>
                <a:srgbClr val="3B1FC6"/>
              </a:buClr>
              <a:buSzPts val="1500"/>
              <a:buFont typeface="Outfit"/>
              <a:buChar char="●"/>
            </a:pPr>
            <a:r>
              <a:rPr lang="nl" sz="1500">
                <a:solidFill>
                  <a:srgbClr val="3B1FC6"/>
                </a:solidFill>
                <a:latin typeface="Outfit"/>
                <a:ea typeface="Outfit"/>
                <a:cs typeface="Outfit"/>
                <a:sym typeface="Outfit"/>
              </a:rPr>
              <a:t> Kijk nu naar de advertenties die jullie te zien krijgen.</a:t>
            </a:r>
            <a:endParaRPr sz="1500">
              <a:solidFill>
                <a:srgbClr val="3B1FC6"/>
              </a:solidFill>
              <a:latin typeface="Outfit"/>
              <a:ea typeface="Outfit"/>
              <a:cs typeface="Outfit"/>
              <a:sym typeface="Outfit"/>
            </a:endParaRPr>
          </a:p>
          <a:p>
            <a:pPr indent="-317500" lvl="1" marL="914400" marR="381000" rtl="0" algn="l">
              <a:lnSpc>
                <a:spcPct val="115000"/>
              </a:lnSpc>
              <a:spcBef>
                <a:spcPts val="0"/>
              </a:spcBef>
              <a:spcAft>
                <a:spcPts val="0"/>
              </a:spcAft>
              <a:buClr>
                <a:srgbClr val="3B1FC6"/>
              </a:buClr>
              <a:buSzPts val="1400"/>
              <a:buFont typeface="Outfit"/>
              <a:buChar char="○"/>
            </a:pPr>
            <a:r>
              <a:rPr lang="nl" sz="1300">
                <a:solidFill>
                  <a:srgbClr val="3B1FC6"/>
                </a:solidFill>
                <a:latin typeface="Outfit"/>
                <a:ea typeface="Outfit"/>
                <a:cs typeface="Outfit"/>
                <a:sym typeface="Outfit"/>
              </a:rPr>
              <a:t>Noteer 3 opvallende verschillen en gelijkenissen.</a:t>
            </a:r>
            <a:r>
              <a:rPr lang="nl" sz="1000">
                <a:solidFill>
                  <a:schemeClr val="dk1"/>
                </a:solidFill>
              </a:rPr>
              <a:t> </a:t>
            </a:r>
            <a:endParaRPr sz="1300">
              <a:solidFill>
                <a:srgbClr val="3B1FC6"/>
              </a:solidFill>
              <a:latin typeface="Outfit"/>
              <a:ea typeface="Outfit"/>
              <a:cs typeface="Outfit"/>
              <a:sym typeface="Outfit"/>
            </a:endParaRPr>
          </a:p>
          <a:p>
            <a:pPr indent="-336550" lvl="0" marL="457200" marR="381000" rtl="0" algn="l">
              <a:lnSpc>
                <a:spcPct val="115000"/>
              </a:lnSpc>
              <a:spcBef>
                <a:spcPts val="0"/>
              </a:spcBef>
              <a:spcAft>
                <a:spcPts val="0"/>
              </a:spcAft>
              <a:buClr>
                <a:srgbClr val="3B1FC6"/>
              </a:buClr>
              <a:buSzPts val="1700"/>
              <a:buFont typeface="Outfit"/>
              <a:buChar char="●"/>
            </a:pPr>
            <a:r>
              <a:rPr lang="nl" sz="1500">
                <a:solidFill>
                  <a:srgbClr val="3B1FC6"/>
                </a:solidFill>
                <a:latin typeface="Outfit"/>
                <a:ea typeface="Outfit"/>
                <a:cs typeface="Outfit"/>
                <a:sym typeface="Outfit"/>
              </a:rPr>
              <a:t>Denk na over een verklaring. </a:t>
            </a:r>
            <a:endParaRPr sz="1500">
              <a:solidFill>
                <a:srgbClr val="3B1FC6"/>
              </a:solidFill>
              <a:latin typeface="Outfit"/>
              <a:ea typeface="Outfit"/>
              <a:cs typeface="Outfit"/>
              <a:sym typeface="Outfit"/>
            </a:endParaRPr>
          </a:p>
        </p:txBody>
      </p:sp>
      <p:pic>
        <p:nvPicPr>
          <p:cNvPr id="204" name="Google Shape;204;p2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05" name="Google Shape;205;p29"/>
          <p:cNvSpPr txBox="1"/>
          <p:nvPr/>
        </p:nvSpPr>
        <p:spPr>
          <a:xfrm>
            <a:off x="691450" y="744575"/>
            <a:ext cx="725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Deel 2: </a:t>
            </a:r>
            <a:r>
              <a:rPr b="1" lang="nl" sz="1600">
                <a:solidFill>
                  <a:srgbClr val="F8582B"/>
                </a:solidFill>
                <a:latin typeface="Outfit"/>
                <a:ea typeface="Outfit"/>
                <a:cs typeface="Outfit"/>
                <a:sym typeface="Outfit"/>
              </a:rPr>
              <a:t>in de praktijk</a:t>
            </a:r>
            <a:endParaRPr sz="1300">
              <a:solidFill>
                <a:srgbClr val="3B1FC6"/>
              </a:solidFill>
              <a:latin typeface="Outfit"/>
              <a:ea typeface="Outfit"/>
              <a:cs typeface="Outfit"/>
              <a:sym typeface="Outfi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11" name="Google Shape;211;p3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212" name="Google Shape;212;p30"/>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213" name="Google Shape;213;p30"/>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300">
                <a:solidFill>
                  <a:srgbClr val="EAEAEA"/>
                </a:solidFill>
                <a:latin typeface="Outfit"/>
                <a:ea typeface="Outfit"/>
                <a:cs typeface="Outfit"/>
                <a:sym typeface="Outfit"/>
              </a:rPr>
              <a:t>Opdracht</a:t>
            </a:r>
            <a:endParaRPr sz="800">
              <a:solidFill>
                <a:srgbClr val="EAEAEA"/>
              </a:solidFill>
              <a:latin typeface="Outfit"/>
              <a:ea typeface="Outfit"/>
              <a:cs typeface="Outfit"/>
              <a:sym typeface="Outfit"/>
            </a:endParaRPr>
          </a:p>
        </p:txBody>
      </p:sp>
      <p:sp>
        <p:nvSpPr>
          <p:cNvPr id="214" name="Google Shape;214;p30"/>
          <p:cNvSpPr txBox="1"/>
          <p:nvPr/>
        </p:nvSpPr>
        <p:spPr>
          <a:xfrm>
            <a:off x="1286700" y="1470525"/>
            <a:ext cx="6570600" cy="2465700"/>
          </a:xfrm>
          <a:prstGeom prst="rect">
            <a:avLst/>
          </a:prstGeom>
          <a:noFill/>
          <a:ln>
            <a:noFill/>
          </a:ln>
        </p:spPr>
        <p:txBody>
          <a:bodyPr anchorCtr="0" anchor="t" bIns="91425" lIns="91425" spcFirstLastPara="1" rIns="91425" wrap="square" tIns="91425">
            <a:spAutoFit/>
          </a:bodyPr>
          <a:lstStyle/>
          <a:p>
            <a:pPr indent="0" lvl="0" marL="0" marR="381000" rtl="0" algn="l">
              <a:lnSpc>
                <a:spcPct val="115000"/>
              </a:lnSpc>
              <a:spcBef>
                <a:spcPts val="1200"/>
              </a:spcBef>
              <a:spcAft>
                <a:spcPts val="0"/>
              </a:spcAft>
              <a:buNone/>
            </a:pPr>
            <a:r>
              <a:rPr lang="nl" sz="1600">
                <a:solidFill>
                  <a:srgbClr val="3B1FC6"/>
                </a:solidFill>
                <a:latin typeface="Outfit"/>
                <a:ea typeface="Outfit"/>
                <a:cs typeface="Outfit"/>
                <a:sym typeface="Outfit"/>
              </a:rPr>
              <a:t>Vervolg: </a:t>
            </a:r>
            <a:endParaRPr sz="1600">
              <a:solidFill>
                <a:srgbClr val="3B1FC6"/>
              </a:solidFill>
              <a:latin typeface="Outfit"/>
              <a:ea typeface="Outfit"/>
              <a:cs typeface="Outfit"/>
              <a:sym typeface="Outfit"/>
            </a:endParaRPr>
          </a:p>
          <a:p>
            <a:pPr indent="-330200" lvl="0" marL="457200" marR="3810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Open YouTube. </a:t>
            </a:r>
            <a:endParaRPr sz="1600">
              <a:solidFill>
                <a:srgbClr val="3B1FC6"/>
              </a:solidFill>
              <a:latin typeface="Outfit"/>
              <a:ea typeface="Outfit"/>
              <a:cs typeface="Outfit"/>
              <a:sym typeface="Outfit"/>
            </a:endParaRPr>
          </a:p>
          <a:p>
            <a:pPr indent="-330200" lvl="0" marL="457200" marR="3810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Typ in de zoekbalk ‘linkse rat, rechtse zak’ en selecteer de video van VRT NWS. </a:t>
            </a:r>
            <a:endParaRPr sz="1600">
              <a:solidFill>
                <a:srgbClr val="3B1FC6"/>
              </a:solidFill>
              <a:latin typeface="Outfit"/>
              <a:ea typeface="Outfit"/>
              <a:cs typeface="Outfit"/>
              <a:sym typeface="Outfit"/>
            </a:endParaRPr>
          </a:p>
          <a:p>
            <a:pPr indent="-330200" lvl="0" marL="457200" marR="381000" rtl="0" algn="l">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Klik rechts op de eerste aanbevolen video. </a:t>
            </a:r>
            <a:endParaRPr>
              <a:solidFill>
                <a:srgbClr val="3B1FC6"/>
              </a:solidFill>
              <a:latin typeface="Outfit"/>
              <a:ea typeface="Outfit"/>
              <a:cs typeface="Outfit"/>
              <a:sym typeface="Outfit"/>
            </a:endParaRPr>
          </a:p>
          <a:p>
            <a:pPr indent="-317500" lvl="1" marL="914400" marR="3810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Herhaal dit vijf keer. </a:t>
            </a:r>
            <a:endParaRPr>
              <a:solidFill>
                <a:srgbClr val="3B1FC6"/>
              </a:solidFill>
              <a:latin typeface="Outfit"/>
              <a:ea typeface="Outfit"/>
              <a:cs typeface="Outfit"/>
              <a:sym typeface="Outfit"/>
            </a:endParaRPr>
          </a:p>
          <a:p>
            <a:pPr indent="-317500" lvl="1" marL="914400" marR="3810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Bij welke video zijn jullie terechtgekomen? </a:t>
            </a:r>
            <a:endParaRPr>
              <a:solidFill>
                <a:srgbClr val="3B1FC6"/>
              </a:solidFill>
              <a:latin typeface="Outfit"/>
              <a:ea typeface="Outfit"/>
              <a:cs typeface="Outfit"/>
              <a:sym typeface="Outfit"/>
            </a:endParaRPr>
          </a:p>
          <a:p>
            <a:pPr indent="-317500" lvl="1" marL="914400" marR="3810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Hoeveel verschil is er? </a:t>
            </a:r>
            <a:endParaRPr sz="1600">
              <a:solidFill>
                <a:srgbClr val="3B1FC6"/>
              </a:solidFill>
              <a:latin typeface="Outfit"/>
              <a:ea typeface="Outfit"/>
              <a:cs typeface="Outfit"/>
              <a:sym typeface="Outfit"/>
            </a:endParaRPr>
          </a:p>
        </p:txBody>
      </p:sp>
      <p:pic>
        <p:nvPicPr>
          <p:cNvPr id="215" name="Google Shape;215;p30"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16" name="Google Shape;216;p30"/>
          <p:cNvSpPr txBox="1"/>
          <p:nvPr/>
        </p:nvSpPr>
        <p:spPr>
          <a:xfrm>
            <a:off x="691450" y="744575"/>
            <a:ext cx="725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Deel 2: </a:t>
            </a:r>
            <a:r>
              <a:rPr b="1" lang="nl" sz="1600">
                <a:solidFill>
                  <a:srgbClr val="F8582B"/>
                </a:solidFill>
                <a:latin typeface="Outfit"/>
                <a:ea typeface="Outfit"/>
                <a:cs typeface="Outfit"/>
                <a:sym typeface="Outfit"/>
              </a:rPr>
              <a:t>in de praktijk</a:t>
            </a:r>
            <a:endParaRPr sz="1300">
              <a:solidFill>
                <a:srgbClr val="3B1FC6"/>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22" name="Google Shape;222;p3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23" name="Google Shape;223;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4" name="Google Shape;224;p31"/>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225" name="Google Shape;225;p31"/>
          <p:cNvSpPr txBox="1"/>
          <p:nvPr/>
        </p:nvSpPr>
        <p:spPr>
          <a:xfrm>
            <a:off x="761925" y="2051400"/>
            <a:ext cx="5118300" cy="1086000"/>
          </a:xfrm>
          <a:prstGeom prst="rect">
            <a:avLst/>
          </a:prstGeom>
          <a:solidFill>
            <a:srgbClr val="F2EFE8"/>
          </a:solidFill>
          <a:ln>
            <a:noFill/>
          </a:ln>
        </p:spPr>
        <p:txBody>
          <a:bodyPr anchorCtr="0" anchor="t" bIns="91425" lIns="91425" spcFirstLastPara="1" rIns="91425" wrap="square" tIns="91425">
            <a:spAutoFit/>
          </a:bodyPr>
          <a:lstStyle/>
          <a:p>
            <a:pPr indent="-361950" lvl="0" marL="457200" rtl="0" algn="l">
              <a:lnSpc>
                <a:spcPct val="115000"/>
              </a:lnSpc>
              <a:spcBef>
                <a:spcPts val="1200"/>
              </a:spcBef>
              <a:spcAft>
                <a:spcPts val="0"/>
              </a:spcAft>
              <a:buClr>
                <a:srgbClr val="3B1FC6"/>
              </a:buClr>
              <a:buSzPts val="2100"/>
              <a:buFont typeface="Outfit"/>
              <a:buChar char="●"/>
            </a:pPr>
            <a:r>
              <a:rPr lang="nl" sz="1600">
                <a:solidFill>
                  <a:srgbClr val="3B1FC6"/>
                </a:solidFill>
                <a:latin typeface="Outfit"/>
                <a:ea typeface="Outfit"/>
                <a:cs typeface="Outfit"/>
                <a:sym typeface="Outfit"/>
              </a:rPr>
              <a:t>Waarom ziet de startpagina op sociale media er bij iedereen anders uit, ook al gebruiken we dezelfde apps?</a:t>
            </a:r>
            <a:endParaRPr sz="1600">
              <a:solidFill>
                <a:srgbClr val="3B1FC6"/>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31" name="Google Shape;231;p3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232" name="Google Shape;232;p32"/>
          <p:cNvPicPr preferRelativeResize="0"/>
          <p:nvPr/>
        </p:nvPicPr>
        <p:blipFill>
          <a:blip r:embed="rId3">
            <a:alphaModFix/>
          </a:blip>
          <a:stretch>
            <a:fillRect/>
          </a:stretch>
        </p:blipFill>
        <p:spPr>
          <a:xfrm>
            <a:off x="0" y="0"/>
            <a:ext cx="9143999" cy="5143500"/>
          </a:xfrm>
          <a:prstGeom prst="rect">
            <a:avLst/>
          </a:prstGeom>
          <a:noFill/>
          <a:ln>
            <a:noFill/>
          </a:ln>
        </p:spPr>
      </p:pic>
      <p:sp>
        <p:nvSpPr>
          <p:cNvPr id="233" name="Google Shape;233;p32"/>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234" name="Google Shape;234;p3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235" name="Google Shape;235;p32"/>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39" name="Shape 239"/>
        <p:cNvGrpSpPr/>
        <p:nvPr/>
      </p:nvGrpSpPr>
      <p:grpSpPr>
        <a:xfrm>
          <a:off x="0" y="0"/>
          <a:ext cx="0" cy="0"/>
          <a:chOff x="0" y="0"/>
          <a:chExt cx="0" cy="0"/>
        </a:xfrm>
      </p:grpSpPr>
      <p:pic>
        <p:nvPicPr>
          <p:cNvPr id="240" name="Google Shape;240;p3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41" name="Google Shape;241;p33"/>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242" name="Google Shape;242;p33"/>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243" name="Google Shape;243;p33"/>
          <p:cNvSpPr txBox="1"/>
          <p:nvPr/>
        </p:nvSpPr>
        <p:spPr>
          <a:xfrm>
            <a:off x="761925" y="1958100"/>
            <a:ext cx="7776600" cy="23673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Algoritmes zijn de formules die </a:t>
            </a:r>
            <a:r>
              <a:rPr b="1" lang="nl" sz="1600">
                <a:solidFill>
                  <a:srgbClr val="3B1FC6"/>
                </a:solidFill>
                <a:latin typeface="Outfit"/>
                <a:ea typeface="Outfit"/>
                <a:cs typeface="Outfit"/>
                <a:sym typeface="Outfit"/>
              </a:rPr>
              <a:t>bepalen wat jij te zien krijgt </a:t>
            </a:r>
            <a:r>
              <a:rPr lang="nl" sz="1600">
                <a:solidFill>
                  <a:srgbClr val="3B1FC6"/>
                </a:solidFill>
                <a:latin typeface="Outfit"/>
                <a:ea typeface="Outfit"/>
                <a:cs typeface="Outfit"/>
                <a:sym typeface="Outfit"/>
              </a:rPr>
              <a:t>op sociale media</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Aanbeveling van content </a:t>
            </a:r>
            <a:r>
              <a:rPr b="1" lang="nl" sz="1600">
                <a:solidFill>
                  <a:srgbClr val="3B1FC6"/>
                </a:solidFill>
                <a:latin typeface="Outfit"/>
                <a:ea typeface="Outfit"/>
                <a:cs typeface="Outfit"/>
                <a:sym typeface="Outfit"/>
              </a:rPr>
              <a:t>op basis van</a:t>
            </a:r>
            <a:r>
              <a:rPr lang="nl" sz="1600">
                <a:solidFill>
                  <a:srgbClr val="3B1FC6"/>
                </a:solidFill>
                <a:latin typeface="Outfit"/>
                <a:ea typeface="Outfit"/>
                <a:cs typeface="Outfit"/>
                <a:sym typeface="Outfit"/>
              </a:rPr>
              <a:t> </a:t>
            </a:r>
            <a:r>
              <a:rPr b="1" lang="nl" sz="1600">
                <a:solidFill>
                  <a:srgbClr val="3B1FC6"/>
                </a:solidFill>
                <a:latin typeface="Outfit"/>
                <a:ea typeface="Outfit"/>
                <a:cs typeface="Outfit"/>
                <a:sym typeface="Outfit"/>
              </a:rPr>
              <a:t>interactie </a:t>
            </a:r>
            <a:r>
              <a:rPr lang="nl" sz="1600">
                <a:solidFill>
                  <a:srgbClr val="3B1FC6"/>
                </a:solidFill>
                <a:latin typeface="Outfit"/>
                <a:ea typeface="Outfit"/>
                <a:cs typeface="Outfit"/>
                <a:sym typeface="Outfit"/>
              </a:rPr>
              <a:t>(likes, kijktijd, clicks)</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Je kijkt één dansvideo → je krijgt meer dansvideo’s </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Je klikt op een kattenvideo → je krijgt meer kattenvideo’s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Je krijgt meer van hetzelfde: </a:t>
            </a:r>
            <a:r>
              <a:rPr b="1" lang="nl" sz="1600">
                <a:solidFill>
                  <a:srgbClr val="3B1FC6"/>
                </a:solidFill>
                <a:latin typeface="Outfit"/>
                <a:ea typeface="Outfit"/>
                <a:cs typeface="Outfit"/>
                <a:sym typeface="Outfit"/>
              </a:rPr>
              <a:t>vergelijkbare video’s, creators en thema’s</a:t>
            </a:r>
            <a:endParaRPr sz="16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lang="nl" sz="1600">
                <a:solidFill>
                  <a:srgbClr val="3B1FC6"/>
                </a:solidFill>
                <a:latin typeface="Outfit"/>
                <a:ea typeface="Outfit"/>
                <a:cs typeface="Outfit"/>
                <a:sym typeface="Outfit"/>
              </a:rPr>
              <a:t>🎯Doel: jou zo lang mogelijk op het platform houden</a:t>
            </a:r>
            <a:endParaRPr sz="20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244" name="Google Shape;244;p33"/>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Algoritmes</a:t>
            </a:r>
            <a:endParaRPr b="1" sz="4200">
              <a:solidFill>
                <a:srgbClr val="F8582B"/>
              </a:solidFill>
              <a:latin typeface="Outfit"/>
              <a:ea typeface="Outfit"/>
              <a:cs typeface="Outfit"/>
              <a:sym typeface="Outfi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48" name="Shape 248"/>
        <p:cNvGrpSpPr/>
        <p:nvPr/>
      </p:nvGrpSpPr>
      <p:grpSpPr>
        <a:xfrm>
          <a:off x="0" y="0"/>
          <a:ext cx="0" cy="0"/>
          <a:chOff x="0" y="0"/>
          <a:chExt cx="0" cy="0"/>
        </a:xfrm>
      </p:grpSpPr>
      <p:pic>
        <p:nvPicPr>
          <p:cNvPr id="249" name="Google Shape;249;p34"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0" name="Google Shape;250;p34"/>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251" name="Google Shape;251;p34"/>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252" name="Google Shape;252;p34"/>
          <p:cNvSpPr txBox="1"/>
          <p:nvPr/>
        </p:nvSpPr>
        <p:spPr>
          <a:xfrm>
            <a:off x="761925" y="1958100"/>
            <a:ext cx="7776600" cy="22434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Geleidelijk </a:t>
            </a:r>
            <a:r>
              <a:rPr b="1" lang="nl" sz="1600">
                <a:solidFill>
                  <a:srgbClr val="3B1FC6"/>
                </a:solidFill>
                <a:latin typeface="Outfit"/>
                <a:ea typeface="Outfit"/>
                <a:cs typeface="Outfit"/>
                <a:sym typeface="Outfit"/>
              </a:rPr>
              <a:t>verschuift </a:t>
            </a:r>
            <a:r>
              <a:rPr lang="nl" sz="1600">
                <a:solidFill>
                  <a:srgbClr val="3B1FC6"/>
                </a:solidFill>
                <a:latin typeface="Outfit"/>
                <a:ea typeface="Outfit"/>
                <a:cs typeface="Outfit"/>
                <a:sym typeface="Outfit"/>
              </a:rPr>
              <a:t>het soort content dat je ziet, vaak zonder dat je het beseft </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Kan </a:t>
            </a:r>
            <a:r>
              <a:rPr b="1" lang="nl">
                <a:solidFill>
                  <a:srgbClr val="3B1FC6"/>
                </a:solidFill>
                <a:latin typeface="Outfit"/>
                <a:ea typeface="Outfit"/>
                <a:cs typeface="Outfit"/>
                <a:sym typeface="Outfit"/>
              </a:rPr>
              <a:t>positief </a:t>
            </a:r>
            <a:r>
              <a:rPr lang="nl">
                <a:solidFill>
                  <a:srgbClr val="3B1FC6"/>
                </a:solidFill>
                <a:latin typeface="Outfit"/>
                <a:ea typeface="Outfit"/>
                <a:cs typeface="Outfit"/>
                <a:sym typeface="Outfit"/>
              </a:rPr>
              <a:t>zijn (bv.. #BookTok, video’s over hypersensitiviteit, duurzame tips)</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Kan ook </a:t>
            </a:r>
            <a:r>
              <a:rPr b="1" lang="nl">
                <a:solidFill>
                  <a:srgbClr val="3B1FC6"/>
                </a:solidFill>
                <a:latin typeface="Outfit"/>
                <a:ea typeface="Outfit"/>
                <a:cs typeface="Outfit"/>
                <a:sym typeface="Outfit"/>
              </a:rPr>
              <a:t>negatief </a:t>
            </a:r>
            <a:r>
              <a:rPr lang="nl">
                <a:solidFill>
                  <a:srgbClr val="3B1FC6"/>
                </a:solidFill>
                <a:latin typeface="Outfit"/>
                <a:ea typeface="Outfit"/>
                <a:cs typeface="Outfit"/>
                <a:sym typeface="Outfit"/>
              </a:rPr>
              <a:t>evolueren </a:t>
            </a:r>
            <a:r>
              <a:rPr lang="nl">
                <a:solidFill>
                  <a:srgbClr val="3B1FC6"/>
                </a:solidFill>
                <a:latin typeface="Outfit"/>
                <a:ea typeface="Outfit"/>
                <a:cs typeface="Outfit"/>
                <a:sym typeface="Outfit"/>
              </a:rPr>
              <a:t>(bv. klimaat video’s → andermans eigendom kapotmaken → geweld is de enige oplossing)</a:t>
            </a:r>
            <a:endParaRPr sz="16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br>
              <a:rPr lang="nl" sz="1100">
                <a:solidFill>
                  <a:schemeClr val="dk1"/>
                </a:solidFill>
              </a:rPr>
            </a:br>
            <a:endParaRPr sz="16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253" name="Google Shape;253;p34"/>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Algoritmes</a:t>
            </a:r>
            <a:endParaRPr b="1" sz="4200">
              <a:solidFill>
                <a:srgbClr val="F8582B"/>
              </a:solidFill>
              <a:latin typeface="Outfit"/>
              <a:ea typeface="Outfit"/>
              <a:cs typeface="Outfit"/>
              <a:sym typeface="Outfi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57" name="Shape 257"/>
        <p:cNvGrpSpPr/>
        <p:nvPr/>
      </p:nvGrpSpPr>
      <p:grpSpPr>
        <a:xfrm>
          <a:off x="0" y="0"/>
          <a:ext cx="0" cy="0"/>
          <a:chOff x="0" y="0"/>
          <a:chExt cx="0" cy="0"/>
        </a:xfrm>
      </p:grpSpPr>
      <p:pic>
        <p:nvPicPr>
          <p:cNvPr id="258" name="Google Shape;258;p35"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9" name="Google Shape;259;p35"/>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260" name="Google Shape;260;p35"/>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261" name="Google Shape;261;p35"/>
          <p:cNvSpPr txBox="1"/>
          <p:nvPr/>
        </p:nvSpPr>
        <p:spPr>
          <a:xfrm>
            <a:off x="761925" y="1958100"/>
            <a:ext cx="7300200" cy="301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600">
                <a:solidFill>
                  <a:schemeClr val="dk1"/>
                </a:solidFill>
              </a:rPr>
              <a:t>🫧</a:t>
            </a:r>
            <a:r>
              <a:rPr b="1" lang="nl" sz="1600">
                <a:solidFill>
                  <a:srgbClr val="3B1FC6"/>
                </a:solidFill>
                <a:latin typeface="Outfit"/>
                <a:ea typeface="Outfit"/>
                <a:cs typeface="Outfit"/>
                <a:sym typeface="Outfit"/>
              </a:rPr>
              <a:t>Filterbubbel</a:t>
            </a:r>
            <a:r>
              <a:rPr lang="nl" sz="1600">
                <a:solidFill>
                  <a:srgbClr val="3B1FC6"/>
                </a:solidFill>
                <a:latin typeface="Outfit"/>
                <a:ea typeface="Outfit"/>
                <a:cs typeface="Outfit"/>
                <a:sym typeface="Outfit"/>
              </a:rPr>
              <a:t>: je ziet vooral de dingen die je al leuk vindt</a:t>
            </a:r>
            <a:endParaRPr sz="1600">
              <a:solidFill>
                <a:srgbClr val="3B1FC6"/>
              </a:solidFill>
              <a:latin typeface="Outfit"/>
              <a:ea typeface="Outfit"/>
              <a:cs typeface="Outfit"/>
              <a:sym typeface="Outfit"/>
            </a:endParaRPr>
          </a:p>
          <a:p>
            <a:pPr indent="-317500" lvl="1" marL="914400" rtl="0" algn="l">
              <a:lnSpc>
                <a:spcPct val="115000"/>
              </a:lnSpc>
              <a:spcBef>
                <a:spcPts val="1200"/>
              </a:spcBef>
              <a:spcAft>
                <a:spcPts val="0"/>
              </a:spcAft>
              <a:buClr>
                <a:srgbClr val="3B1FC6"/>
              </a:buClr>
              <a:buSzPts val="1400"/>
              <a:buFont typeface="Outfit"/>
              <a:buChar char="○"/>
            </a:pPr>
            <a:r>
              <a:rPr lang="nl">
                <a:solidFill>
                  <a:srgbClr val="3B1FC6"/>
                </a:solidFill>
                <a:latin typeface="Outfit"/>
                <a:ea typeface="Outfit"/>
                <a:cs typeface="Outfit"/>
                <a:sym typeface="Outfit"/>
              </a:rPr>
              <a:t>Risico: je krijgt minder zicht op andere meningen/ informatie</a:t>
            </a:r>
            <a:endParaRPr>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600">
                <a:solidFill>
                  <a:schemeClr val="dk1"/>
                </a:solidFill>
              </a:rPr>
              <a:t>🔊</a:t>
            </a:r>
            <a:r>
              <a:rPr b="1" lang="nl" sz="1600">
                <a:solidFill>
                  <a:srgbClr val="3B1FC6"/>
                </a:solidFill>
                <a:latin typeface="Outfit"/>
                <a:ea typeface="Outfit"/>
                <a:cs typeface="Outfit"/>
                <a:sym typeface="Outfit"/>
              </a:rPr>
              <a:t>Echokamer</a:t>
            </a:r>
            <a:r>
              <a:rPr lang="nl" sz="1600">
                <a:solidFill>
                  <a:srgbClr val="3B1FC6"/>
                </a:solidFill>
                <a:latin typeface="Outfit"/>
                <a:ea typeface="Outfit"/>
                <a:cs typeface="Outfit"/>
                <a:sym typeface="Outfit"/>
              </a:rPr>
              <a:t>: je hoort alleen stemmen die hetzelfde denken als jij</a:t>
            </a:r>
            <a:endParaRPr sz="1600">
              <a:solidFill>
                <a:srgbClr val="3B1FC6"/>
              </a:solidFill>
              <a:latin typeface="Outfit"/>
              <a:ea typeface="Outfit"/>
              <a:cs typeface="Outfit"/>
              <a:sym typeface="Outfit"/>
            </a:endParaRPr>
          </a:p>
          <a:p>
            <a:pPr indent="-317500" lvl="1" marL="914400" rtl="0" algn="l">
              <a:lnSpc>
                <a:spcPct val="115000"/>
              </a:lnSpc>
              <a:spcBef>
                <a:spcPts val="1200"/>
              </a:spcBef>
              <a:spcAft>
                <a:spcPts val="0"/>
              </a:spcAft>
              <a:buClr>
                <a:srgbClr val="3B1FC6"/>
              </a:buClr>
              <a:buSzPts val="1400"/>
              <a:buFont typeface="Outfit"/>
              <a:buChar char="○"/>
            </a:pPr>
            <a:r>
              <a:rPr lang="nl">
                <a:solidFill>
                  <a:srgbClr val="3B1FC6"/>
                </a:solidFill>
                <a:latin typeface="Outfit"/>
                <a:ea typeface="Outfit"/>
                <a:cs typeface="Outfit"/>
                <a:sym typeface="Outfit"/>
              </a:rPr>
              <a:t>Risico: je denkt misschien dat jouw mening de enige juiste is</a:t>
            </a:r>
            <a:endParaRPr>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600">
                <a:solidFill>
                  <a:srgbClr val="3B1FC6"/>
                </a:solidFill>
                <a:latin typeface="Outfit"/>
                <a:ea typeface="Outfit"/>
                <a:cs typeface="Outfit"/>
                <a:sym typeface="Outfit"/>
              </a:rPr>
              <a:t>🐇Rabbit hole/konijnenpijp</a:t>
            </a:r>
            <a:r>
              <a:rPr lang="nl" sz="1600">
                <a:solidFill>
                  <a:srgbClr val="3B1FC6"/>
                </a:solidFill>
                <a:latin typeface="Outfit"/>
                <a:ea typeface="Outfit"/>
                <a:cs typeface="Outfit"/>
                <a:sym typeface="Outfit"/>
              </a:rPr>
              <a:t>: je blijft maar klikken en kijken</a:t>
            </a:r>
            <a:endParaRPr sz="1600">
              <a:solidFill>
                <a:srgbClr val="3B1FC6"/>
              </a:solidFill>
              <a:latin typeface="Outfit"/>
              <a:ea typeface="Outfit"/>
              <a:cs typeface="Outfit"/>
              <a:sym typeface="Outfit"/>
            </a:endParaRPr>
          </a:p>
          <a:p>
            <a:pPr indent="-342900" lvl="1" marL="914400" rtl="0" algn="l">
              <a:lnSpc>
                <a:spcPct val="115000"/>
              </a:lnSpc>
              <a:spcBef>
                <a:spcPts val="1200"/>
              </a:spcBef>
              <a:spcAft>
                <a:spcPts val="0"/>
              </a:spcAft>
              <a:buClr>
                <a:srgbClr val="3B1FC6"/>
              </a:buClr>
              <a:buSzPts val="1800"/>
              <a:buFont typeface="Outfit"/>
              <a:buChar char="○"/>
            </a:pPr>
            <a:r>
              <a:rPr lang="nl">
                <a:solidFill>
                  <a:srgbClr val="3B1FC6"/>
                </a:solidFill>
                <a:latin typeface="Outfit"/>
                <a:ea typeface="Outfit"/>
                <a:cs typeface="Outfit"/>
                <a:sym typeface="Outfit"/>
              </a:rPr>
              <a:t>Risico: je belandt bij extreme ideeën/ complottheorieën</a:t>
            </a:r>
            <a:endParaRPr sz="16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262" name="Google Shape;262;p35"/>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Enkele begrippen</a:t>
            </a:r>
            <a:endParaRPr b="1" sz="4200">
              <a:solidFill>
                <a:srgbClr val="F8582B"/>
              </a:solidFill>
              <a:latin typeface="Outfit"/>
              <a:ea typeface="Outfit"/>
              <a:cs typeface="Outfit"/>
              <a:sym typeface="Outfi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66" name="Shape 266"/>
        <p:cNvGrpSpPr/>
        <p:nvPr/>
      </p:nvGrpSpPr>
      <p:grpSpPr>
        <a:xfrm>
          <a:off x="0" y="0"/>
          <a:ext cx="0" cy="0"/>
          <a:chOff x="0" y="0"/>
          <a:chExt cx="0" cy="0"/>
        </a:xfrm>
      </p:grpSpPr>
      <p:pic>
        <p:nvPicPr>
          <p:cNvPr id="267" name="Google Shape;267;p3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68" name="Google Shape;268;p36"/>
          <p:cNvSpPr txBox="1"/>
          <p:nvPr/>
        </p:nvSpPr>
        <p:spPr>
          <a:xfrm>
            <a:off x="918575" y="1259925"/>
            <a:ext cx="6570600" cy="32370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40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Zoek bewust andere meningen op</a:t>
            </a:r>
            <a:endParaRPr b="1"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sz="1200">
                <a:solidFill>
                  <a:srgbClr val="3B1FC6"/>
                </a:solidFill>
                <a:latin typeface="Outfit"/>
                <a:ea typeface="Outfit"/>
                <a:cs typeface="Outfit"/>
                <a:sym typeface="Outfit"/>
              </a:rPr>
              <a:t>Volg accounts of pagina’s die </a:t>
            </a:r>
            <a:r>
              <a:rPr b="1" lang="nl" sz="1200">
                <a:solidFill>
                  <a:srgbClr val="3B1FC6"/>
                </a:solidFill>
                <a:latin typeface="Outfit"/>
                <a:ea typeface="Outfit"/>
                <a:cs typeface="Outfit"/>
                <a:sym typeface="Outfit"/>
              </a:rPr>
              <a:t>een andere visie hebben</a:t>
            </a:r>
            <a:r>
              <a:rPr lang="nl" sz="1200">
                <a:solidFill>
                  <a:srgbClr val="3B1FC6"/>
                </a:solidFill>
                <a:latin typeface="Outfit"/>
                <a:ea typeface="Outfit"/>
                <a:cs typeface="Outfit"/>
                <a:sym typeface="Outfit"/>
              </a:rPr>
              <a:t> dan die je gewoonlijk volgt</a:t>
            </a:r>
            <a:endParaRPr sz="12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sz="1200">
                <a:solidFill>
                  <a:srgbClr val="3B1FC6"/>
                </a:solidFill>
                <a:latin typeface="Outfit"/>
                <a:ea typeface="Outfit"/>
                <a:cs typeface="Outfit"/>
                <a:sym typeface="Outfit"/>
              </a:rPr>
              <a:t> Lees ook eens nieuws uit andere </a:t>
            </a:r>
            <a:r>
              <a:rPr b="1" lang="nl" sz="1200">
                <a:solidFill>
                  <a:srgbClr val="3B1FC6"/>
                </a:solidFill>
                <a:latin typeface="Outfit"/>
                <a:ea typeface="Outfit"/>
                <a:cs typeface="Outfit"/>
                <a:sym typeface="Outfit"/>
              </a:rPr>
              <a:t>mediahuizen</a:t>
            </a:r>
            <a:r>
              <a:rPr lang="nl" sz="1200">
                <a:solidFill>
                  <a:srgbClr val="3B1FC6"/>
                </a:solidFill>
                <a:latin typeface="Outfit"/>
                <a:ea typeface="Outfit"/>
                <a:cs typeface="Outfit"/>
                <a:sym typeface="Outfit"/>
              </a:rPr>
              <a:t>/ internationale bronnen </a:t>
            </a:r>
            <a:endParaRPr b="1"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Maak je algoritme ‘schoon’ </a:t>
            </a:r>
            <a:r>
              <a:rPr lang="nl" sz="1600">
                <a:solidFill>
                  <a:srgbClr val="3B1FC6"/>
                </a:solidFill>
                <a:latin typeface="Outfit"/>
                <a:ea typeface="Outfit"/>
                <a:cs typeface="Outfit"/>
                <a:sym typeface="Outfit"/>
              </a:rPr>
              <a:t>op platforms zoals YouTube, TikTok of Instagram:</a:t>
            </a:r>
            <a:endParaRPr sz="16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b="1" lang="nl" sz="1200">
                <a:solidFill>
                  <a:srgbClr val="3B1FC6"/>
                </a:solidFill>
                <a:latin typeface="Outfit"/>
                <a:ea typeface="Outfit"/>
                <a:cs typeface="Outfit"/>
                <a:sym typeface="Outfit"/>
              </a:rPr>
              <a:t>Cookies </a:t>
            </a:r>
            <a:r>
              <a:rPr lang="nl" sz="1200">
                <a:solidFill>
                  <a:srgbClr val="3B1FC6"/>
                </a:solidFill>
                <a:latin typeface="Outfit"/>
                <a:ea typeface="Outfit"/>
                <a:cs typeface="Outfit"/>
                <a:sym typeface="Outfit"/>
              </a:rPr>
              <a:t>verwijderen</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Ga naar je geschiedenis en </a:t>
            </a:r>
            <a:r>
              <a:rPr b="1" lang="nl" sz="1200">
                <a:solidFill>
                  <a:srgbClr val="3B1FC6"/>
                </a:solidFill>
                <a:latin typeface="Outfit"/>
                <a:ea typeface="Outfit"/>
                <a:cs typeface="Outfit"/>
                <a:sym typeface="Outfit"/>
              </a:rPr>
              <a:t>verwijder bekeken video's/posts</a:t>
            </a:r>
            <a:r>
              <a:rPr lang="nl" sz="1200">
                <a:solidFill>
                  <a:srgbClr val="3B1FC6"/>
                </a:solidFill>
                <a:latin typeface="Outfit"/>
                <a:ea typeface="Outfit"/>
                <a:cs typeface="Outfit"/>
                <a:sym typeface="Outfit"/>
              </a:rPr>
              <a:t> </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Klik bewust op “</a:t>
            </a:r>
            <a:r>
              <a:rPr b="1" lang="nl" sz="1200">
                <a:solidFill>
                  <a:srgbClr val="3B1FC6"/>
                </a:solidFill>
                <a:latin typeface="Outfit"/>
                <a:ea typeface="Outfit"/>
                <a:cs typeface="Outfit"/>
                <a:sym typeface="Outfit"/>
              </a:rPr>
              <a:t>Niet geïnteresseerd</a:t>
            </a:r>
            <a:r>
              <a:rPr lang="nl" sz="1200">
                <a:solidFill>
                  <a:srgbClr val="3B1FC6"/>
                </a:solidFill>
                <a:latin typeface="Outfit"/>
                <a:ea typeface="Outfit"/>
                <a:cs typeface="Outfit"/>
                <a:sym typeface="Outfit"/>
              </a:rPr>
              <a:t>” bij content die je wil vermijden</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Zoek en bekijk </a:t>
            </a:r>
            <a:r>
              <a:rPr b="1" lang="nl" sz="1200">
                <a:solidFill>
                  <a:srgbClr val="3B1FC6"/>
                </a:solidFill>
                <a:latin typeface="Outfit"/>
                <a:ea typeface="Outfit"/>
                <a:cs typeface="Outfit"/>
                <a:sym typeface="Outfit"/>
              </a:rPr>
              <a:t>andere soorten content</a:t>
            </a:r>
            <a:r>
              <a:rPr lang="nl" sz="1200">
                <a:solidFill>
                  <a:srgbClr val="3B1FC6"/>
                </a:solidFill>
                <a:latin typeface="Outfit"/>
                <a:ea typeface="Outfit"/>
                <a:cs typeface="Outfit"/>
                <a:sym typeface="Outfit"/>
              </a:rPr>
              <a:t> dan je normaal doet </a:t>
            </a:r>
            <a:endParaRPr sz="1200">
              <a:solidFill>
                <a:srgbClr val="3B1FC6"/>
              </a:solidFill>
              <a:latin typeface="Outfit"/>
              <a:ea typeface="Outfit"/>
              <a:cs typeface="Outfit"/>
              <a:sym typeface="Outfit"/>
            </a:endParaRPr>
          </a:p>
          <a:p>
            <a:pPr indent="-292100" lvl="2" marL="1371600" rtl="0" algn="l">
              <a:lnSpc>
                <a:spcPct val="115000"/>
              </a:lnSpc>
              <a:spcBef>
                <a:spcPts val="0"/>
              </a:spcBef>
              <a:spcAft>
                <a:spcPts val="0"/>
              </a:spcAft>
              <a:buClr>
                <a:srgbClr val="3B1FC6"/>
              </a:buClr>
              <a:buSzPts val="1000"/>
              <a:buChar char="■"/>
            </a:pPr>
            <a:r>
              <a:rPr lang="nl" sz="1000">
                <a:solidFill>
                  <a:srgbClr val="3B1FC6"/>
                </a:solidFill>
                <a:latin typeface="Outfit"/>
                <a:ea typeface="Outfit"/>
                <a:cs typeface="Outfit"/>
                <a:sym typeface="Outfit"/>
              </a:rPr>
              <a:t>Bv. wetenschappelijke video's, kunst, andere talen</a:t>
            </a:r>
            <a:endParaRPr sz="10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Gebruik incognito modus/ een tweede account</a:t>
            </a:r>
            <a:endParaRPr sz="16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Daarmee voorkom je dat je bestaande algoritme "meekijkt"</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Gebruik het om </a:t>
            </a:r>
            <a:r>
              <a:rPr b="1" lang="nl" sz="1200">
                <a:solidFill>
                  <a:srgbClr val="3B1FC6"/>
                </a:solidFill>
                <a:latin typeface="Outfit"/>
                <a:ea typeface="Outfit"/>
                <a:cs typeface="Outfit"/>
                <a:sym typeface="Outfit"/>
              </a:rPr>
              <a:t>nieuws of content buiten je interessesfeer</a:t>
            </a:r>
            <a:r>
              <a:rPr lang="nl" sz="1200">
                <a:solidFill>
                  <a:srgbClr val="3B1FC6"/>
                </a:solidFill>
                <a:latin typeface="Outfit"/>
                <a:ea typeface="Outfit"/>
                <a:cs typeface="Outfit"/>
                <a:sym typeface="Outfit"/>
              </a:rPr>
              <a:t> op te zoeken</a:t>
            </a:r>
            <a:endParaRPr sz="1500">
              <a:solidFill>
                <a:srgbClr val="3B1FC6"/>
              </a:solidFill>
              <a:latin typeface="Outfit"/>
              <a:ea typeface="Outfit"/>
              <a:cs typeface="Outfit"/>
              <a:sym typeface="Outfit"/>
            </a:endParaRPr>
          </a:p>
        </p:txBody>
      </p:sp>
      <p:sp>
        <p:nvSpPr>
          <p:cNvPr id="269" name="Google Shape;269;p36"/>
          <p:cNvSpPr txBox="1"/>
          <p:nvPr/>
        </p:nvSpPr>
        <p:spPr>
          <a:xfrm>
            <a:off x="713150" y="323575"/>
            <a:ext cx="74007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💡Tips </a:t>
            </a:r>
            <a:endParaRPr b="1" sz="4200">
              <a:solidFill>
                <a:srgbClr val="F8582B"/>
              </a:solidFill>
              <a:latin typeface="Outfit"/>
              <a:ea typeface="Outfit"/>
              <a:cs typeface="Outfit"/>
              <a:sym typeface="Outfi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73" name="Shape 273"/>
        <p:cNvGrpSpPr/>
        <p:nvPr/>
      </p:nvGrpSpPr>
      <p:grpSpPr>
        <a:xfrm>
          <a:off x="0" y="0"/>
          <a:ext cx="0" cy="0"/>
          <a:chOff x="0" y="0"/>
          <a:chExt cx="0" cy="0"/>
        </a:xfrm>
      </p:grpSpPr>
      <p:pic>
        <p:nvPicPr>
          <p:cNvPr id="274" name="Google Shape;274;p37"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275" name="Google Shape;275;p37"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76" name="Google Shape;276;p37"/>
          <p:cNvSpPr txBox="1"/>
          <p:nvPr/>
        </p:nvSpPr>
        <p:spPr>
          <a:xfrm>
            <a:off x="5284350" y="2209275"/>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www.mediawijs.be</a:t>
            </a:r>
            <a:endParaRPr b="1" sz="4800">
              <a:solidFill>
                <a:srgbClr val="F2EFE8"/>
              </a:solidFill>
              <a:latin typeface="Outfit"/>
              <a:ea typeface="Outfit"/>
              <a:cs typeface="Outfit"/>
              <a:sym typeface="Outfit"/>
            </a:endParaRPr>
          </a:p>
        </p:txBody>
      </p:sp>
      <p:pic>
        <p:nvPicPr>
          <p:cNvPr id="277" name="Google Shape;277;p37"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278" name="Google Shape;278;p37"/>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279" name="Google Shape;279;p37"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F197A618-9442-4B96-BD34-5B1CA0C510CC}"/>
</file>

<file path=customXml/itemProps2.xml><?xml version="1.0" encoding="utf-8"?>
<ds:datastoreItem xmlns:ds="http://schemas.openxmlformats.org/officeDocument/2006/customXml" ds:itemID="{24D0E5D6-F090-47AA-B253-7FCEAF54BFA3}"/>
</file>

<file path=customXml/itemProps3.xml><?xml version="1.0" encoding="utf-8"?>
<ds:datastoreItem xmlns:ds="http://schemas.openxmlformats.org/officeDocument/2006/customXml" ds:itemID="{84253C59-0EEF-4B19-B169-99503963E52A}"/>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2026_QCOM_Lespakket_online_invloeden_Bubbels_konijnen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bool>false</vt:bool>
  </property>
</Properties>
</file>