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Outfit Light"/>
      <p:regular r:id="rId37"/>
      <p:bold r:id="rId38"/>
    </p:embeddedFont>
    <p:embeddedFont>
      <p:font typeface="Outfit"/>
      <p:regular r:id="rId39"/>
      <p:bold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3" Type="http://schemas.openxmlformats.org/officeDocument/2006/relationships/slide" Target="slides/slide8.xml"/><Relationship Id="rId39" Type="http://schemas.openxmlformats.org/officeDocument/2006/relationships/font" Target="fonts/Outfit-regular.fntdata"/><Relationship Id="rId18" Type="http://schemas.openxmlformats.org/officeDocument/2006/relationships/slide" Target="slides/slide1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ustomXml" Target="../customXml/item2.xml"/><Relationship Id="rId7" Type="http://schemas.openxmlformats.org/officeDocument/2006/relationships/slide" Target="slides/slide2.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slide" Target="slides/slide24.xml"/><Relationship Id="rId16" Type="http://schemas.openxmlformats.org/officeDocument/2006/relationships/slide" Target="slides/slide11.xml"/><Relationship Id="rId41" Type="http://schemas.openxmlformats.org/officeDocument/2006/relationships/customXml" Target="../customXml/item1.xml"/><Relationship Id="rId40" Type="http://schemas.openxmlformats.org/officeDocument/2006/relationships/font" Target="fonts/Outfit-bold.fntdata"/><Relationship Id="rId24" Type="http://schemas.openxmlformats.org/officeDocument/2006/relationships/slide" Target="slides/slide19.xml"/><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font" Target="fonts/OutfitLight-regular.fntdata"/><Relationship Id="rId23" Type="http://schemas.openxmlformats.org/officeDocument/2006/relationships/slide" Target="slides/slide18.xml"/><Relationship Id="rId28" Type="http://schemas.openxmlformats.org/officeDocument/2006/relationships/slide" Target="slides/slide23.xml"/><Relationship Id="rId5"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slide" Target="slides/slide31.xml"/><Relationship Id="rId31" Type="http://schemas.openxmlformats.org/officeDocument/2006/relationships/slide" Target="slides/slide26.xml"/><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14" Type="http://schemas.openxmlformats.org/officeDocument/2006/relationships/slide" Target="slides/slide9.xml"/><Relationship Id="rId43" Type="http://schemas.openxmlformats.org/officeDocument/2006/relationships/customXml" Target="../customXml/item3.xml"/><Relationship Id="rId8" Type="http://schemas.openxmlformats.org/officeDocument/2006/relationships/slide" Target="slides/slide3.xml"/><Relationship Id="rId3" Type="http://schemas.openxmlformats.org/officeDocument/2006/relationships/presProps" Target="presProps.xml"/><Relationship Id="rId25" Type="http://schemas.openxmlformats.org/officeDocument/2006/relationships/slide" Target="slides/slide20.xml"/><Relationship Id="rId33" Type="http://schemas.openxmlformats.org/officeDocument/2006/relationships/slide" Target="slides/slide28.xml"/><Relationship Id="rId12" Type="http://schemas.openxmlformats.org/officeDocument/2006/relationships/slide" Target="slides/slide7.xml"/><Relationship Id="rId17" Type="http://schemas.openxmlformats.org/officeDocument/2006/relationships/slide" Target="slides/slide12.xml"/><Relationship Id="rId38" Type="http://schemas.openxmlformats.org/officeDocument/2006/relationships/font" Target="fonts/OutfitLigh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4e86f2e33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latin typeface="Outfit"/>
                <a:ea typeface="Outfit"/>
                <a:cs typeface="Outfit"/>
                <a:sym typeface="Outfit"/>
              </a:rPr>
              <a:t>Methodiek 1 uit het lespakket 'Online beïnvloeding en subculturen'</a:t>
            </a:r>
            <a:endParaRPr>
              <a:latin typeface="Outfit"/>
              <a:ea typeface="Outfit"/>
              <a:cs typeface="Outfit"/>
              <a:sym typeface="Outfit"/>
            </a:endParaRPr>
          </a:p>
        </p:txBody>
      </p:sp>
      <p:sp>
        <p:nvSpPr>
          <p:cNvPr id="75" name="Google Shape;75;g34e86f2e335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90f585ff55_1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90f585ff55_1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Doel</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verkennen en bespreken de verschillende betekenissen van emoji’s.</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reflecteren over de betekenis van een emoji in verschillende situaties bij zichzelf en anderen.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Benodigdheden</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Papier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Tekenmateriaal (stiften, kleuren, kleurpotloden, verf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Powerpoint met voorbeelden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Toestel om emoji’s op te zoeken (optioneel)</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Tijd</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50 minuten</a:t>
            </a:r>
            <a:endParaRPr>
              <a:latin typeface="Outfit"/>
              <a:ea typeface="Outfit"/>
              <a:cs typeface="Outfit"/>
              <a:sym typeface="Outfi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c73d05da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95" name="Google Shape;95;g3c73d05da6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90f585ff55_1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90f585ff55_1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In het kort</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In online subculturen worden emoji’s en beelden vaak gebruikt als codetaal. In deze oefening ontdekken leerlingen hoe emoji’s verschillende betekenissen kunnen krijgen en welke impact ze kunnen hebben.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Leerlingen tekenen elk hun favoriete emoji en noteren eronder wat die voor hen betekent. Daarna wordt het blad doorgegeven aan twee klasgenoten, die elk hun eigen interpretatie toevoegen. Vervolgens bespreekt de klas de verschillende betekenissen en hoe context de boodschap beïnvloedt.</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90f585ff5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90f585ff5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Stappenplan opdracht optie 1 </a:t>
            </a:r>
            <a:r>
              <a:rPr lang="nl">
                <a:solidFill>
                  <a:schemeClr val="dk1"/>
                </a:solidFill>
                <a:latin typeface="Outfit"/>
                <a:ea typeface="Outfit"/>
                <a:cs typeface="Outfit"/>
                <a:sym typeface="Outfit"/>
              </a:rPr>
              <a:t>(je mag kiezen welke van de 3 mogelijke opdrachten je de klas laat uitvoeren)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Zo ga je te werk</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1</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Verdeel de klas in groepjes van drie. Geef elke leerling een A4-blad dat ze rechtop voor zich leggen.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Bovenaan tekenen leerlingen hun favoriete emoji.</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Daarna noteren ze de betekenis onderaan het blad. Let op: er moet witruimte zijn tussen de tekst en de tekening.</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Elke leerling vouwt de strook met de emoji-betekenis achter de tekening. Zoals een accordeon: de emoji blijft zichtbaar, de tekst niet meer.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2</a:t>
            </a:r>
            <a:r>
              <a:rPr lang="nl">
                <a:solidFill>
                  <a:schemeClr val="dk1"/>
                </a:solidFill>
                <a:latin typeface="Outfit"/>
                <a:ea typeface="Outfit"/>
                <a:cs typeface="Outfit"/>
                <a:sym typeface="Outfit"/>
              </a:rPr>
              <a:t>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Het blad schuift door naar leerling 2.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Op de overige witruimte schrijft deze leerling opnieuw de betekenis van de emoji.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Vervolgens vouwt de leerling de papierstrook met de emoji-betekenis achter de tekening, zoals een accordeon.</a:t>
            </a:r>
            <a:endParaRPr>
              <a:solidFill>
                <a:schemeClr val="dk1"/>
              </a:solidFill>
              <a:latin typeface="Outfit"/>
              <a:ea typeface="Outfit"/>
              <a:cs typeface="Outfit"/>
              <a:sym typeface="Outfit"/>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3</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Het blad schuift een laatste keer door naar leerling 3. Deze leerling noteert opnieuw de betekenis van de emoji onder de tekening.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Verzamel alle papieren.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4</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bespreken binnen hun groepje de betekenissen.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Zijn er verschillen of gelijkenissen op te merken?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5</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Bespreek de oefening klassikaal (zie slide 25).</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a49401d9f6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a49401d9f6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latin typeface="Outfit"/>
                <a:ea typeface="Outfit"/>
                <a:cs typeface="Outfit"/>
                <a:sym typeface="Outfit"/>
              </a:rPr>
              <a:t>Opdracht optie 1 </a:t>
            </a:r>
            <a:endParaRPr>
              <a:latin typeface="Outfit"/>
              <a:ea typeface="Outfit"/>
              <a:cs typeface="Outfit"/>
              <a:sym typeface="Outfi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90f585ff55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90f585ff55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Stappenplan opdracht optie 2 </a:t>
            </a:r>
            <a:r>
              <a:rPr lang="nl">
                <a:solidFill>
                  <a:schemeClr val="dk1"/>
                </a:solidFill>
                <a:latin typeface="Outfit"/>
                <a:ea typeface="Outfit"/>
                <a:cs typeface="Outfit"/>
                <a:sym typeface="Outfit"/>
              </a:rPr>
              <a:t>(je mag kiezen welke van de 3 mogelijke opdrachten je de klas laat uitvoeren)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1</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Selecteer enkele emoji’s die op slide 8 - 13 vermeld zijn.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Bespreek eerst in groepjes en nadien klassikaal. </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Zijn er dingen die opvallen? </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Begrijpt iedereen deze emoji’s op dezelfde manier? </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Zie slide 25 voor extra vragen voor het klasgesprek. </a:t>
            </a:r>
            <a:endParaRPr b="1">
              <a:solidFill>
                <a:schemeClr val="dk1"/>
              </a:solidFill>
              <a:latin typeface="Outfit"/>
              <a:ea typeface="Outfit"/>
              <a:cs typeface="Outfit"/>
              <a:sym typeface="Outfi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a49401d9f6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a49401d9f6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latin typeface="Outfit"/>
                <a:ea typeface="Outfit"/>
                <a:cs typeface="Outfit"/>
                <a:sym typeface="Outfit"/>
              </a:rPr>
              <a:t>Opdracht optie 2</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808146364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latin typeface="Outfit"/>
                <a:ea typeface="Outfit"/>
                <a:cs typeface="Outfit"/>
                <a:sym typeface="Outfit"/>
              </a:rPr>
              <a:t>Mogelijke betekenissen: wenen/ lachen/… </a:t>
            </a:r>
            <a:endParaRPr>
              <a:latin typeface="Outfit"/>
              <a:ea typeface="Outfit"/>
              <a:cs typeface="Outfit"/>
              <a:sym typeface="Outfit"/>
            </a:endParaRPr>
          </a:p>
        </p:txBody>
      </p:sp>
      <p:sp>
        <p:nvSpPr>
          <p:cNvPr id="154" name="Google Shape;154;g38081463642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808146364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latin typeface="Outfit"/>
                <a:ea typeface="Outfit"/>
                <a:cs typeface="Outfit"/>
                <a:sym typeface="Outfit"/>
              </a:rPr>
              <a:t>Mogelijke betekenissen: </a:t>
            </a:r>
            <a:r>
              <a:rPr lang="nl">
                <a:latin typeface="Outfit"/>
                <a:ea typeface="Outfit"/>
                <a:cs typeface="Outfit"/>
                <a:sym typeface="Outfit"/>
              </a:rPr>
              <a:t>vuur/ “fire” (iets dat populair/ goed is)/ …</a:t>
            </a:r>
            <a:endParaRPr>
              <a:latin typeface="Outfit"/>
              <a:ea typeface="Outfit"/>
              <a:cs typeface="Outfit"/>
              <a:sym typeface="Outfit"/>
            </a:endParaRPr>
          </a:p>
        </p:txBody>
      </p:sp>
      <p:sp>
        <p:nvSpPr>
          <p:cNvPr id="163" name="Google Shape;163;g38081463642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8081463642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latin typeface="Outfit"/>
                <a:ea typeface="Outfit"/>
                <a:cs typeface="Outfit"/>
                <a:sym typeface="Outfit"/>
              </a:rPr>
              <a:t>Mogelijke betekenissen: g</a:t>
            </a:r>
            <a:r>
              <a:rPr lang="nl">
                <a:latin typeface="Outfit"/>
                <a:ea typeface="Outfit"/>
                <a:cs typeface="Outfit"/>
                <a:sym typeface="Outfit"/>
              </a:rPr>
              <a:t>ewoon een slang/ een “snake” (verrader)/ … </a:t>
            </a:r>
            <a:endParaRPr>
              <a:latin typeface="Outfit"/>
              <a:ea typeface="Outfit"/>
              <a:cs typeface="Outfit"/>
              <a:sym typeface="Outfit"/>
            </a:endParaRPr>
          </a:p>
        </p:txBody>
      </p:sp>
      <p:sp>
        <p:nvSpPr>
          <p:cNvPr id="172" name="Google Shape;172;g38081463642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8081463642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latin typeface="Outfit"/>
                <a:ea typeface="Outfit"/>
                <a:cs typeface="Outfit"/>
                <a:sym typeface="Outfit"/>
              </a:rPr>
              <a:t>Mogelijke betekenissen: s</a:t>
            </a:r>
            <a:r>
              <a:rPr lang="nl">
                <a:latin typeface="Outfit"/>
                <a:ea typeface="Outfit"/>
                <a:cs typeface="Outfit"/>
                <a:sym typeface="Outfit"/>
              </a:rPr>
              <a:t>pieren/ sterk/ je bent goed bezig/ mannelijkheid/ dominantie/ …</a:t>
            </a:r>
            <a:endParaRPr>
              <a:latin typeface="Outfit"/>
              <a:ea typeface="Outfit"/>
              <a:cs typeface="Outfit"/>
              <a:sym typeface="Outfit"/>
            </a:endParaRPr>
          </a:p>
        </p:txBody>
      </p:sp>
      <p:sp>
        <p:nvSpPr>
          <p:cNvPr id="181" name="Google Shape;181;g38081463642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808146364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latin typeface="Outfit"/>
                <a:ea typeface="Outfit"/>
                <a:cs typeface="Outfit"/>
                <a:sym typeface="Outfit"/>
              </a:rPr>
              <a:t>Mogelijke betekenissen: d</a:t>
            </a:r>
            <a:r>
              <a:rPr lang="nl">
                <a:latin typeface="Outfit"/>
                <a:ea typeface="Outfit"/>
                <a:cs typeface="Outfit"/>
                <a:sym typeface="Outfit"/>
              </a:rPr>
              <a:t>ood/ een grappige of absurde situatie/ …</a:t>
            </a:r>
            <a:endParaRPr>
              <a:latin typeface="Outfit"/>
              <a:ea typeface="Outfit"/>
              <a:cs typeface="Outfit"/>
              <a:sym typeface="Outfit"/>
            </a:endParaRPr>
          </a:p>
        </p:txBody>
      </p:sp>
      <p:sp>
        <p:nvSpPr>
          <p:cNvPr id="190" name="Google Shape;190;g38081463642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827f9e74a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latin typeface="Outfit"/>
                <a:ea typeface="Outfit"/>
                <a:cs typeface="Outfit"/>
                <a:sym typeface="Outfit"/>
              </a:rPr>
              <a:t>Mogelijke betekenissen: g</a:t>
            </a:r>
            <a:r>
              <a:rPr lang="nl">
                <a:latin typeface="Outfit"/>
                <a:ea typeface="Outfit"/>
                <a:cs typeface="Outfit"/>
                <a:sym typeface="Outfit"/>
              </a:rPr>
              <a:t>ewoon een pet/ “cap” (een leugen, iets dat niet waar is)/ …</a:t>
            </a:r>
            <a:endParaRPr>
              <a:latin typeface="Outfit"/>
              <a:ea typeface="Outfit"/>
              <a:cs typeface="Outfit"/>
              <a:sym typeface="Outfit"/>
            </a:endParaRPr>
          </a:p>
        </p:txBody>
      </p:sp>
      <p:sp>
        <p:nvSpPr>
          <p:cNvPr id="199" name="Google Shape;199;g3827f9e74a4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90f585ff55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90f585ff55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Stappenplan opdracht optie 3 </a:t>
            </a:r>
            <a:r>
              <a:rPr lang="nl">
                <a:solidFill>
                  <a:schemeClr val="dk1"/>
                </a:solidFill>
                <a:latin typeface="Outfit"/>
                <a:ea typeface="Outfit"/>
                <a:cs typeface="Outfit"/>
                <a:sym typeface="Outfit"/>
              </a:rPr>
              <a:t>(je mag kiezen welke van de 3 mogelijke opdrachten je de klas laat uitvoeren)</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1</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Op slide 16 tot en met 24 kan je verschillende zinnen, woorden, … terugvinden. </a:t>
            </a:r>
            <a:br>
              <a:rPr lang="nl">
                <a:solidFill>
                  <a:schemeClr val="dk1"/>
                </a:solidFill>
                <a:latin typeface="Outfit"/>
                <a:ea typeface="Outfit"/>
                <a:cs typeface="Outfit"/>
                <a:sym typeface="Outfit"/>
              </a:rPr>
            </a:br>
            <a:r>
              <a:rPr lang="nl">
                <a:solidFill>
                  <a:schemeClr val="dk1"/>
                </a:solidFill>
                <a:latin typeface="Outfit"/>
                <a:ea typeface="Outfit"/>
                <a:cs typeface="Outfit"/>
                <a:sym typeface="Outfit"/>
              </a:rPr>
              <a:t>Selecteer er hieruit een aantal of bedenk zelf enkele zinnen, woorden,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2</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Bespreek nadien klassikaal. Zie slide 25 voor vragen.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0f585ff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0f585ff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latin typeface="Outfit"/>
                <a:ea typeface="Outfit"/>
                <a:cs typeface="Outfit"/>
                <a:sym typeface="Outfit"/>
              </a:rPr>
              <a:t>Opdracht optie 3</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827f9e74a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latin typeface="Outfit"/>
                <a:ea typeface="Outfit"/>
                <a:cs typeface="Outfit"/>
                <a:sym typeface="Outfit"/>
              </a:rPr>
              <a:t>Voorbeeld zin</a:t>
            </a:r>
            <a:endParaRPr>
              <a:latin typeface="Outfit"/>
              <a:ea typeface="Outfit"/>
              <a:cs typeface="Outfit"/>
              <a:sym typeface="Outfit"/>
            </a:endParaRPr>
          </a:p>
        </p:txBody>
      </p:sp>
      <p:sp>
        <p:nvSpPr>
          <p:cNvPr id="228" name="Google Shape;228;g3827f9e74a4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827f9e74a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Voorbeeld zin</a:t>
            </a:r>
            <a:endParaRPr/>
          </a:p>
        </p:txBody>
      </p:sp>
      <p:sp>
        <p:nvSpPr>
          <p:cNvPr id="236" name="Google Shape;236;g3827f9e74a4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827f9e74a4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Voorbeeld zin</a:t>
            </a:r>
            <a:endParaRPr/>
          </a:p>
        </p:txBody>
      </p:sp>
      <p:sp>
        <p:nvSpPr>
          <p:cNvPr id="244" name="Google Shape;244;g3827f9e74a4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81b98f0744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latin typeface="Outfit"/>
                <a:ea typeface="Outfit"/>
                <a:cs typeface="Outfit"/>
                <a:sym typeface="Outfit"/>
              </a:rPr>
              <a:t>Voorbeeld emotie</a:t>
            </a:r>
            <a:endParaRPr>
              <a:latin typeface="Outfit"/>
              <a:ea typeface="Outfit"/>
              <a:cs typeface="Outfit"/>
              <a:sym typeface="Outfit"/>
            </a:endParaRPr>
          </a:p>
        </p:txBody>
      </p:sp>
      <p:sp>
        <p:nvSpPr>
          <p:cNvPr id="252" name="Google Shape;252;g381b98f0744_2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81b98f0744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Voorbeeld emotie</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
        <p:nvSpPr>
          <p:cNvPr id="260" name="Google Shape;260;g381b98f0744_2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827f9e74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Voorbeeld emotie</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
        <p:nvSpPr>
          <p:cNvPr id="268" name="Google Shape;268;g3827f9e74a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81b98f0744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latin typeface="Outfit"/>
                <a:ea typeface="Outfit"/>
                <a:cs typeface="Outfit"/>
                <a:sym typeface="Outfit"/>
              </a:rPr>
              <a:t>Voorbeeld anekdote</a:t>
            </a:r>
            <a:endParaRPr>
              <a:latin typeface="Outfit"/>
              <a:ea typeface="Outfit"/>
              <a:cs typeface="Outfit"/>
              <a:sym typeface="Outfit"/>
            </a:endParaRPr>
          </a:p>
        </p:txBody>
      </p:sp>
      <p:sp>
        <p:nvSpPr>
          <p:cNvPr id="276" name="Google Shape;276;g381b98f0744_2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827f9e74a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Voorbeeld anekdote</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
        <p:nvSpPr>
          <p:cNvPr id="284" name="Google Shape;284;g3827f9e74a4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827f9e74a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Voorbeeld anekdote</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
        <p:nvSpPr>
          <p:cNvPr id="292" name="Google Shape;292;g3827f9e74a4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90f585ff55_1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90f585ff55_1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Voer na de oefening die je koos een </a:t>
            </a:r>
            <a:r>
              <a:rPr b="1" lang="nl">
                <a:solidFill>
                  <a:schemeClr val="dk1"/>
                </a:solidFill>
                <a:latin typeface="Outfit"/>
                <a:ea typeface="Outfit"/>
                <a:cs typeface="Outfit"/>
                <a:sym typeface="Outfit"/>
              </a:rPr>
              <a:t>klasgesprek </a:t>
            </a:r>
            <a:r>
              <a:rPr lang="nl">
                <a:solidFill>
                  <a:schemeClr val="dk1"/>
                </a:solidFill>
                <a:latin typeface="Outfit"/>
                <a:ea typeface="Outfit"/>
                <a:cs typeface="Outfit"/>
                <a:sym typeface="Outfit"/>
              </a:rPr>
              <a:t>op basis van de betekenissen die leerlingen aan emoji’s geven.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sz="1400">
              <a:solidFill>
                <a:schemeClr val="dk1"/>
              </a:solidFill>
            </a:endParaRPr>
          </a:p>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indent="0" lvl="0" marL="45720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begrijpen jullie verschillende emoji's? Wat zegt dit over hoe we online met elkaar communiceren?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als iedereen bepaalde emoji’s begint te gebruiken?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Bij welke emoji’s zijn er andere interpretaties?</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Bij welke emoji’s zijn de interpretaties hetzelfde?</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In welke situatie gebruik je deze emoji?</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weet je of iemand jouw emoji op dezelfde manier interpreteert?</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Begrijp je zelf altijd alle emoji’s?</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Is het nodig dat iedereen dezelfde betekenis geeft aan emoji’s?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Geven emoji’s voor jou een meerwaarde aan een gesprek? Waarom wel/niet?</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90f585ff55_1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90f585ff55_1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90f585ff5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90f585ff5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latin typeface="Outfit"/>
                <a:ea typeface="Outfit"/>
                <a:cs typeface="Outfit"/>
                <a:sym typeface="Outfit"/>
              </a:rPr>
              <a:t>Rond af met deze inzichten. </a:t>
            </a:r>
            <a:endParaRPr>
              <a:latin typeface="Outfit"/>
              <a:ea typeface="Outfit"/>
              <a:cs typeface="Outfit"/>
              <a:sym typeface="Outfit"/>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90f585ff55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utfit"/>
              <a:ea typeface="Outfit"/>
              <a:cs typeface="Outfit"/>
              <a:sym typeface="Outfit"/>
            </a:endParaRPr>
          </a:p>
        </p:txBody>
      </p:sp>
      <p:sp>
        <p:nvSpPr>
          <p:cNvPr id="328" name="Google Shape;328;g390f585ff55_1_1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90f585ff55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Theorie</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Emoji’s betekenen niet voor iedereen hetzelfde. Ze kunnen op verschillende manieren geïnterpreteerd worden, wat soms tot misverstanden leidt. Het is daarom belangrijk stil te staan bij wat een emoji precies betekent en of dat ook zo overkomt bij de ontvanger.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Emoji’s lijken onschuldig (vaak zijn ze dat ook), maar soms schuilen er haatdragende of dubbelzinnige boodschappen achter. Ze kunnen iets uitbeelden en tegelijk iets anders bedoelen, waardoor zulke boodschappen makkelijk onder de radar blijven.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Sommige subculturen gebruiken emoji’s als codetaal: om controversiële ideeën te verspreiden, te lachen met andere meningen of mensen of groepsloyaliteit te tonen. Alleen wie tot de groep behoort, begrijpt de verborgen betekenis.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Emoji’s kunnen ook gebruikt worden om censuur te ontlopen. Denk aan de watermeloen als symbool voor Palestina.</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En toch: soms zijn emoji’s gewoon emoji’s.</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336" name="Google Shape;336;g390f585ff55_1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4e86f2e335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34e86f2e335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sz="1100"/>
            </a:lvl1pPr>
            <a:lvl2pPr indent="-317500" lvl="1" marL="914400" rtl="0" algn="l">
              <a:lnSpc>
                <a:spcPct val="90000"/>
              </a:lnSpc>
              <a:spcBef>
                <a:spcPts val="1200"/>
              </a:spcBef>
              <a:spcAft>
                <a:spcPts val="0"/>
              </a:spcAft>
              <a:buClr>
                <a:schemeClr val="dk1"/>
              </a:buClr>
              <a:buSzPts val="1400"/>
              <a:buChar char="○"/>
              <a:defRPr sz="1100"/>
            </a:lvl2pPr>
            <a:lvl3pPr indent="-317500" lvl="2" marL="1371600" rtl="0" algn="l">
              <a:lnSpc>
                <a:spcPct val="90000"/>
              </a:lnSpc>
              <a:spcBef>
                <a:spcPts val="1200"/>
              </a:spcBef>
              <a:spcAft>
                <a:spcPts val="0"/>
              </a:spcAft>
              <a:buClr>
                <a:schemeClr val="dk1"/>
              </a:buClr>
              <a:buSzPts val="1400"/>
              <a:buChar char="■"/>
              <a:defRPr sz="1100"/>
            </a:lvl3pPr>
            <a:lvl4pPr indent="-317500" lvl="3" marL="1828800" rtl="0" algn="l">
              <a:lnSpc>
                <a:spcPct val="90000"/>
              </a:lnSpc>
              <a:spcBef>
                <a:spcPts val="1200"/>
              </a:spcBef>
              <a:spcAft>
                <a:spcPts val="0"/>
              </a:spcAft>
              <a:buClr>
                <a:schemeClr val="dk1"/>
              </a:buClr>
              <a:buSzPts val="1400"/>
              <a:buChar char="●"/>
              <a:defRPr sz="1100"/>
            </a:lvl4pPr>
            <a:lvl5pPr indent="-317500" lvl="4" marL="2286000" rtl="0" algn="l">
              <a:lnSpc>
                <a:spcPct val="90000"/>
              </a:lnSpc>
              <a:spcBef>
                <a:spcPts val="1200"/>
              </a:spcBef>
              <a:spcAft>
                <a:spcPts val="0"/>
              </a:spcAft>
              <a:buClr>
                <a:schemeClr val="dk1"/>
              </a:buClr>
              <a:buSzPts val="1400"/>
              <a:buChar char="○"/>
              <a:defRPr sz="1100"/>
            </a:lvl5pPr>
            <a:lvl6pPr indent="-317500" lvl="5" marL="2743200" rtl="0" algn="l">
              <a:lnSpc>
                <a:spcPct val="90000"/>
              </a:lnSpc>
              <a:spcBef>
                <a:spcPts val="1200"/>
              </a:spcBef>
              <a:spcAft>
                <a:spcPts val="0"/>
              </a:spcAft>
              <a:buClr>
                <a:schemeClr val="dk1"/>
              </a:buClr>
              <a:buSzPts val="1400"/>
              <a:buChar char="■"/>
              <a:defRPr sz="1100"/>
            </a:lvl6pPr>
            <a:lvl7pPr indent="-317500" lvl="6" marL="3200400" rtl="0" algn="l">
              <a:lnSpc>
                <a:spcPct val="90000"/>
              </a:lnSpc>
              <a:spcBef>
                <a:spcPts val="1200"/>
              </a:spcBef>
              <a:spcAft>
                <a:spcPts val="0"/>
              </a:spcAft>
              <a:buClr>
                <a:schemeClr val="dk1"/>
              </a:buClr>
              <a:buSzPts val="1400"/>
              <a:buChar char="●"/>
              <a:defRPr sz="1100"/>
            </a:lvl7pPr>
            <a:lvl8pPr indent="-317500" lvl="7" marL="3657600" rtl="0" algn="l">
              <a:lnSpc>
                <a:spcPct val="90000"/>
              </a:lnSpc>
              <a:spcBef>
                <a:spcPts val="1200"/>
              </a:spcBef>
              <a:spcAft>
                <a:spcPts val="0"/>
              </a:spcAft>
              <a:buClr>
                <a:schemeClr val="dk1"/>
              </a:buClr>
              <a:buSzPts val="1400"/>
              <a:buChar char="○"/>
              <a:defRPr sz="1100"/>
            </a:lvl8pPr>
            <a:lvl9pPr indent="-317500" lvl="8" marL="4114800" rtl="0" algn="l">
              <a:lnSpc>
                <a:spcPct val="90000"/>
              </a:lnSpc>
              <a:spcBef>
                <a:spcPts val="1200"/>
              </a:spcBef>
              <a:spcAft>
                <a:spcPts val="1200"/>
              </a:spcAft>
              <a:buClr>
                <a:schemeClr val="dk1"/>
              </a:buClr>
              <a:buSzPts val="1400"/>
              <a:buChar char="■"/>
              <a:defRPr sz="1100"/>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slide_paars">
  <p:cSld name="tekstslide_paars">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4662095" y="-280800"/>
            <a:ext cx="4481906" cy="1225801"/>
          </a:xfrm>
          <a:prstGeom prst="rect">
            <a:avLst/>
          </a:prstGeom>
          <a:noFill/>
          <a:ln>
            <a:noFill/>
          </a:ln>
        </p:spPr>
      </p:pic>
      <p:sp>
        <p:nvSpPr>
          <p:cNvPr id="58" name="Google Shape;58;p14"/>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9" name="Google Shape;59;p14"/>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0" name="Google Shape;60;p14"/>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61" name="Google Shape;61;p14"/>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2" name="Google Shape;62;p14"/>
          <p:cNvSpPr txBox="1"/>
          <p:nvPr>
            <p:ph type="title"/>
          </p:nvPr>
        </p:nvSpPr>
        <p:spPr>
          <a:xfrm>
            <a:off x="1141810" y="1010041"/>
            <a:ext cx="75420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4"/>
          <p:cNvSpPr txBox="1"/>
          <p:nvPr>
            <p:ph idx="2" type="body"/>
          </p:nvPr>
        </p:nvSpPr>
        <p:spPr>
          <a:xfrm>
            <a:off x="1141810" y="1395413"/>
            <a:ext cx="7541400" cy="29634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kst+foto_recht">
  <p:cSld name="1_tekst+foto_recht">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2377508" y="4419968"/>
            <a:ext cx="2878492" cy="750600"/>
          </a:xfrm>
          <a:prstGeom prst="rect">
            <a:avLst/>
          </a:prstGeom>
          <a:noFill/>
          <a:ln>
            <a:noFill/>
          </a:ln>
        </p:spPr>
      </p:pic>
      <p:sp>
        <p:nvSpPr>
          <p:cNvPr id="66" name="Google Shape;66;p15"/>
          <p:cNvSpPr/>
          <p:nvPr>
            <p:ph idx="2" type="pic"/>
          </p:nvPr>
        </p:nvSpPr>
        <p:spPr>
          <a:xfrm>
            <a:off x="5256000" y="0"/>
            <a:ext cx="3888000" cy="5143500"/>
          </a:xfrm>
          <a:prstGeom prst="rect">
            <a:avLst/>
          </a:prstGeom>
          <a:solidFill>
            <a:srgbClr val="EAEAEA"/>
          </a:solidFill>
          <a:ln>
            <a:noFill/>
          </a:ln>
        </p:spPr>
      </p:sp>
      <p:sp>
        <p:nvSpPr>
          <p:cNvPr id="67" name="Google Shape;67;p15"/>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8" name="Google Shape;68;p15"/>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9" name="Google Shape;69;p15"/>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70" name="Google Shape;70;p15"/>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71" name="Google Shape;71;p15"/>
          <p:cNvSpPr txBox="1"/>
          <p:nvPr>
            <p:ph type="title"/>
          </p:nvPr>
        </p:nvSpPr>
        <p:spPr>
          <a:xfrm>
            <a:off x="1141811" y="1009800"/>
            <a:ext cx="38301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5"/>
          <p:cNvSpPr txBox="1"/>
          <p:nvPr>
            <p:ph idx="3" type="body"/>
          </p:nvPr>
        </p:nvSpPr>
        <p:spPr>
          <a:xfrm>
            <a:off x="1141810" y="1395413"/>
            <a:ext cx="3830100" cy="30243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1pPr>
            <a:lvl2pPr lvl="1"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2pPr>
            <a:lvl3pPr lvl="2"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3pPr>
            <a:lvl4pPr lvl="3"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4pPr>
            <a:lvl5pPr lvl="4"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5pPr>
            <a:lvl6pPr lvl="5"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6pPr>
            <a:lvl7pPr lvl="6"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7pPr>
            <a:lvl8pPr lvl="7"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8pPr>
            <a:lvl9pPr lvl="8"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Font typeface="Outfit"/>
              <a:buChar char="●"/>
              <a:defRPr sz="1800">
                <a:solidFill>
                  <a:schemeClr val="dk1"/>
                </a:solidFill>
                <a:latin typeface="Outfit"/>
                <a:ea typeface="Outfit"/>
                <a:cs typeface="Outfit"/>
                <a:sym typeface="Outfit"/>
              </a:defRPr>
            </a:lvl1pPr>
            <a:lvl2pPr indent="-317500" lvl="1" marL="914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2pPr>
            <a:lvl3pPr indent="-317500" lvl="2" marL="1371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3pPr>
            <a:lvl4pPr indent="-317500" lvl="3" marL="1828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4pPr>
            <a:lvl5pPr indent="-317500" lvl="4" marL="22860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5pPr>
            <a:lvl6pPr indent="-317500" lvl="5" marL="27432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6pPr>
            <a:lvl7pPr indent="-317500" lvl="6" marL="3200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7pPr>
            <a:lvl8pPr indent="-317500" lvl="7" marL="3657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8pPr>
            <a:lvl9pPr indent="-317500" lvl="8" marL="4114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slide" Target="/ppt/slides/slide28.xml"/><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hyperlink" Target="https://www.mediawijs.be/nl/invloedenonline" TargetMode="External"/><Relationship Id="rId5" Type="http://schemas.openxmlformats.org/officeDocument/2006/relationships/hyperlink" Target="https://www.mediawijs.be/nl/subculturen" TargetMode="External"/><Relationship Id="rId6" Type="http://schemas.openxmlformats.org/officeDocument/2006/relationships/hyperlink" Target="https://www.mediawijs.be/nl/extremeideeen" TargetMode="External"/><Relationship Id="rId7" Type="http://schemas.openxmlformats.org/officeDocument/2006/relationships/hyperlink" Target="https://www.mediawijs.be/nl/pratenoverinvloed" TargetMode="External"/><Relationship Id="rId8" Type="http://schemas.openxmlformats.org/officeDocument/2006/relationships/hyperlink" Target="https://www.mediawijs.be/nl/populaireinfluencer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0.jp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0.jpg"/><Relationship Id="rId4" Type="http://schemas.openxmlformats.org/officeDocument/2006/relationships/image" Target="../media/image8.png"/><Relationship Id="rId5"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9.png"/><Relationship Id="rId4" Type="http://schemas.openxmlformats.org/officeDocument/2006/relationships/image" Target="../media/image8.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76" name="Shape 76"/>
        <p:cNvGrpSpPr/>
        <p:nvPr/>
      </p:nvGrpSpPr>
      <p:grpSpPr>
        <a:xfrm>
          <a:off x="0" y="0"/>
          <a:ext cx="0" cy="0"/>
          <a:chOff x="0" y="0"/>
          <a:chExt cx="0" cy="0"/>
        </a:xfrm>
      </p:grpSpPr>
      <p:pic>
        <p:nvPicPr>
          <p:cNvPr id="77" name="Google Shape;77;p16" title="BG blue.png"/>
          <p:cNvPicPr preferRelativeResize="0"/>
          <p:nvPr/>
        </p:nvPicPr>
        <p:blipFill rotWithShape="1">
          <a:blip r:embed="rId3">
            <a:alphaModFix/>
          </a:blip>
          <a:srcRect b="42759" l="-695" r="0" t="628"/>
          <a:stretch/>
        </p:blipFill>
        <p:spPr>
          <a:xfrm>
            <a:off x="-90275" y="-59375"/>
            <a:ext cx="9260923" cy="5206774"/>
          </a:xfrm>
          <a:prstGeom prst="rect">
            <a:avLst/>
          </a:prstGeom>
          <a:noFill/>
          <a:ln>
            <a:noFill/>
          </a:ln>
        </p:spPr>
      </p:pic>
      <p:sp>
        <p:nvSpPr>
          <p:cNvPr id="78" name="Google Shape;78;p16"/>
          <p:cNvSpPr txBox="1"/>
          <p:nvPr/>
        </p:nvSpPr>
        <p:spPr>
          <a:xfrm>
            <a:off x="132675" y="1456275"/>
            <a:ext cx="41454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De Emoji checker</a:t>
            </a:r>
            <a:endParaRPr b="1" sz="4800">
              <a:solidFill>
                <a:srgbClr val="F2EFE8"/>
              </a:solidFill>
              <a:latin typeface="Outfit"/>
              <a:ea typeface="Outfit"/>
              <a:cs typeface="Outfit"/>
              <a:sym typeface="Outfit"/>
            </a:endParaRPr>
          </a:p>
        </p:txBody>
      </p:sp>
      <p:sp>
        <p:nvSpPr>
          <p:cNvPr id="79" name="Google Shape;79;p16"/>
          <p:cNvSpPr txBox="1"/>
          <p:nvPr/>
        </p:nvSpPr>
        <p:spPr>
          <a:xfrm>
            <a:off x="271500" y="4076100"/>
            <a:ext cx="3906300" cy="627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nl" sz="1800">
                <a:solidFill>
                  <a:srgbClr val="F2EFE8"/>
                </a:solidFill>
                <a:latin typeface="Outfit"/>
                <a:ea typeface="Outfit"/>
                <a:cs typeface="Outfit"/>
                <a:sym typeface="Outfit"/>
              </a:rPr>
              <a:t>Online beïnvloeding en subculturen</a:t>
            </a:r>
            <a:endParaRPr sz="1800">
              <a:solidFill>
                <a:srgbClr val="F2EFE8"/>
              </a:solidFill>
              <a:latin typeface="Outfit"/>
              <a:ea typeface="Outfit"/>
              <a:cs typeface="Outfit"/>
              <a:sym typeface="Outfit"/>
            </a:endParaRPr>
          </a:p>
          <a:p>
            <a:pPr indent="0" lvl="0" marL="0" rtl="0" algn="l">
              <a:lnSpc>
                <a:spcPct val="80000"/>
              </a:lnSpc>
              <a:spcBef>
                <a:spcPts val="0"/>
              </a:spcBef>
              <a:spcAft>
                <a:spcPts val="0"/>
              </a:spcAft>
              <a:buClr>
                <a:schemeClr val="dk1"/>
              </a:buClr>
              <a:buSzPts val="1100"/>
              <a:buFont typeface="Arial"/>
              <a:buNone/>
            </a:pPr>
            <a:r>
              <a:rPr lang="nl" sz="1800">
                <a:solidFill>
                  <a:srgbClr val="F2EFE8"/>
                </a:solidFill>
                <a:latin typeface="Outfit"/>
                <a:ea typeface="Outfit"/>
                <a:cs typeface="Outfit"/>
                <a:sym typeface="Outfit"/>
              </a:rPr>
              <a:t>Methodiek 1 </a:t>
            </a:r>
            <a:endParaRPr sz="1800">
              <a:solidFill>
                <a:srgbClr val="F2EFE8"/>
              </a:solidFill>
              <a:latin typeface="Outfit"/>
              <a:ea typeface="Outfit"/>
              <a:cs typeface="Outfit"/>
              <a:sym typeface="Outfit"/>
            </a:endParaRPr>
          </a:p>
        </p:txBody>
      </p:sp>
      <p:pic>
        <p:nvPicPr>
          <p:cNvPr id="80" name="Google Shape;80;p16" title="Asset 29.png"/>
          <p:cNvPicPr preferRelativeResize="0"/>
          <p:nvPr/>
        </p:nvPicPr>
        <p:blipFill>
          <a:blip r:embed="rId4">
            <a:alphaModFix/>
          </a:blip>
          <a:stretch>
            <a:fillRect/>
          </a:stretch>
        </p:blipFill>
        <p:spPr>
          <a:xfrm>
            <a:off x="4278100" y="369625"/>
            <a:ext cx="4452926" cy="4455101"/>
          </a:xfrm>
          <a:prstGeom prst="rect">
            <a:avLst/>
          </a:prstGeom>
          <a:noFill/>
          <a:ln>
            <a:noFill/>
          </a:ln>
        </p:spPr>
      </p:pic>
      <p:pic>
        <p:nvPicPr>
          <p:cNvPr id="81" name="Google Shape;81;p16" title="Asset 30.png"/>
          <p:cNvPicPr preferRelativeResize="0"/>
          <p:nvPr/>
        </p:nvPicPr>
        <p:blipFill>
          <a:blip r:embed="rId5">
            <a:alphaModFix/>
          </a:blip>
          <a:stretch>
            <a:fillRect/>
          </a:stretch>
        </p:blipFill>
        <p:spPr>
          <a:xfrm>
            <a:off x="588700" y="506655"/>
            <a:ext cx="1933402" cy="353220"/>
          </a:xfrm>
          <a:prstGeom prst="rect">
            <a:avLst/>
          </a:prstGeom>
          <a:noFill/>
          <a:ln>
            <a:noFill/>
          </a:ln>
        </p:spPr>
      </p:pic>
      <p:pic>
        <p:nvPicPr>
          <p:cNvPr id="82" name="Google Shape;82;p16" title="Losse-elementen-3_0039_lachend-kakske.png"/>
          <p:cNvPicPr preferRelativeResize="0"/>
          <p:nvPr/>
        </p:nvPicPr>
        <p:blipFill>
          <a:blip r:embed="rId6">
            <a:alphaModFix/>
          </a:blip>
          <a:stretch>
            <a:fillRect/>
          </a:stretch>
        </p:blipFill>
        <p:spPr>
          <a:xfrm>
            <a:off x="5294774" y="1132690"/>
            <a:ext cx="2761050" cy="287811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88" name="Google Shape;88;p1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90" name="Google Shape;90;p1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91" name="Google Shape;91;p17"/>
          <p:cNvSpPr txBox="1"/>
          <p:nvPr/>
        </p:nvSpPr>
        <p:spPr>
          <a:xfrm>
            <a:off x="152400" y="506650"/>
            <a:ext cx="6646800" cy="27270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sz="1600">
                <a:solidFill>
                  <a:srgbClr val="3B1FC6"/>
                </a:solidFill>
                <a:latin typeface="Outfit"/>
                <a:ea typeface="Outfit"/>
                <a:cs typeface="Outfit"/>
                <a:sym typeface="Outfit"/>
              </a:rPr>
              <a:t>Doel:</a:t>
            </a:r>
            <a:r>
              <a:rPr lang="nl" sz="1600">
                <a:solidFill>
                  <a:srgbClr val="3B1FC6"/>
                </a:solidFill>
                <a:latin typeface="Outfit"/>
                <a:ea typeface="Outfit"/>
                <a:cs typeface="Outfit"/>
                <a:sym typeface="Outfit"/>
              </a:rPr>
              <a:t> leerlingen maken kennis met en reflecteren over verschillende betekenissen van emoji’s.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In het kort</a:t>
            </a:r>
            <a:r>
              <a:rPr lang="nl" sz="1600">
                <a:solidFill>
                  <a:srgbClr val="3B1FC6"/>
                </a:solidFill>
                <a:latin typeface="Outfit"/>
                <a:ea typeface="Outfit"/>
                <a:cs typeface="Outfit"/>
                <a:sym typeface="Outfit"/>
              </a:rPr>
              <a:t>: leerlingen tekenen hun favoriete emoji en noteren wat deze betekent voor hen. Ze geven het blad door aan klasgenoten. Geven zij een ander interpretatie aan dezelfde emoji? Bespreek in een klasgesprek.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Link theorie:</a:t>
            </a:r>
            <a:r>
              <a:rPr lang="nl" sz="1600">
                <a:solidFill>
                  <a:srgbClr val="3B1FC6"/>
                </a:solidFill>
                <a:latin typeface="Outfit"/>
                <a:ea typeface="Outfit"/>
                <a:cs typeface="Outfit"/>
                <a:sym typeface="Outfit"/>
              </a:rPr>
              <a:t> de aantrekkingskracht van subculturen en (online)  gemeenschappen</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Speakernotes</a:t>
            </a:r>
            <a:r>
              <a:rPr lang="nl" sz="1600">
                <a:solidFill>
                  <a:srgbClr val="3B1FC6"/>
                </a:solidFill>
                <a:latin typeface="Outfit"/>
                <a:ea typeface="Outfit"/>
                <a:cs typeface="Outfit"/>
                <a:sym typeface="Outfit"/>
              </a:rPr>
              <a:t>: bekijk op voorhand ook de speakernotes voor extra instructies en extra vragen bij een </a:t>
            </a:r>
            <a:r>
              <a:rPr lang="nl" sz="1600">
                <a:solidFill>
                  <a:srgbClr val="3B1FC6"/>
                </a:solidFill>
                <a:latin typeface="Outfit"/>
                <a:ea typeface="Outfit"/>
                <a:cs typeface="Outfit"/>
                <a:sym typeface="Outfit"/>
              </a:rPr>
              <a:t>klasgesprek</a:t>
            </a:r>
            <a:r>
              <a:rPr lang="nl" sz="1600">
                <a:solidFill>
                  <a:srgbClr val="3B1FC6"/>
                </a:solidFill>
                <a:latin typeface="Outfit"/>
                <a:ea typeface="Outfit"/>
                <a:cs typeface="Outfit"/>
                <a:sym typeface="Outfit"/>
              </a:rPr>
              <a:t>.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Clr>
                <a:schemeClr val="dk1"/>
              </a:buClr>
              <a:buSzPts val="1100"/>
              <a:buFont typeface="Arial"/>
              <a:buNone/>
            </a:pPr>
            <a:r>
              <a:rPr b="1" lang="nl" sz="1600">
                <a:solidFill>
                  <a:srgbClr val="3B1FC6"/>
                </a:solidFill>
                <a:latin typeface="Outfit"/>
                <a:ea typeface="Outfit"/>
                <a:cs typeface="Outfit"/>
                <a:sym typeface="Outfit"/>
              </a:rPr>
              <a:t>Opdracht klaar?</a:t>
            </a:r>
            <a:r>
              <a:rPr lang="nl" sz="1600">
                <a:solidFill>
                  <a:srgbClr val="3B1FC6"/>
                </a:solidFill>
                <a:latin typeface="Outfit"/>
                <a:ea typeface="Outfit"/>
                <a:cs typeface="Outfit"/>
                <a:sym typeface="Outfit"/>
              </a:rPr>
              <a:t> Rond af met het onderdeel  </a:t>
            </a:r>
            <a:r>
              <a:rPr lang="nl" sz="1600" u="sng">
                <a:solidFill>
                  <a:schemeClr val="hlink"/>
                </a:solidFill>
                <a:latin typeface="Outfit"/>
                <a:ea typeface="Outfit"/>
                <a:cs typeface="Outfit"/>
                <a:sym typeface="Outfit"/>
                <a:hlinkClick action="ppaction://hlinksldjump" r:id="rId4"/>
              </a:rPr>
              <a:t>“Wat onthoud je”</a:t>
            </a:r>
            <a:r>
              <a:rPr lang="nl" sz="1600">
                <a:solidFill>
                  <a:srgbClr val="3B1FC6"/>
                </a:solidFill>
                <a:latin typeface="Outfit"/>
                <a:ea typeface="Outfit"/>
                <a:cs typeface="Outfit"/>
                <a:sym typeface="Outfit"/>
              </a:rPr>
              <a:t>.</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600">
              <a:solidFill>
                <a:srgbClr val="3B1FC6"/>
              </a:solidFill>
              <a:latin typeface="Outfit"/>
              <a:ea typeface="Outfit"/>
              <a:cs typeface="Outfit"/>
              <a:sym typeface="Outfit"/>
            </a:endParaRPr>
          </a:p>
          <a:p>
            <a:pPr indent="0" lvl="0" marL="457200" rtl="0" algn="l">
              <a:lnSpc>
                <a:spcPct val="115000"/>
              </a:lnSpc>
              <a:spcBef>
                <a:spcPts val="1100"/>
              </a:spcBef>
              <a:spcAft>
                <a:spcPts val="0"/>
              </a:spcAft>
              <a:buNone/>
            </a:pPr>
            <a:r>
              <a:t/>
            </a:r>
            <a:endParaRPr sz="13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5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500">
              <a:solidFill>
                <a:srgbClr val="3B1FC6"/>
              </a:solidFill>
              <a:latin typeface="Outfit"/>
              <a:ea typeface="Outfit"/>
              <a:cs typeface="Outfit"/>
              <a:sym typeface="Outfit"/>
            </a:endParaRPr>
          </a:p>
        </p:txBody>
      </p:sp>
      <p:pic>
        <p:nvPicPr>
          <p:cNvPr id="92" name="Google Shape;92;p17" title="MW.png"/>
          <p:cNvPicPr preferRelativeResize="0"/>
          <p:nvPr/>
        </p:nvPicPr>
        <p:blipFill rotWithShape="1">
          <a:blip r:embed="rId5">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96" name="Shape 96"/>
        <p:cNvGrpSpPr/>
        <p:nvPr/>
      </p:nvGrpSpPr>
      <p:grpSpPr>
        <a:xfrm>
          <a:off x="0" y="0"/>
          <a:ext cx="0" cy="0"/>
          <a:chOff x="0" y="0"/>
          <a:chExt cx="0" cy="0"/>
        </a:xfrm>
      </p:grpSpPr>
      <p:pic>
        <p:nvPicPr>
          <p:cNvPr id="97" name="Google Shape;97;p1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98" name="Google Shape;98;p1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99" name="Google Shape;99;p18"/>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Achtergrondinformatie</a:t>
            </a:r>
            <a:endParaRPr b="1" sz="4200">
              <a:solidFill>
                <a:srgbClr val="F8582B"/>
              </a:solidFill>
              <a:latin typeface="Outfit"/>
              <a:ea typeface="Outfit"/>
              <a:cs typeface="Outfit"/>
              <a:sym typeface="Outfit"/>
            </a:endParaRPr>
          </a:p>
        </p:txBody>
      </p:sp>
      <p:sp>
        <p:nvSpPr>
          <p:cNvPr id="100" name="Google Shape;100;p18"/>
          <p:cNvSpPr txBox="1"/>
          <p:nvPr/>
        </p:nvSpPr>
        <p:spPr>
          <a:xfrm>
            <a:off x="761925" y="2051400"/>
            <a:ext cx="6860100" cy="20058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Bijhorende artikels website Mediawijs</a:t>
            </a:r>
            <a:endParaRPr sz="16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4">
                  <a:extLst>
                    <a:ext uri="{A12FA001-AC4F-418D-AE19-62706E023703}">
                      <ahyp:hlinkClr val="tx"/>
                    </a:ext>
                  </a:extLst>
                </a:hlinkClick>
              </a:rPr>
              <a:t>Wat krijg je online te zien? En hoe beïnvloedt dat jou?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5">
                  <a:extLst>
                    <a:ext uri="{A12FA001-AC4F-418D-AE19-62706E023703}">
                      <ahyp:hlinkClr val="tx"/>
                    </a:ext>
                  </a:extLst>
                </a:hlinkClick>
              </a:rPr>
              <a:t>Wat moet je weten over online subculturen?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6">
                  <a:extLst>
                    <a:ext uri="{A12FA001-AC4F-418D-AE19-62706E023703}">
                      <ahyp:hlinkClr val="tx"/>
                    </a:ext>
                  </a:extLst>
                </a:hlinkClick>
              </a:rPr>
              <a:t>Hoe worden extreme ideeën mainstream?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7">
                  <a:extLst>
                    <a:ext uri="{A12FA001-AC4F-418D-AE19-62706E023703}">
                      <ahyp:hlinkClr val="tx"/>
                    </a:ext>
                  </a:extLst>
                </a:hlinkClick>
              </a:rPr>
              <a:t>Zo praat je met jongeren over de invloed van sociale media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8">
                  <a:extLst>
                    <a:ext uri="{A12FA001-AC4F-418D-AE19-62706E023703}">
                      <ahyp:hlinkClr val="tx"/>
                    </a:ext>
                  </a:extLst>
                </a:hlinkClick>
              </a:rPr>
              <a:t>Waarom zijn influencers zo populair</a:t>
            </a:r>
            <a:endParaRPr sz="13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01" name="Google Shape;101;p18"/>
          <p:cNvSpPr txBox="1"/>
          <p:nvPr/>
        </p:nvSpPr>
        <p:spPr>
          <a:xfrm>
            <a:off x="152400" y="1524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07" name="Google Shape;107;p1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108" name="Google Shape;108;p19"/>
          <p:cNvPicPr preferRelativeResize="0"/>
          <p:nvPr/>
        </p:nvPicPr>
        <p:blipFill>
          <a:blip r:embed="rId3">
            <a:alphaModFix/>
          </a:blip>
          <a:stretch>
            <a:fillRect/>
          </a:stretch>
        </p:blipFill>
        <p:spPr>
          <a:xfrm>
            <a:off x="0" y="0"/>
            <a:ext cx="9143999" cy="5124451"/>
          </a:xfrm>
          <a:prstGeom prst="rect">
            <a:avLst/>
          </a:prstGeom>
          <a:noFill/>
          <a:ln>
            <a:noFill/>
          </a:ln>
        </p:spPr>
      </p:pic>
      <p:sp>
        <p:nvSpPr>
          <p:cNvPr id="109" name="Google Shape;109;p19"/>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110" name="Google Shape;110;p19"/>
          <p:cNvSpPr txBox="1"/>
          <p:nvPr/>
        </p:nvSpPr>
        <p:spPr>
          <a:xfrm>
            <a:off x="2811475" y="1619363"/>
            <a:ext cx="60870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sz="4800">
              <a:solidFill>
                <a:srgbClr val="F2EFE8"/>
              </a:solidFill>
              <a:latin typeface="Outfit Light"/>
              <a:ea typeface="Outfit Light"/>
              <a:cs typeface="Outfit Light"/>
              <a:sym typeface="Outfit Light"/>
            </a:endParaRPr>
          </a:p>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De Emoji checker</a:t>
            </a:r>
            <a:endParaRPr b="1" sz="4800">
              <a:solidFill>
                <a:srgbClr val="3B1FC6"/>
              </a:solidFill>
              <a:latin typeface="Outfit"/>
              <a:ea typeface="Outfit"/>
              <a:cs typeface="Outfit"/>
              <a:sym typeface="Outfit"/>
            </a:endParaRPr>
          </a:p>
        </p:txBody>
      </p:sp>
      <p:pic>
        <p:nvPicPr>
          <p:cNvPr id="111" name="Google Shape;111;p1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17" name="Google Shape;117;p2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118" name="Google Shape;118;p20"/>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19" name="Google Shape;119;p20"/>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1300">
                <a:solidFill>
                  <a:srgbClr val="EAEAEA"/>
                </a:solidFill>
                <a:latin typeface="Outfit"/>
                <a:ea typeface="Outfit"/>
                <a:cs typeface="Outfit"/>
                <a:sym typeface="Outfit"/>
              </a:rPr>
              <a:t>Opdracht</a:t>
            </a:r>
            <a:endParaRPr b="1" sz="800">
              <a:solidFill>
                <a:srgbClr val="EAEAEA"/>
              </a:solidFill>
              <a:latin typeface="Outfit"/>
              <a:ea typeface="Outfit"/>
              <a:cs typeface="Outfit"/>
              <a:sym typeface="Outfit"/>
            </a:endParaRPr>
          </a:p>
        </p:txBody>
      </p:sp>
      <p:sp>
        <p:nvSpPr>
          <p:cNvPr id="120" name="Google Shape;120;p20"/>
          <p:cNvSpPr txBox="1"/>
          <p:nvPr/>
        </p:nvSpPr>
        <p:spPr>
          <a:xfrm>
            <a:off x="1286700" y="1431675"/>
            <a:ext cx="6570600" cy="24135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Teken jouw favoriete emoji</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Schrijf onder de tekening jouw betekenis van de emoji</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Plooi de betekenis naar binnen zodat die niet zichtbaar is</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Zet je in groepjes van 3 of 4 personen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Schuif je blad door naar de persoon links van je</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Noteer jouw betekenis onder de emoji die voor je </a:t>
            </a:r>
            <a:r>
              <a:rPr lang="nl" sz="1600">
                <a:solidFill>
                  <a:srgbClr val="3B1FC6"/>
                </a:solidFill>
                <a:latin typeface="Outfit"/>
                <a:ea typeface="Outfit"/>
                <a:cs typeface="Outfit"/>
                <a:sym typeface="Outfit"/>
              </a:rPr>
              <a:t>li</a:t>
            </a:r>
            <a:r>
              <a:rPr lang="nl" sz="1600">
                <a:solidFill>
                  <a:srgbClr val="3B1FC6"/>
                </a:solidFill>
                <a:latin typeface="Outfit"/>
                <a:ea typeface="Outfit"/>
                <a:cs typeface="Outfit"/>
                <a:sym typeface="Outfit"/>
              </a:rPr>
              <a:t>gt</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Plooi de betekenis opnieuw naar binnen zodat die niet zichtbaar is</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Herhaal dit tot iedereen terug zijn eigen emoji voor zich heeft</a:t>
            </a:r>
            <a:endParaRPr sz="1600">
              <a:solidFill>
                <a:srgbClr val="3B1FC6"/>
              </a:solidFill>
              <a:latin typeface="Outfit"/>
              <a:ea typeface="Outfit"/>
              <a:cs typeface="Outfit"/>
              <a:sym typeface="Outfit"/>
            </a:endParaRPr>
          </a:p>
        </p:txBody>
      </p:sp>
      <p:pic>
        <p:nvPicPr>
          <p:cNvPr id="121" name="Google Shape;121;p20"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22" name="Google Shape;122;p20"/>
          <p:cNvSpPr txBox="1"/>
          <p:nvPr/>
        </p:nvSpPr>
        <p:spPr>
          <a:xfrm>
            <a:off x="660600" y="744575"/>
            <a:ext cx="57861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Optie 1: Geeft iedereen dezelfde betekenis aan een emoji? </a:t>
            </a:r>
            <a:endParaRPr b="1" sz="1600">
              <a:solidFill>
                <a:srgbClr val="F8582B"/>
              </a:solidFill>
              <a:latin typeface="Outfit"/>
              <a:ea typeface="Outfit"/>
              <a:cs typeface="Outfit"/>
              <a:sym typeface="Outfi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28" name="Google Shape;128;p2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29" name="Google Shape;129;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0" name="Google Shape;130;p21"/>
          <p:cNvSpPr txBox="1"/>
          <p:nvPr/>
        </p:nvSpPr>
        <p:spPr>
          <a:xfrm>
            <a:off x="1243475" y="1189050"/>
            <a:ext cx="5172300" cy="2765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Geeft iedereen dezelfde betekenis aan een emoji?</a:t>
            </a:r>
            <a:endParaRPr b="1" sz="4200">
              <a:solidFill>
                <a:srgbClr val="F8582B"/>
              </a:solidFill>
              <a:latin typeface="Outfit"/>
              <a:ea typeface="Outfit"/>
              <a:cs typeface="Outfit"/>
              <a:sym typeface="Outfit"/>
            </a:endParaRPr>
          </a:p>
        </p:txBody>
      </p:sp>
      <p:pic>
        <p:nvPicPr>
          <p:cNvPr id="131" name="Google Shape;131;p21"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37" name="Google Shape;137;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138" name="Google Shape;138;p22"/>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39" name="Google Shape;139;p22"/>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1300">
                <a:solidFill>
                  <a:srgbClr val="EAEAEA"/>
                </a:solidFill>
                <a:latin typeface="Outfit"/>
                <a:ea typeface="Outfit"/>
                <a:cs typeface="Outfit"/>
                <a:sym typeface="Outfit"/>
              </a:rPr>
              <a:t>Opdracht</a:t>
            </a:r>
            <a:endParaRPr b="1" sz="800">
              <a:solidFill>
                <a:srgbClr val="EAEAEA"/>
              </a:solidFill>
              <a:latin typeface="Outfit"/>
              <a:ea typeface="Outfit"/>
              <a:cs typeface="Outfit"/>
              <a:sym typeface="Outfit"/>
            </a:endParaRPr>
          </a:p>
        </p:txBody>
      </p:sp>
      <p:pic>
        <p:nvPicPr>
          <p:cNvPr id="140" name="Google Shape;140;p22"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41" name="Google Shape;141;p22"/>
          <p:cNvSpPr txBox="1"/>
          <p:nvPr/>
        </p:nvSpPr>
        <p:spPr>
          <a:xfrm>
            <a:off x="1286700" y="2214600"/>
            <a:ext cx="6570600" cy="7143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Ken jij de betekenis van volgende emoji’s? </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Bespreek in groepjes en nadien klassikaal.  </a:t>
            </a:r>
            <a:endParaRPr sz="1600">
              <a:solidFill>
                <a:srgbClr val="3B1FC6"/>
              </a:solidFill>
              <a:latin typeface="Outfit"/>
              <a:ea typeface="Outfit"/>
              <a:cs typeface="Outfit"/>
              <a:sym typeface="Outfit"/>
            </a:endParaRPr>
          </a:p>
        </p:txBody>
      </p:sp>
      <p:sp>
        <p:nvSpPr>
          <p:cNvPr id="142" name="Google Shape;142;p22"/>
          <p:cNvSpPr txBox="1"/>
          <p:nvPr/>
        </p:nvSpPr>
        <p:spPr>
          <a:xfrm>
            <a:off x="691450" y="744575"/>
            <a:ext cx="49995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Optie 2: Wat betekent deze emoji voor jou? </a:t>
            </a:r>
            <a:endParaRPr b="1" sz="1600">
              <a:solidFill>
                <a:srgbClr val="F8582B"/>
              </a:solidFill>
              <a:latin typeface="Outfit"/>
              <a:ea typeface="Outfit"/>
              <a:cs typeface="Outfit"/>
              <a:sym typeface="Outfi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48" name="Google Shape;148;p2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49" name="Google Shape;149;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0" name="Google Shape;150;p23"/>
          <p:cNvSpPr txBox="1"/>
          <p:nvPr/>
        </p:nvSpPr>
        <p:spPr>
          <a:xfrm>
            <a:off x="1359800" y="1617000"/>
            <a:ext cx="5044200" cy="19095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Wat betekent deze emoji voor jou?</a:t>
            </a:r>
            <a:endParaRPr sz="2200">
              <a:solidFill>
                <a:srgbClr val="F8582B"/>
              </a:solidFill>
              <a:latin typeface="Outfit"/>
              <a:ea typeface="Outfit"/>
              <a:cs typeface="Outfit"/>
              <a:sym typeface="Outfit"/>
            </a:endParaRPr>
          </a:p>
          <a:p>
            <a:pPr indent="0" lvl="0" marL="0" rtl="0" algn="l">
              <a:spcBef>
                <a:spcPts val="0"/>
              </a:spcBef>
              <a:spcAft>
                <a:spcPts val="0"/>
              </a:spcAft>
              <a:buNone/>
            </a:pPr>
            <a:r>
              <a:t/>
            </a:r>
            <a:endParaRPr b="1" sz="4200">
              <a:solidFill>
                <a:srgbClr val="F8582B"/>
              </a:solidFill>
              <a:latin typeface="Outfit"/>
              <a:ea typeface="Outfit"/>
              <a:cs typeface="Outfit"/>
              <a:sym typeface="Outfit"/>
            </a:endParaRPr>
          </a:p>
        </p:txBody>
      </p:sp>
      <p:pic>
        <p:nvPicPr>
          <p:cNvPr id="151" name="Google Shape;151;p23"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55" name="Shape 155"/>
        <p:cNvGrpSpPr/>
        <p:nvPr/>
      </p:nvGrpSpPr>
      <p:grpSpPr>
        <a:xfrm>
          <a:off x="0" y="0"/>
          <a:ext cx="0" cy="0"/>
          <a:chOff x="0" y="0"/>
          <a:chExt cx="0" cy="0"/>
        </a:xfrm>
      </p:grpSpPr>
      <p:pic>
        <p:nvPicPr>
          <p:cNvPr id="156" name="Google Shape;156;p24"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57" name="Google Shape;157;p24"/>
          <p:cNvSpPr txBox="1"/>
          <p:nvPr/>
        </p:nvSpPr>
        <p:spPr>
          <a:xfrm>
            <a:off x="839850" y="2051400"/>
            <a:ext cx="6570600" cy="723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t/>
            </a:r>
            <a:endParaRPr sz="12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200">
              <a:solidFill>
                <a:srgbClr val="3B1FC6"/>
              </a:solidFill>
              <a:latin typeface="Outfit"/>
              <a:ea typeface="Outfit"/>
              <a:cs typeface="Outfit"/>
              <a:sym typeface="Outfit"/>
            </a:endParaRPr>
          </a:p>
        </p:txBody>
      </p:sp>
      <p:sp>
        <p:nvSpPr>
          <p:cNvPr id="158" name="Google Shape;158;p24"/>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59" name="Google Shape;159;p24"/>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Wat betekent deze emoji voor jou?</a:t>
            </a:r>
            <a:endParaRPr b="1" sz="4200">
              <a:solidFill>
                <a:srgbClr val="F8582B"/>
              </a:solidFill>
              <a:latin typeface="Outfit"/>
              <a:ea typeface="Outfit"/>
              <a:cs typeface="Outfit"/>
              <a:sym typeface="Outfit"/>
            </a:endParaRPr>
          </a:p>
        </p:txBody>
      </p:sp>
      <p:pic>
        <p:nvPicPr>
          <p:cNvPr id="160" name="Google Shape;160;p24"/>
          <p:cNvPicPr preferRelativeResize="0"/>
          <p:nvPr/>
        </p:nvPicPr>
        <p:blipFill>
          <a:blip r:embed="rId4">
            <a:alphaModFix/>
          </a:blip>
          <a:stretch>
            <a:fillRect/>
          </a:stretch>
        </p:blipFill>
        <p:spPr>
          <a:xfrm>
            <a:off x="3810000" y="2219975"/>
            <a:ext cx="1524000" cy="1524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64" name="Shape 164"/>
        <p:cNvGrpSpPr/>
        <p:nvPr/>
      </p:nvGrpSpPr>
      <p:grpSpPr>
        <a:xfrm>
          <a:off x="0" y="0"/>
          <a:ext cx="0" cy="0"/>
          <a:chOff x="0" y="0"/>
          <a:chExt cx="0" cy="0"/>
        </a:xfrm>
      </p:grpSpPr>
      <p:pic>
        <p:nvPicPr>
          <p:cNvPr id="165" name="Google Shape;165;p25"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66" name="Google Shape;166;p25"/>
          <p:cNvSpPr txBox="1"/>
          <p:nvPr/>
        </p:nvSpPr>
        <p:spPr>
          <a:xfrm>
            <a:off x="839850" y="2051400"/>
            <a:ext cx="6570600" cy="723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t/>
            </a:r>
            <a:endParaRPr sz="12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200">
              <a:solidFill>
                <a:srgbClr val="3B1FC6"/>
              </a:solidFill>
              <a:latin typeface="Outfit"/>
              <a:ea typeface="Outfit"/>
              <a:cs typeface="Outfit"/>
              <a:sym typeface="Outfit"/>
            </a:endParaRPr>
          </a:p>
        </p:txBody>
      </p:sp>
      <p:sp>
        <p:nvSpPr>
          <p:cNvPr id="167" name="Google Shape;167;p25"/>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68" name="Google Shape;168;p25"/>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Wat betekent deze emoji voor jou?</a:t>
            </a:r>
            <a:endParaRPr b="1" sz="4200">
              <a:solidFill>
                <a:srgbClr val="F8582B"/>
              </a:solidFill>
              <a:latin typeface="Outfit"/>
              <a:ea typeface="Outfit"/>
              <a:cs typeface="Outfit"/>
              <a:sym typeface="Outfit"/>
            </a:endParaRPr>
          </a:p>
        </p:txBody>
      </p:sp>
      <p:pic>
        <p:nvPicPr>
          <p:cNvPr id="169" name="Google Shape;169;p25"/>
          <p:cNvPicPr preferRelativeResize="0"/>
          <p:nvPr/>
        </p:nvPicPr>
        <p:blipFill>
          <a:blip r:embed="rId4">
            <a:alphaModFix/>
          </a:blip>
          <a:stretch>
            <a:fillRect/>
          </a:stretch>
        </p:blipFill>
        <p:spPr>
          <a:xfrm>
            <a:off x="3810000" y="2051400"/>
            <a:ext cx="1524000" cy="1524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73" name="Shape 173"/>
        <p:cNvGrpSpPr/>
        <p:nvPr/>
      </p:nvGrpSpPr>
      <p:grpSpPr>
        <a:xfrm>
          <a:off x="0" y="0"/>
          <a:ext cx="0" cy="0"/>
          <a:chOff x="0" y="0"/>
          <a:chExt cx="0" cy="0"/>
        </a:xfrm>
      </p:grpSpPr>
      <p:pic>
        <p:nvPicPr>
          <p:cNvPr id="174" name="Google Shape;174;p26"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75" name="Google Shape;175;p26"/>
          <p:cNvSpPr txBox="1"/>
          <p:nvPr/>
        </p:nvSpPr>
        <p:spPr>
          <a:xfrm>
            <a:off x="839850" y="2051400"/>
            <a:ext cx="6570600" cy="723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t/>
            </a:r>
            <a:endParaRPr sz="12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200">
              <a:solidFill>
                <a:srgbClr val="3B1FC6"/>
              </a:solidFill>
              <a:latin typeface="Outfit"/>
              <a:ea typeface="Outfit"/>
              <a:cs typeface="Outfit"/>
              <a:sym typeface="Outfit"/>
            </a:endParaRPr>
          </a:p>
        </p:txBody>
      </p:sp>
      <p:sp>
        <p:nvSpPr>
          <p:cNvPr id="176" name="Google Shape;176;p26"/>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77" name="Google Shape;177;p26"/>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Wat betekent deze emoji voor jou?</a:t>
            </a:r>
            <a:endParaRPr b="1" sz="4200">
              <a:solidFill>
                <a:srgbClr val="F8582B"/>
              </a:solidFill>
              <a:latin typeface="Outfit"/>
              <a:ea typeface="Outfit"/>
              <a:cs typeface="Outfit"/>
              <a:sym typeface="Outfit"/>
            </a:endParaRPr>
          </a:p>
        </p:txBody>
      </p:sp>
      <p:pic>
        <p:nvPicPr>
          <p:cNvPr id="178" name="Google Shape;178;p26"/>
          <p:cNvPicPr preferRelativeResize="0"/>
          <p:nvPr/>
        </p:nvPicPr>
        <p:blipFill>
          <a:blip r:embed="rId4">
            <a:alphaModFix/>
          </a:blip>
          <a:stretch>
            <a:fillRect/>
          </a:stretch>
        </p:blipFill>
        <p:spPr>
          <a:xfrm>
            <a:off x="3810000" y="2051400"/>
            <a:ext cx="1524000" cy="1524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82" name="Shape 182"/>
        <p:cNvGrpSpPr/>
        <p:nvPr/>
      </p:nvGrpSpPr>
      <p:grpSpPr>
        <a:xfrm>
          <a:off x="0" y="0"/>
          <a:ext cx="0" cy="0"/>
          <a:chOff x="0" y="0"/>
          <a:chExt cx="0" cy="0"/>
        </a:xfrm>
      </p:grpSpPr>
      <p:pic>
        <p:nvPicPr>
          <p:cNvPr id="183" name="Google Shape;183;p27"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84" name="Google Shape;184;p27"/>
          <p:cNvSpPr txBox="1"/>
          <p:nvPr/>
        </p:nvSpPr>
        <p:spPr>
          <a:xfrm>
            <a:off x="839850" y="2051400"/>
            <a:ext cx="6570600" cy="723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t/>
            </a:r>
            <a:endParaRPr sz="12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200">
              <a:solidFill>
                <a:srgbClr val="3B1FC6"/>
              </a:solidFill>
              <a:latin typeface="Outfit"/>
              <a:ea typeface="Outfit"/>
              <a:cs typeface="Outfit"/>
              <a:sym typeface="Outfit"/>
            </a:endParaRPr>
          </a:p>
        </p:txBody>
      </p:sp>
      <p:sp>
        <p:nvSpPr>
          <p:cNvPr id="185" name="Google Shape;185;p27"/>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86" name="Google Shape;186;p27"/>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Wat betekent deze emoji voor jou?</a:t>
            </a:r>
            <a:endParaRPr b="1" sz="4200">
              <a:solidFill>
                <a:srgbClr val="F8582B"/>
              </a:solidFill>
              <a:latin typeface="Outfit"/>
              <a:ea typeface="Outfit"/>
              <a:cs typeface="Outfit"/>
              <a:sym typeface="Outfit"/>
            </a:endParaRPr>
          </a:p>
        </p:txBody>
      </p:sp>
      <p:pic>
        <p:nvPicPr>
          <p:cNvPr id="187" name="Google Shape;187;p27"/>
          <p:cNvPicPr preferRelativeResize="0"/>
          <p:nvPr/>
        </p:nvPicPr>
        <p:blipFill>
          <a:blip r:embed="rId4">
            <a:alphaModFix/>
          </a:blip>
          <a:stretch>
            <a:fillRect/>
          </a:stretch>
        </p:blipFill>
        <p:spPr>
          <a:xfrm>
            <a:off x="3810000" y="2051400"/>
            <a:ext cx="1524000" cy="1524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91" name="Shape 191"/>
        <p:cNvGrpSpPr/>
        <p:nvPr/>
      </p:nvGrpSpPr>
      <p:grpSpPr>
        <a:xfrm>
          <a:off x="0" y="0"/>
          <a:ext cx="0" cy="0"/>
          <a:chOff x="0" y="0"/>
          <a:chExt cx="0" cy="0"/>
        </a:xfrm>
      </p:grpSpPr>
      <p:pic>
        <p:nvPicPr>
          <p:cNvPr id="192" name="Google Shape;192;p2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93" name="Google Shape;193;p28"/>
          <p:cNvSpPr txBox="1"/>
          <p:nvPr/>
        </p:nvSpPr>
        <p:spPr>
          <a:xfrm>
            <a:off x="839850" y="2051400"/>
            <a:ext cx="6570600" cy="723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t/>
            </a:r>
            <a:endParaRPr sz="12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200">
              <a:solidFill>
                <a:srgbClr val="3B1FC6"/>
              </a:solidFill>
              <a:latin typeface="Outfit"/>
              <a:ea typeface="Outfit"/>
              <a:cs typeface="Outfit"/>
              <a:sym typeface="Outfit"/>
            </a:endParaRPr>
          </a:p>
        </p:txBody>
      </p:sp>
      <p:sp>
        <p:nvSpPr>
          <p:cNvPr id="194" name="Google Shape;194;p2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95" name="Google Shape;195;p28"/>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Wat betekent deze emoji voor jou?</a:t>
            </a:r>
            <a:endParaRPr b="1" sz="4200">
              <a:solidFill>
                <a:srgbClr val="F8582B"/>
              </a:solidFill>
              <a:latin typeface="Outfit"/>
              <a:ea typeface="Outfit"/>
              <a:cs typeface="Outfit"/>
              <a:sym typeface="Outfit"/>
            </a:endParaRPr>
          </a:p>
        </p:txBody>
      </p:sp>
      <p:pic>
        <p:nvPicPr>
          <p:cNvPr id="196" name="Google Shape;196;p28"/>
          <p:cNvPicPr preferRelativeResize="0"/>
          <p:nvPr/>
        </p:nvPicPr>
        <p:blipFill>
          <a:blip r:embed="rId4">
            <a:alphaModFix/>
          </a:blip>
          <a:stretch>
            <a:fillRect/>
          </a:stretch>
        </p:blipFill>
        <p:spPr>
          <a:xfrm>
            <a:off x="3810000" y="2051400"/>
            <a:ext cx="1524000" cy="1524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00" name="Shape 200"/>
        <p:cNvGrpSpPr/>
        <p:nvPr/>
      </p:nvGrpSpPr>
      <p:grpSpPr>
        <a:xfrm>
          <a:off x="0" y="0"/>
          <a:ext cx="0" cy="0"/>
          <a:chOff x="0" y="0"/>
          <a:chExt cx="0" cy="0"/>
        </a:xfrm>
      </p:grpSpPr>
      <p:pic>
        <p:nvPicPr>
          <p:cNvPr id="201" name="Google Shape;201;p29"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02" name="Google Shape;202;p29"/>
          <p:cNvSpPr txBox="1"/>
          <p:nvPr/>
        </p:nvSpPr>
        <p:spPr>
          <a:xfrm>
            <a:off x="839850" y="2051400"/>
            <a:ext cx="6570600" cy="723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t/>
            </a:r>
            <a:endParaRPr sz="12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200">
              <a:solidFill>
                <a:srgbClr val="3B1FC6"/>
              </a:solidFill>
              <a:latin typeface="Outfit"/>
              <a:ea typeface="Outfit"/>
              <a:cs typeface="Outfit"/>
              <a:sym typeface="Outfit"/>
            </a:endParaRPr>
          </a:p>
        </p:txBody>
      </p:sp>
      <p:sp>
        <p:nvSpPr>
          <p:cNvPr id="203" name="Google Shape;203;p29"/>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04" name="Google Shape;204;p29"/>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Wat betekent deze emoji voor jou?</a:t>
            </a:r>
            <a:endParaRPr b="1" sz="4200">
              <a:solidFill>
                <a:srgbClr val="F8582B"/>
              </a:solidFill>
              <a:latin typeface="Outfit"/>
              <a:ea typeface="Outfit"/>
              <a:cs typeface="Outfit"/>
              <a:sym typeface="Outfit"/>
            </a:endParaRPr>
          </a:p>
        </p:txBody>
      </p:sp>
      <p:pic>
        <p:nvPicPr>
          <p:cNvPr id="205" name="Google Shape;205;p29"/>
          <p:cNvPicPr preferRelativeResize="0"/>
          <p:nvPr/>
        </p:nvPicPr>
        <p:blipFill>
          <a:blip r:embed="rId4">
            <a:alphaModFix/>
          </a:blip>
          <a:stretch>
            <a:fillRect/>
          </a:stretch>
        </p:blipFill>
        <p:spPr>
          <a:xfrm>
            <a:off x="3810000" y="2051400"/>
            <a:ext cx="1524000" cy="1524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11" name="Google Shape;211;p3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212" name="Google Shape;212;p30"/>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213" name="Google Shape;213;p30"/>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1300">
                <a:solidFill>
                  <a:srgbClr val="EAEAEA"/>
                </a:solidFill>
                <a:latin typeface="Outfit"/>
                <a:ea typeface="Outfit"/>
                <a:cs typeface="Outfit"/>
                <a:sym typeface="Outfit"/>
              </a:rPr>
              <a:t>Opdracht</a:t>
            </a:r>
            <a:endParaRPr b="1" sz="800">
              <a:solidFill>
                <a:srgbClr val="EAEAEA"/>
              </a:solidFill>
              <a:latin typeface="Outfit"/>
              <a:ea typeface="Outfit"/>
              <a:cs typeface="Outfit"/>
              <a:sym typeface="Outfit"/>
            </a:endParaRPr>
          </a:p>
        </p:txBody>
      </p:sp>
      <p:pic>
        <p:nvPicPr>
          <p:cNvPr id="214" name="Google Shape;214;p30"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215" name="Google Shape;215;p30"/>
          <p:cNvSpPr txBox="1"/>
          <p:nvPr/>
        </p:nvSpPr>
        <p:spPr>
          <a:xfrm>
            <a:off x="1286700" y="2139675"/>
            <a:ext cx="6570600" cy="9975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Je krijgt een situatie, een emotie of een anekdote.</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Teken de emoji die je daarbij vindt passen.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We bekijken klassikaal welke emoji’s iedereen heeft getekend.</a:t>
            </a:r>
            <a:endParaRPr sz="1600">
              <a:solidFill>
                <a:srgbClr val="3B1FC6"/>
              </a:solidFill>
              <a:latin typeface="Outfit"/>
              <a:ea typeface="Outfit"/>
              <a:cs typeface="Outfit"/>
              <a:sym typeface="Outfit"/>
            </a:endParaRPr>
          </a:p>
        </p:txBody>
      </p:sp>
      <p:sp>
        <p:nvSpPr>
          <p:cNvPr id="216" name="Google Shape;216;p30"/>
          <p:cNvSpPr txBox="1"/>
          <p:nvPr/>
        </p:nvSpPr>
        <p:spPr>
          <a:xfrm>
            <a:off x="691450" y="744575"/>
            <a:ext cx="53448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Optie 3: Welke emoji past bij deze situatie volgens jou? </a:t>
            </a:r>
            <a:endParaRPr b="1" sz="1600">
              <a:solidFill>
                <a:srgbClr val="F8582B"/>
              </a:solidFill>
              <a:latin typeface="Outfit"/>
              <a:ea typeface="Outfit"/>
              <a:cs typeface="Outfit"/>
              <a:sym typeface="Outfi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22" name="Google Shape;222;p3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23" name="Google Shape;223;p31"/>
          <p:cNvPicPr preferRelativeResize="0"/>
          <p:nvPr/>
        </p:nvPicPr>
        <p:blipFill>
          <a:blip r:embed="rId3">
            <a:alphaModFix/>
          </a:blip>
          <a:stretch>
            <a:fillRect/>
          </a:stretch>
        </p:blipFill>
        <p:spPr>
          <a:xfrm>
            <a:off x="0" y="0"/>
            <a:ext cx="9144000" cy="5143500"/>
          </a:xfrm>
          <a:prstGeom prst="rect">
            <a:avLst/>
          </a:prstGeom>
          <a:noFill/>
          <a:ln>
            <a:noFill/>
          </a:ln>
        </p:spPr>
      </p:pic>
      <p:sp>
        <p:nvSpPr>
          <p:cNvPr id="224" name="Google Shape;224;p31"/>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225" name="Google Shape;225;p31"/>
          <p:cNvSpPr txBox="1"/>
          <p:nvPr/>
        </p:nvSpPr>
        <p:spPr>
          <a:xfrm>
            <a:off x="996175" y="1617000"/>
            <a:ext cx="5390100" cy="19095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Welke emoji past bij deze situatie volgens jou?</a:t>
            </a:r>
            <a:endParaRPr b="1" sz="4200">
              <a:solidFill>
                <a:srgbClr val="F8582B"/>
              </a:solidFill>
              <a:latin typeface="Outfit"/>
              <a:ea typeface="Outfit"/>
              <a:cs typeface="Outfit"/>
              <a:sym typeface="Outfit"/>
            </a:endParaRPr>
          </a:p>
          <a:p>
            <a:pPr indent="0" lvl="0" marL="0" rtl="0" algn="l">
              <a:spcBef>
                <a:spcPts val="0"/>
              </a:spcBef>
              <a:spcAft>
                <a:spcPts val="0"/>
              </a:spcAft>
              <a:buNone/>
            </a:pPr>
            <a:r>
              <a:t/>
            </a:r>
            <a:endParaRPr sz="2200">
              <a:solidFill>
                <a:srgbClr val="F8582B"/>
              </a:solidFill>
              <a:latin typeface="Outfit"/>
              <a:ea typeface="Outfit"/>
              <a:cs typeface="Outfit"/>
              <a:sym typeface="Outfi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29" name="Shape 229"/>
        <p:cNvGrpSpPr/>
        <p:nvPr/>
      </p:nvGrpSpPr>
      <p:grpSpPr>
        <a:xfrm>
          <a:off x="0" y="0"/>
          <a:ext cx="0" cy="0"/>
          <a:chOff x="0" y="0"/>
          <a:chExt cx="0" cy="0"/>
        </a:xfrm>
      </p:grpSpPr>
      <p:pic>
        <p:nvPicPr>
          <p:cNvPr id="230" name="Google Shape;230;p32"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31" name="Google Shape;231;p32"/>
          <p:cNvSpPr txBox="1"/>
          <p:nvPr/>
        </p:nvSpPr>
        <p:spPr>
          <a:xfrm>
            <a:off x="839850" y="2051400"/>
            <a:ext cx="6570600" cy="1376100"/>
          </a:xfrm>
          <a:prstGeom prst="rect">
            <a:avLst/>
          </a:prstGeom>
          <a:noFill/>
          <a:ln>
            <a:noFill/>
          </a:ln>
        </p:spPr>
        <p:txBody>
          <a:bodyPr anchorCtr="0" anchor="t" bIns="91425" lIns="91425" spcFirstLastPara="1" rIns="91425" wrap="square" tIns="91425">
            <a:spAutoFit/>
          </a:bodyPr>
          <a:lstStyle/>
          <a:p>
            <a:pPr indent="0" lvl="0" marL="457200" rtl="0" algn="ctr">
              <a:lnSpc>
                <a:spcPct val="115000"/>
              </a:lnSpc>
              <a:spcBef>
                <a:spcPts val="0"/>
              </a:spcBef>
              <a:spcAft>
                <a:spcPts val="1100"/>
              </a:spcAft>
              <a:buNone/>
            </a:pPr>
            <a:r>
              <a:rPr lang="nl" sz="3600">
                <a:solidFill>
                  <a:srgbClr val="3B1FC6"/>
                </a:solidFill>
                <a:latin typeface="Outfit"/>
                <a:ea typeface="Outfit"/>
                <a:cs typeface="Outfit"/>
                <a:sym typeface="Outfit"/>
              </a:rPr>
              <a:t>“Mijn fietsband was plat deze ochtend.”</a:t>
            </a:r>
            <a:endParaRPr sz="3600">
              <a:solidFill>
                <a:srgbClr val="3B1FC6"/>
              </a:solidFill>
              <a:latin typeface="Outfit"/>
              <a:ea typeface="Outfit"/>
              <a:cs typeface="Outfit"/>
              <a:sym typeface="Outfit"/>
            </a:endParaRPr>
          </a:p>
        </p:txBody>
      </p:sp>
      <p:sp>
        <p:nvSpPr>
          <p:cNvPr id="232" name="Google Shape;232;p32"/>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33" name="Google Shape;233;p32"/>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37" name="Shape 237"/>
        <p:cNvGrpSpPr/>
        <p:nvPr/>
      </p:nvGrpSpPr>
      <p:grpSpPr>
        <a:xfrm>
          <a:off x="0" y="0"/>
          <a:ext cx="0" cy="0"/>
          <a:chOff x="0" y="0"/>
          <a:chExt cx="0" cy="0"/>
        </a:xfrm>
      </p:grpSpPr>
      <p:pic>
        <p:nvPicPr>
          <p:cNvPr id="238" name="Google Shape;238;p33"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39" name="Google Shape;239;p33"/>
          <p:cNvSpPr txBox="1"/>
          <p:nvPr/>
        </p:nvSpPr>
        <p:spPr>
          <a:xfrm>
            <a:off x="839850" y="2051400"/>
            <a:ext cx="6570600" cy="1376100"/>
          </a:xfrm>
          <a:prstGeom prst="rect">
            <a:avLst/>
          </a:prstGeom>
          <a:noFill/>
          <a:ln>
            <a:noFill/>
          </a:ln>
        </p:spPr>
        <p:txBody>
          <a:bodyPr anchorCtr="0" anchor="t" bIns="91425" lIns="91425" spcFirstLastPara="1" rIns="91425" wrap="square" tIns="91425">
            <a:spAutoFit/>
          </a:bodyPr>
          <a:lstStyle/>
          <a:p>
            <a:pPr indent="0" lvl="0" marL="457200" rtl="0" algn="ctr">
              <a:lnSpc>
                <a:spcPct val="115000"/>
              </a:lnSpc>
              <a:spcBef>
                <a:spcPts val="0"/>
              </a:spcBef>
              <a:spcAft>
                <a:spcPts val="1100"/>
              </a:spcAft>
              <a:buNone/>
            </a:pPr>
            <a:r>
              <a:rPr lang="nl" sz="3600">
                <a:solidFill>
                  <a:srgbClr val="3B1FC6"/>
                </a:solidFill>
                <a:latin typeface="Outfit"/>
                <a:ea typeface="Outfit"/>
                <a:cs typeface="Outfit"/>
                <a:sym typeface="Outfit"/>
              </a:rPr>
              <a:t>“Ik heb mijn huiswerk niet gemaakt.”</a:t>
            </a:r>
            <a:endParaRPr sz="3600">
              <a:solidFill>
                <a:srgbClr val="3B1FC6"/>
              </a:solidFill>
              <a:latin typeface="Outfit"/>
              <a:ea typeface="Outfit"/>
              <a:cs typeface="Outfit"/>
              <a:sym typeface="Outfit"/>
            </a:endParaRPr>
          </a:p>
        </p:txBody>
      </p:sp>
      <p:sp>
        <p:nvSpPr>
          <p:cNvPr id="240" name="Google Shape;240;p33"/>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41" name="Google Shape;241;p33"/>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45" name="Shape 245"/>
        <p:cNvGrpSpPr/>
        <p:nvPr/>
      </p:nvGrpSpPr>
      <p:grpSpPr>
        <a:xfrm>
          <a:off x="0" y="0"/>
          <a:ext cx="0" cy="0"/>
          <a:chOff x="0" y="0"/>
          <a:chExt cx="0" cy="0"/>
        </a:xfrm>
      </p:grpSpPr>
      <p:pic>
        <p:nvPicPr>
          <p:cNvPr id="246" name="Google Shape;246;p34"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47" name="Google Shape;247;p34"/>
          <p:cNvSpPr txBox="1"/>
          <p:nvPr/>
        </p:nvSpPr>
        <p:spPr>
          <a:xfrm>
            <a:off x="839850" y="2051400"/>
            <a:ext cx="6570600" cy="1376100"/>
          </a:xfrm>
          <a:prstGeom prst="rect">
            <a:avLst/>
          </a:prstGeom>
          <a:noFill/>
          <a:ln>
            <a:noFill/>
          </a:ln>
        </p:spPr>
        <p:txBody>
          <a:bodyPr anchorCtr="0" anchor="t" bIns="91425" lIns="91425" spcFirstLastPara="1" rIns="91425" wrap="square" tIns="91425">
            <a:spAutoFit/>
          </a:bodyPr>
          <a:lstStyle/>
          <a:p>
            <a:pPr indent="0" lvl="0" marL="457200" rtl="0" algn="ctr">
              <a:lnSpc>
                <a:spcPct val="115000"/>
              </a:lnSpc>
              <a:spcBef>
                <a:spcPts val="0"/>
              </a:spcBef>
              <a:spcAft>
                <a:spcPts val="1100"/>
              </a:spcAft>
              <a:buNone/>
            </a:pPr>
            <a:r>
              <a:rPr lang="nl" sz="3600">
                <a:solidFill>
                  <a:srgbClr val="3B1FC6"/>
                </a:solidFill>
                <a:latin typeface="Outfit"/>
                <a:ea typeface="Outfit"/>
                <a:cs typeface="Outfit"/>
                <a:sym typeface="Outfit"/>
              </a:rPr>
              <a:t>“We eten pannenkoeken vanavond!”</a:t>
            </a:r>
            <a:endParaRPr sz="3600">
              <a:solidFill>
                <a:srgbClr val="3B1FC6"/>
              </a:solidFill>
              <a:latin typeface="Outfit"/>
              <a:ea typeface="Outfit"/>
              <a:cs typeface="Outfit"/>
              <a:sym typeface="Outfit"/>
            </a:endParaRPr>
          </a:p>
        </p:txBody>
      </p:sp>
      <p:sp>
        <p:nvSpPr>
          <p:cNvPr id="248" name="Google Shape;248;p34"/>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49" name="Google Shape;249;p34"/>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53" name="Shape 253"/>
        <p:cNvGrpSpPr/>
        <p:nvPr/>
      </p:nvGrpSpPr>
      <p:grpSpPr>
        <a:xfrm>
          <a:off x="0" y="0"/>
          <a:ext cx="0" cy="0"/>
          <a:chOff x="0" y="0"/>
          <a:chExt cx="0" cy="0"/>
        </a:xfrm>
      </p:grpSpPr>
      <p:pic>
        <p:nvPicPr>
          <p:cNvPr id="254" name="Google Shape;254;p35"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55" name="Google Shape;255;p35"/>
          <p:cNvSpPr txBox="1"/>
          <p:nvPr/>
        </p:nvSpPr>
        <p:spPr>
          <a:xfrm>
            <a:off x="839850" y="2051400"/>
            <a:ext cx="6570600" cy="738900"/>
          </a:xfrm>
          <a:prstGeom prst="rect">
            <a:avLst/>
          </a:prstGeom>
          <a:noFill/>
          <a:ln>
            <a:noFill/>
          </a:ln>
        </p:spPr>
        <p:txBody>
          <a:bodyPr anchorCtr="0" anchor="t" bIns="91425" lIns="91425" spcFirstLastPara="1" rIns="91425" wrap="square" tIns="91425">
            <a:spAutoFit/>
          </a:bodyPr>
          <a:lstStyle/>
          <a:p>
            <a:pPr indent="0" lvl="0" marL="457200" rtl="0" algn="ctr">
              <a:lnSpc>
                <a:spcPct val="115000"/>
              </a:lnSpc>
              <a:spcBef>
                <a:spcPts val="0"/>
              </a:spcBef>
              <a:spcAft>
                <a:spcPts val="1100"/>
              </a:spcAft>
              <a:buNone/>
            </a:pPr>
            <a:r>
              <a:rPr lang="nl" sz="3600">
                <a:solidFill>
                  <a:srgbClr val="3B1FC6"/>
                </a:solidFill>
                <a:latin typeface="Outfit"/>
                <a:ea typeface="Outfit"/>
                <a:cs typeface="Outfit"/>
                <a:sym typeface="Outfit"/>
              </a:rPr>
              <a:t>Opluchting</a:t>
            </a:r>
            <a:endParaRPr sz="3600">
              <a:solidFill>
                <a:srgbClr val="3B1FC6"/>
              </a:solidFill>
              <a:latin typeface="Outfit"/>
              <a:ea typeface="Outfit"/>
              <a:cs typeface="Outfit"/>
              <a:sym typeface="Outfit"/>
            </a:endParaRPr>
          </a:p>
        </p:txBody>
      </p:sp>
      <p:sp>
        <p:nvSpPr>
          <p:cNvPr id="256" name="Google Shape;256;p35"/>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57" name="Google Shape;257;p35"/>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61" name="Shape 261"/>
        <p:cNvGrpSpPr/>
        <p:nvPr/>
      </p:nvGrpSpPr>
      <p:grpSpPr>
        <a:xfrm>
          <a:off x="0" y="0"/>
          <a:ext cx="0" cy="0"/>
          <a:chOff x="0" y="0"/>
          <a:chExt cx="0" cy="0"/>
        </a:xfrm>
      </p:grpSpPr>
      <p:pic>
        <p:nvPicPr>
          <p:cNvPr id="262" name="Google Shape;262;p36"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63" name="Google Shape;263;p36"/>
          <p:cNvSpPr txBox="1"/>
          <p:nvPr/>
        </p:nvSpPr>
        <p:spPr>
          <a:xfrm>
            <a:off x="963575" y="2051400"/>
            <a:ext cx="65706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100"/>
              </a:spcAft>
              <a:buNone/>
            </a:pPr>
            <a:r>
              <a:rPr lang="nl" sz="3600">
                <a:solidFill>
                  <a:srgbClr val="3B1FC6"/>
                </a:solidFill>
                <a:latin typeface="Outfit"/>
                <a:ea typeface="Outfit"/>
                <a:cs typeface="Outfit"/>
                <a:sym typeface="Outfit"/>
              </a:rPr>
              <a:t>Frustratie</a:t>
            </a:r>
            <a:endParaRPr sz="3600">
              <a:solidFill>
                <a:srgbClr val="3B1FC6"/>
              </a:solidFill>
              <a:latin typeface="Outfit"/>
              <a:ea typeface="Outfit"/>
              <a:cs typeface="Outfit"/>
              <a:sym typeface="Outfit"/>
            </a:endParaRPr>
          </a:p>
        </p:txBody>
      </p:sp>
      <p:sp>
        <p:nvSpPr>
          <p:cNvPr id="264" name="Google Shape;264;p36"/>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65" name="Google Shape;265;p36"/>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69" name="Shape 269"/>
        <p:cNvGrpSpPr/>
        <p:nvPr/>
      </p:nvGrpSpPr>
      <p:grpSpPr>
        <a:xfrm>
          <a:off x="0" y="0"/>
          <a:ext cx="0" cy="0"/>
          <a:chOff x="0" y="0"/>
          <a:chExt cx="0" cy="0"/>
        </a:xfrm>
      </p:grpSpPr>
      <p:pic>
        <p:nvPicPr>
          <p:cNvPr id="270" name="Google Shape;270;p37"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71" name="Google Shape;271;p37"/>
          <p:cNvSpPr txBox="1"/>
          <p:nvPr/>
        </p:nvSpPr>
        <p:spPr>
          <a:xfrm>
            <a:off x="839850" y="2051400"/>
            <a:ext cx="6570600" cy="73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100"/>
              </a:spcAft>
              <a:buNone/>
            </a:pPr>
            <a:r>
              <a:rPr lang="nl" sz="3600">
                <a:solidFill>
                  <a:srgbClr val="3B1FC6"/>
                </a:solidFill>
                <a:latin typeface="Outfit"/>
                <a:ea typeface="Outfit"/>
                <a:cs typeface="Outfit"/>
                <a:sym typeface="Outfit"/>
              </a:rPr>
              <a:t>Dankbaarheid</a:t>
            </a:r>
            <a:endParaRPr sz="3600">
              <a:solidFill>
                <a:srgbClr val="3B1FC6"/>
              </a:solidFill>
              <a:latin typeface="Outfit"/>
              <a:ea typeface="Outfit"/>
              <a:cs typeface="Outfit"/>
              <a:sym typeface="Outfit"/>
            </a:endParaRPr>
          </a:p>
        </p:txBody>
      </p:sp>
      <p:sp>
        <p:nvSpPr>
          <p:cNvPr id="272" name="Google Shape;272;p37"/>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73" name="Google Shape;273;p37"/>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77" name="Shape 277"/>
        <p:cNvGrpSpPr/>
        <p:nvPr/>
      </p:nvGrpSpPr>
      <p:grpSpPr>
        <a:xfrm>
          <a:off x="0" y="0"/>
          <a:ext cx="0" cy="0"/>
          <a:chOff x="0" y="0"/>
          <a:chExt cx="0" cy="0"/>
        </a:xfrm>
      </p:grpSpPr>
      <p:pic>
        <p:nvPicPr>
          <p:cNvPr id="278" name="Google Shape;278;p3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79" name="Google Shape;279;p38"/>
          <p:cNvSpPr txBox="1"/>
          <p:nvPr/>
        </p:nvSpPr>
        <p:spPr>
          <a:xfrm>
            <a:off x="1286700" y="1775625"/>
            <a:ext cx="6570600" cy="2650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100"/>
              </a:spcAft>
              <a:buNone/>
            </a:pPr>
            <a:r>
              <a:rPr lang="nl" sz="3600">
                <a:solidFill>
                  <a:srgbClr val="3B1FC6"/>
                </a:solidFill>
                <a:latin typeface="Outfit"/>
                <a:ea typeface="Outfit"/>
                <a:cs typeface="Outfit"/>
                <a:sym typeface="Outfit"/>
              </a:rPr>
              <a:t>Een klasgenoot stuurt je alles door wat je gemist hebt tijdens de lessen nadat je een week ziek was.</a:t>
            </a:r>
            <a:endParaRPr sz="3600">
              <a:solidFill>
                <a:srgbClr val="3B1FC6"/>
              </a:solidFill>
              <a:latin typeface="Outfit"/>
              <a:ea typeface="Outfit"/>
              <a:cs typeface="Outfit"/>
              <a:sym typeface="Outfit"/>
            </a:endParaRPr>
          </a:p>
        </p:txBody>
      </p:sp>
      <p:sp>
        <p:nvSpPr>
          <p:cNvPr id="280" name="Google Shape;280;p3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81" name="Google Shape;281;p38"/>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85" name="Shape 285"/>
        <p:cNvGrpSpPr/>
        <p:nvPr/>
      </p:nvGrpSpPr>
      <p:grpSpPr>
        <a:xfrm>
          <a:off x="0" y="0"/>
          <a:ext cx="0" cy="0"/>
          <a:chOff x="0" y="0"/>
          <a:chExt cx="0" cy="0"/>
        </a:xfrm>
      </p:grpSpPr>
      <p:pic>
        <p:nvPicPr>
          <p:cNvPr id="286" name="Google Shape;286;p39"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87" name="Google Shape;287;p39"/>
          <p:cNvSpPr txBox="1"/>
          <p:nvPr/>
        </p:nvSpPr>
        <p:spPr>
          <a:xfrm>
            <a:off x="1286700" y="1883700"/>
            <a:ext cx="65706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100"/>
              </a:spcAft>
              <a:buNone/>
            </a:pPr>
            <a:r>
              <a:rPr lang="nl" sz="3600">
                <a:solidFill>
                  <a:srgbClr val="3B1FC6"/>
                </a:solidFill>
                <a:latin typeface="Outfit"/>
                <a:ea typeface="Outfit"/>
                <a:cs typeface="Outfit"/>
                <a:sym typeface="Outfit"/>
              </a:rPr>
              <a:t>Je maakt een mop maar niemand lacht.</a:t>
            </a:r>
            <a:endParaRPr sz="3600">
              <a:solidFill>
                <a:srgbClr val="3B1FC6"/>
              </a:solidFill>
              <a:latin typeface="Outfit"/>
              <a:ea typeface="Outfit"/>
              <a:cs typeface="Outfit"/>
              <a:sym typeface="Outfit"/>
            </a:endParaRPr>
          </a:p>
        </p:txBody>
      </p:sp>
      <p:sp>
        <p:nvSpPr>
          <p:cNvPr id="288" name="Google Shape;288;p39"/>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89" name="Google Shape;289;p39"/>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93" name="Shape 293"/>
        <p:cNvGrpSpPr/>
        <p:nvPr/>
      </p:nvGrpSpPr>
      <p:grpSpPr>
        <a:xfrm>
          <a:off x="0" y="0"/>
          <a:ext cx="0" cy="0"/>
          <a:chOff x="0" y="0"/>
          <a:chExt cx="0" cy="0"/>
        </a:xfrm>
      </p:grpSpPr>
      <p:pic>
        <p:nvPicPr>
          <p:cNvPr id="294" name="Google Shape;294;p40"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95" name="Google Shape;295;p40"/>
          <p:cNvSpPr txBox="1"/>
          <p:nvPr/>
        </p:nvSpPr>
        <p:spPr>
          <a:xfrm>
            <a:off x="1286700" y="1883700"/>
            <a:ext cx="65706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100"/>
              </a:spcAft>
              <a:buNone/>
            </a:pPr>
            <a:r>
              <a:rPr lang="nl" sz="3600">
                <a:solidFill>
                  <a:srgbClr val="3B1FC6"/>
                </a:solidFill>
                <a:latin typeface="Outfit"/>
                <a:ea typeface="Outfit"/>
                <a:cs typeface="Outfit"/>
                <a:sym typeface="Outfit"/>
              </a:rPr>
              <a:t>Je favoriete artiest brengt een nieuw album uit.</a:t>
            </a:r>
            <a:endParaRPr sz="3600">
              <a:solidFill>
                <a:srgbClr val="3B1FC6"/>
              </a:solidFill>
              <a:latin typeface="Outfit"/>
              <a:ea typeface="Outfit"/>
              <a:cs typeface="Outfit"/>
              <a:sym typeface="Outfit"/>
            </a:endParaRPr>
          </a:p>
        </p:txBody>
      </p:sp>
      <p:sp>
        <p:nvSpPr>
          <p:cNvPr id="296" name="Google Shape;296;p40"/>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97" name="Google Shape;297;p40"/>
          <p:cNvSpPr txBox="1"/>
          <p:nvPr/>
        </p:nvSpPr>
        <p:spPr>
          <a:xfrm>
            <a:off x="761925" y="563437"/>
            <a:ext cx="5622900" cy="1131000"/>
          </a:xfrm>
          <a:prstGeom prst="rect">
            <a:avLst/>
          </a:prstGeom>
          <a:noFill/>
          <a:ln>
            <a:noFill/>
          </a:ln>
        </p:spPr>
        <p:txBody>
          <a:bodyPr anchorCtr="0" anchor="b" bIns="34275" lIns="68575" spcFirstLastPara="1" rIns="68575" wrap="square" tIns="34275">
            <a:noAutofit/>
          </a:bodyPr>
          <a:lstStyle/>
          <a:p>
            <a:pPr indent="0" lvl="0" marL="0" marR="0" rtl="0" algn="l">
              <a:lnSpc>
                <a:spcPct val="100000"/>
              </a:lnSpc>
              <a:spcBef>
                <a:spcPts val="0"/>
              </a:spcBef>
              <a:spcAft>
                <a:spcPts val="0"/>
              </a:spcAft>
              <a:buNone/>
            </a:pPr>
            <a:r>
              <a:rPr b="1" lang="nl" sz="4200">
                <a:solidFill>
                  <a:srgbClr val="F8582B"/>
                </a:solidFill>
                <a:latin typeface="Outfit"/>
                <a:ea typeface="Outfit"/>
                <a:cs typeface="Outfit"/>
                <a:sym typeface="Outfit"/>
              </a:rPr>
              <a:t>Welke Emoji vind je hierbij passen?</a:t>
            </a:r>
            <a:endParaRPr b="1" sz="4200">
              <a:solidFill>
                <a:srgbClr val="F8582B"/>
              </a:solidFill>
              <a:latin typeface="Outfit"/>
              <a:ea typeface="Outfit"/>
              <a:cs typeface="Outfit"/>
              <a:sym typeface="Outfi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03" name="Google Shape;303;p4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304" name="Google Shape;304;p41"/>
          <p:cNvPicPr preferRelativeResize="0"/>
          <p:nvPr/>
        </p:nvPicPr>
        <p:blipFill>
          <a:blip r:embed="rId3">
            <a:alphaModFix/>
          </a:blip>
          <a:stretch>
            <a:fillRect/>
          </a:stretch>
        </p:blipFill>
        <p:spPr>
          <a:xfrm>
            <a:off x="0" y="0"/>
            <a:ext cx="9144000" cy="5143500"/>
          </a:xfrm>
          <a:prstGeom prst="rect">
            <a:avLst/>
          </a:prstGeom>
          <a:noFill/>
          <a:ln>
            <a:noFill/>
          </a:ln>
        </p:spPr>
      </p:pic>
      <p:sp>
        <p:nvSpPr>
          <p:cNvPr id="305" name="Google Shape;305;p41"/>
          <p:cNvSpPr txBox="1"/>
          <p:nvPr/>
        </p:nvSpPr>
        <p:spPr>
          <a:xfrm>
            <a:off x="369650" y="7445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Klasgesprek</a:t>
            </a:r>
            <a:endParaRPr b="1" sz="4200">
              <a:solidFill>
                <a:srgbClr val="F8582B"/>
              </a:solidFill>
              <a:latin typeface="Outfit"/>
              <a:ea typeface="Outfit"/>
              <a:cs typeface="Outfit"/>
              <a:sym typeface="Outfit"/>
            </a:endParaRPr>
          </a:p>
        </p:txBody>
      </p:sp>
      <p:sp>
        <p:nvSpPr>
          <p:cNvPr id="306" name="Google Shape;306;p41"/>
          <p:cNvSpPr txBox="1"/>
          <p:nvPr/>
        </p:nvSpPr>
        <p:spPr>
          <a:xfrm>
            <a:off x="634600" y="1940675"/>
            <a:ext cx="5141100" cy="1227600"/>
          </a:xfrm>
          <a:prstGeom prst="rect">
            <a:avLst/>
          </a:prstGeom>
          <a:solidFill>
            <a:srgbClr val="F2EFE8"/>
          </a:solid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nl" sz="1600">
                <a:solidFill>
                  <a:srgbClr val="3B1FC6"/>
                </a:solidFill>
                <a:latin typeface="Outfit"/>
                <a:ea typeface="Outfit"/>
                <a:cs typeface="Outfit"/>
                <a:sym typeface="Outfit"/>
              </a:rPr>
              <a:t>Wat is de impact van - op het eerste zicht onschuldige - emoji’s?</a:t>
            </a:r>
            <a:endParaRPr sz="16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sz="13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sz="1600">
              <a:solidFill>
                <a:srgbClr val="3B1FC6"/>
              </a:solidFill>
              <a:latin typeface="Outfit"/>
              <a:ea typeface="Outfit"/>
              <a:cs typeface="Outfit"/>
              <a:sym typeface="Outfi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12" name="Google Shape;312;p4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313" name="Google Shape;313;p42"/>
          <p:cNvPicPr preferRelativeResize="0"/>
          <p:nvPr/>
        </p:nvPicPr>
        <p:blipFill>
          <a:blip r:embed="rId3">
            <a:alphaModFix/>
          </a:blip>
          <a:stretch>
            <a:fillRect/>
          </a:stretch>
        </p:blipFill>
        <p:spPr>
          <a:xfrm>
            <a:off x="0" y="0"/>
            <a:ext cx="9143999" cy="5124451"/>
          </a:xfrm>
          <a:prstGeom prst="rect">
            <a:avLst/>
          </a:prstGeom>
          <a:noFill/>
          <a:ln>
            <a:noFill/>
          </a:ln>
        </p:spPr>
      </p:pic>
      <p:sp>
        <p:nvSpPr>
          <p:cNvPr id="314" name="Google Shape;314;p42"/>
          <p:cNvSpPr txBox="1"/>
          <p:nvPr/>
        </p:nvSpPr>
        <p:spPr>
          <a:xfrm>
            <a:off x="2811475" y="1619363"/>
            <a:ext cx="60870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Emoji’s en hun betekenissen</a:t>
            </a:r>
            <a:endParaRPr b="1" sz="4800">
              <a:solidFill>
                <a:srgbClr val="3B1FC6"/>
              </a:solidFill>
              <a:latin typeface="Outfit"/>
              <a:ea typeface="Outfit"/>
              <a:cs typeface="Outfit"/>
              <a:sym typeface="Outfit"/>
            </a:endParaRPr>
          </a:p>
        </p:txBody>
      </p:sp>
      <p:pic>
        <p:nvPicPr>
          <p:cNvPr id="315" name="Google Shape;315;p42"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21" name="Google Shape;321;p4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10.png" id="322" name="Google Shape;322;p43"/>
          <p:cNvPicPr preferRelativeResize="0"/>
          <p:nvPr/>
        </p:nvPicPr>
        <p:blipFill>
          <a:blip r:embed="rId3">
            <a:alphaModFix/>
          </a:blip>
          <a:stretch>
            <a:fillRect/>
          </a:stretch>
        </p:blipFill>
        <p:spPr>
          <a:xfrm>
            <a:off x="0" y="0"/>
            <a:ext cx="9143999" cy="5143500"/>
          </a:xfrm>
          <a:prstGeom prst="rect">
            <a:avLst/>
          </a:prstGeom>
          <a:noFill/>
          <a:ln>
            <a:noFill/>
          </a:ln>
        </p:spPr>
      </p:pic>
      <p:sp>
        <p:nvSpPr>
          <p:cNvPr id="323" name="Google Shape;323;p43"/>
          <p:cNvSpPr txBox="1"/>
          <p:nvPr/>
        </p:nvSpPr>
        <p:spPr>
          <a:xfrm>
            <a:off x="1985850" y="2101200"/>
            <a:ext cx="5172300" cy="9411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Wat onthoud je?</a:t>
            </a:r>
            <a:endParaRPr b="1" sz="4200">
              <a:solidFill>
                <a:srgbClr val="F8582B"/>
              </a:solidFill>
              <a:latin typeface="Outfit"/>
              <a:ea typeface="Outfit"/>
              <a:cs typeface="Outfit"/>
              <a:sym typeface="Outfit"/>
            </a:endParaRPr>
          </a:p>
        </p:txBody>
      </p:sp>
      <p:pic>
        <p:nvPicPr>
          <p:cNvPr id="324" name="Google Shape;324;p43"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pic>
        <p:nvPicPr>
          <p:cNvPr descr="Afbeelding" id="325" name="Google Shape;325;p43"/>
          <p:cNvPicPr preferRelativeResize="0"/>
          <p:nvPr/>
        </p:nvPicPr>
        <p:blipFill>
          <a:blip r:embed="rId5">
            <a:alphaModFix/>
          </a:blip>
          <a:stretch>
            <a:fillRect/>
          </a:stretch>
        </p:blipFill>
        <p:spPr>
          <a:xfrm>
            <a:off x="689200" y="506650"/>
            <a:ext cx="1296650" cy="12966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29" name="Shape 329"/>
        <p:cNvGrpSpPr/>
        <p:nvPr/>
      </p:nvGrpSpPr>
      <p:grpSpPr>
        <a:xfrm>
          <a:off x="0" y="0"/>
          <a:ext cx="0" cy="0"/>
          <a:chOff x="0" y="0"/>
          <a:chExt cx="0" cy="0"/>
        </a:xfrm>
      </p:grpSpPr>
      <p:pic>
        <p:nvPicPr>
          <p:cNvPr id="330" name="Google Shape;330;p44"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31" name="Google Shape;331;p44"/>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32" name="Google Shape;332;p44"/>
          <p:cNvSpPr txBox="1"/>
          <p:nvPr/>
        </p:nvSpPr>
        <p:spPr>
          <a:xfrm>
            <a:off x="761925" y="1823875"/>
            <a:ext cx="6570600" cy="27720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Gebruik van Emoji’s binnen een bepaalde </a:t>
            </a:r>
            <a:r>
              <a:rPr b="1" lang="nl" sz="1600">
                <a:solidFill>
                  <a:srgbClr val="3B1FC6"/>
                </a:solidFill>
                <a:latin typeface="Outfit"/>
                <a:ea typeface="Outfit"/>
                <a:cs typeface="Outfit"/>
                <a:sym typeface="Outfit"/>
              </a:rPr>
              <a:t>subcultuur </a:t>
            </a:r>
            <a:endParaRPr sz="16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Worden vaak enkel begrepen door mensen die tot de groep behoren</a:t>
            </a:r>
            <a:endParaRPr>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Worden om verschillende redenen gebruikt:</a:t>
            </a:r>
            <a:endParaRPr>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Subtiel (controversiële) ideeën overbrengen</a:t>
            </a:r>
            <a:endParaRPr sz="1200">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Tegenstrijdige standpunten belachelijk maken</a:t>
            </a:r>
            <a:endParaRPr sz="1200">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Mensen beledigen</a:t>
            </a:r>
            <a:endParaRPr sz="1200">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Loyaliteit tonen naar de groep</a:t>
            </a:r>
            <a:endParaRPr sz="12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Voorbeelden:</a:t>
            </a:r>
            <a:endParaRPr>
              <a:solidFill>
                <a:srgbClr val="3B1FC6"/>
              </a:solidFill>
              <a:latin typeface="Outfit"/>
              <a:ea typeface="Outfit"/>
              <a:cs typeface="Outfit"/>
              <a:sym typeface="Outfit"/>
            </a:endParaRPr>
          </a:p>
          <a:p>
            <a:pPr indent="-317500" lvl="2"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LGBTQ+: ”</a:t>
            </a:r>
            <a:r>
              <a:rPr i="1" lang="nl">
                <a:solidFill>
                  <a:srgbClr val="3B1FC6"/>
                </a:solidFill>
                <a:latin typeface="Outfit"/>
                <a:ea typeface="Outfit"/>
                <a:cs typeface="Outfit"/>
                <a:sym typeface="Outfit"/>
              </a:rPr>
              <a:t>Slay</a:t>
            </a:r>
            <a:r>
              <a:rPr lang="nl">
                <a:solidFill>
                  <a:srgbClr val="3B1FC6"/>
                </a:solidFill>
                <a:latin typeface="Outfit"/>
                <a:ea typeface="Outfit"/>
                <a:cs typeface="Outfit"/>
                <a:sym typeface="Outfit"/>
              </a:rPr>
              <a:t>💅”</a:t>
            </a:r>
            <a:endParaRPr>
              <a:solidFill>
                <a:srgbClr val="3B1FC6"/>
              </a:solidFill>
              <a:latin typeface="Outfit"/>
              <a:ea typeface="Outfit"/>
              <a:cs typeface="Outfit"/>
              <a:sym typeface="Outfit"/>
            </a:endParaRPr>
          </a:p>
          <a:p>
            <a:pPr indent="-317500" lvl="2"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Gamers: “</a:t>
            </a:r>
            <a:r>
              <a:rPr i="1" lang="nl">
                <a:solidFill>
                  <a:srgbClr val="3B1FC6"/>
                </a:solidFill>
                <a:latin typeface="Outfit"/>
                <a:ea typeface="Outfit"/>
                <a:cs typeface="Outfit"/>
                <a:sym typeface="Outfit"/>
              </a:rPr>
              <a:t>Hij liep in z’n eigen val</a:t>
            </a:r>
            <a:r>
              <a:rPr lang="nl">
                <a:solidFill>
                  <a:srgbClr val="3B1FC6"/>
                </a:solidFill>
                <a:latin typeface="Outfit"/>
                <a:ea typeface="Outfit"/>
                <a:cs typeface="Outfit"/>
                <a:sym typeface="Outfit"/>
              </a:rPr>
              <a:t> 💀” </a:t>
            </a:r>
            <a:endParaRPr>
              <a:solidFill>
                <a:srgbClr val="3B1FC6"/>
              </a:solidFill>
              <a:latin typeface="Outfit"/>
              <a:ea typeface="Outfit"/>
              <a:cs typeface="Outfit"/>
              <a:sym typeface="Outfit"/>
            </a:endParaRPr>
          </a:p>
          <a:p>
            <a:pPr indent="-317500" lvl="2"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Activisme: 🌎 of ✊</a:t>
            </a:r>
            <a:endParaRPr>
              <a:solidFill>
                <a:srgbClr val="3B1FC6"/>
              </a:solidFill>
              <a:latin typeface="Outfit"/>
              <a:ea typeface="Outfit"/>
              <a:cs typeface="Outfit"/>
              <a:sym typeface="Outfit"/>
            </a:endParaRPr>
          </a:p>
        </p:txBody>
      </p:sp>
      <p:sp>
        <p:nvSpPr>
          <p:cNvPr id="333" name="Google Shape;333;p44"/>
          <p:cNvSpPr txBox="1"/>
          <p:nvPr/>
        </p:nvSpPr>
        <p:spPr>
          <a:xfrm>
            <a:off x="761925" y="429875"/>
            <a:ext cx="74487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Een specifieke betekenis binnen een specifieke groep</a:t>
            </a:r>
            <a:endParaRPr b="1" sz="4200">
              <a:solidFill>
                <a:srgbClr val="F8582B"/>
              </a:solidFill>
              <a:latin typeface="Outfit"/>
              <a:ea typeface="Outfit"/>
              <a:cs typeface="Outfit"/>
              <a:sym typeface="Outfi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37" name="Shape 337"/>
        <p:cNvGrpSpPr/>
        <p:nvPr/>
      </p:nvGrpSpPr>
      <p:grpSpPr>
        <a:xfrm>
          <a:off x="0" y="0"/>
          <a:ext cx="0" cy="0"/>
          <a:chOff x="0" y="0"/>
          <a:chExt cx="0" cy="0"/>
        </a:xfrm>
      </p:grpSpPr>
      <p:pic>
        <p:nvPicPr>
          <p:cNvPr id="338" name="Google Shape;338;p45"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39" name="Google Shape;339;p45"/>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40" name="Google Shape;340;p45"/>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Dus: emoji’s…</a:t>
            </a:r>
            <a:endParaRPr b="1" sz="4200">
              <a:solidFill>
                <a:srgbClr val="F8582B"/>
              </a:solidFill>
              <a:latin typeface="Outfit"/>
              <a:ea typeface="Outfit"/>
              <a:cs typeface="Outfit"/>
              <a:sym typeface="Outfit"/>
            </a:endParaRPr>
          </a:p>
        </p:txBody>
      </p:sp>
      <p:sp>
        <p:nvSpPr>
          <p:cNvPr id="341" name="Google Shape;341;p45"/>
          <p:cNvSpPr txBox="1"/>
          <p:nvPr/>
        </p:nvSpPr>
        <p:spPr>
          <a:xfrm>
            <a:off x="761925" y="2051400"/>
            <a:ext cx="6860100" cy="21303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Betekenen niet voor iedereen hetzelfde, dat kan soms voor misverstanden zorgen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Visualiseren soms iets, terwijl ze iets anders bedoelen </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Hebben soms een specifieke betekenis binnen een specifieke groep</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Hebben soms een bepaalde boodschap</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Worden soms gebruikt om censuur te ontlopen (bv.🍉voor Palestina)</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 Zijn soms ook gewoon maar emoji’s</a:t>
            </a:r>
            <a:endParaRPr sz="1600">
              <a:solidFill>
                <a:srgbClr val="3B1FC6"/>
              </a:solidFill>
              <a:latin typeface="Outfit"/>
              <a:ea typeface="Outfit"/>
              <a:cs typeface="Outfit"/>
              <a:sym typeface="Outfi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45" name="Shape 345"/>
        <p:cNvGrpSpPr/>
        <p:nvPr/>
      </p:nvGrpSpPr>
      <p:grpSpPr>
        <a:xfrm>
          <a:off x="0" y="0"/>
          <a:ext cx="0" cy="0"/>
          <a:chOff x="0" y="0"/>
          <a:chExt cx="0" cy="0"/>
        </a:xfrm>
      </p:grpSpPr>
      <p:pic>
        <p:nvPicPr>
          <p:cNvPr id="346" name="Google Shape;346;p46" title="BG blue.png"/>
          <p:cNvPicPr preferRelativeResize="0"/>
          <p:nvPr/>
        </p:nvPicPr>
        <p:blipFill rotWithShape="1">
          <a:blip r:embed="rId3">
            <a:alphaModFix/>
          </a:blip>
          <a:srcRect b="42759" l="0" r="0" t="628"/>
          <a:stretch/>
        </p:blipFill>
        <p:spPr>
          <a:xfrm>
            <a:off x="0" y="-63275"/>
            <a:ext cx="9197302" cy="5206774"/>
          </a:xfrm>
          <a:prstGeom prst="rect">
            <a:avLst/>
          </a:prstGeom>
          <a:noFill/>
          <a:ln>
            <a:noFill/>
          </a:ln>
        </p:spPr>
      </p:pic>
      <p:pic>
        <p:nvPicPr>
          <p:cNvPr id="347" name="Google Shape;347;p46"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348" name="Google Shape;348;p46"/>
          <p:cNvSpPr txBox="1"/>
          <p:nvPr/>
        </p:nvSpPr>
        <p:spPr>
          <a:xfrm>
            <a:off x="5284350" y="2209275"/>
            <a:ext cx="36888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www.mediawijs.be</a:t>
            </a:r>
            <a:endParaRPr b="1" sz="4800">
              <a:solidFill>
                <a:srgbClr val="F2EFE8"/>
              </a:solidFill>
              <a:latin typeface="Outfit"/>
              <a:ea typeface="Outfit"/>
              <a:cs typeface="Outfit"/>
              <a:sym typeface="Outfit"/>
            </a:endParaRPr>
          </a:p>
        </p:txBody>
      </p:sp>
      <p:pic>
        <p:nvPicPr>
          <p:cNvPr id="349" name="Google Shape;349;p46" title="Asset 33.png"/>
          <p:cNvPicPr preferRelativeResize="0"/>
          <p:nvPr/>
        </p:nvPicPr>
        <p:blipFill>
          <a:blip r:embed="rId5">
            <a:alphaModFix/>
          </a:blip>
          <a:stretch>
            <a:fillRect/>
          </a:stretch>
        </p:blipFill>
        <p:spPr>
          <a:xfrm>
            <a:off x="307448" y="371800"/>
            <a:ext cx="4452925" cy="4452925"/>
          </a:xfrm>
          <a:prstGeom prst="rect">
            <a:avLst/>
          </a:prstGeom>
          <a:noFill/>
          <a:ln>
            <a:noFill/>
          </a:ln>
        </p:spPr>
      </p:pic>
      <p:pic>
        <p:nvPicPr>
          <p:cNvPr id="350" name="Google Shape;350;p46"/>
          <p:cNvPicPr preferRelativeResize="0"/>
          <p:nvPr/>
        </p:nvPicPr>
        <p:blipFill>
          <a:blip r:embed="rId6">
            <a:alphaModFix/>
          </a:blip>
          <a:stretch>
            <a:fillRect/>
          </a:stretch>
        </p:blipFill>
        <p:spPr>
          <a:xfrm>
            <a:off x="5691300" y="801425"/>
            <a:ext cx="729576" cy="775799"/>
          </a:xfrm>
          <a:prstGeom prst="rect">
            <a:avLst/>
          </a:prstGeom>
          <a:noFill/>
          <a:ln>
            <a:noFill/>
          </a:ln>
        </p:spPr>
      </p:pic>
      <p:pic>
        <p:nvPicPr>
          <p:cNvPr id="351" name="Google Shape;351;p46" title="Mediawijs  Toolbox - workshop.png"/>
          <p:cNvPicPr preferRelativeResize="0"/>
          <p:nvPr/>
        </p:nvPicPr>
        <p:blipFill>
          <a:blip r:embed="rId7">
            <a:alphaModFix/>
          </a:blip>
          <a:stretch>
            <a:fillRect/>
          </a:stretch>
        </p:blipFill>
        <p:spPr>
          <a:xfrm>
            <a:off x="-292950" y="-1347262"/>
            <a:ext cx="5577300" cy="78910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5CD68EC2621C4CB26DB24218A5B3BD" ma:contentTypeVersion="12" ma:contentTypeDescription="Create a new document." ma:contentTypeScope="" ma:versionID="52d020223a676f6617ac5c184f2d6e50">
  <xsd:schema xmlns:xsd="http://www.w3.org/2001/XMLSchema" xmlns:xs="http://www.w3.org/2001/XMLSchema" xmlns:p="http://schemas.microsoft.com/office/2006/metadata/properties" xmlns:ns2="9fc195e9-1c93-4180-8c34-0fb41357c7c3" xmlns:ns3="77296806-1667-4b58-ac1f-3fc7f3b2e34e" targetNamespace="http://schemas.microsoft.com/office/2006/metadata/properties" ma:root="true" ma:fieldsID="b77fadb5e7e7173c139617877c7ef016" ns2:_="" ns3:_="">
    <xsd:import namespace="9fc195e9-1c93-4180-8c34-0fb41357c7c3"/>
    <xsd:import namespace="77296806-1667-4b58-ac1f-3fc7f3b2e3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c195e9-1c93-4180-8c34-0fb41357c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296806-1667-4b58-ac1f-3fc7f3b2e3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31cddc-09e5-431f-8ac9-4ebeecb3ce79}" ma:internalName="TaxCatchAll" ma:showField="CatchAllData" ma:web="77296806-1667-4b58-ac1f-3fc7f3b2e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c195e9-1c93-4180-8c34-0fb41357c7c3">
      <Terms xmlns="http://schemas.microsoft.com/office/infopath/2007/PartnerControls"/>
    </lcf76f155ced4ddcb4097134ff3c332f>
    <TaxCatchAll xmlns="77296806-1667-4b58-ac1f-3fc7f3b2e34e" xsi:nil="true"/>
  </documentManagement>
</p:properties>
</file>

<file path=customXml/itemProps1.xml><?xml version="1.0" encoding="utf-8"?>
<ds:datastoreItem xmlns:ds="http://schemas.openxmlformats.org/officeDocument/2006/customXml" ds:itemID="{7F923DF2-2BBC-4047-92A9-0AE192D20769}"/>
</file>

<file path=customXml/itemProps2.xml><?xml version="1.0" encoding="utf-8"?>
<ds:datastoreItem xmlns:ds="http://schemas.openxmlformats.org/officeDocument/2006/customXml" ds:itemID="{2719ACC2-280C-419F-85AC-226468F3B04D}"/>
</file>

<file path=customXml/itemProps3.xml><?xml version="1.0" encoding="utf-8"?>
<ds:datastoreItem xmlns:ds="http://schemas.openxmlformats.org/officeDocument/2006/customXml" ds:itemID="{3AE42F7B-9DF1-4DE7-8DE1-5B5B23BE7F9C}"/>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2026_QCOM_Lespakket_online_invloeden_De_Emoji_checker</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0x010100B05CD68EC2621C4CB26DB24218A5B3BD</vt:lpwstr>
  </property>
  <property fmtid="{D5CDD505-2E9C-101B-9397-08002B2CF9AE}" pid="4" name="_ExtendedDescription">
    <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TriggerFlowInfo">
    <vt:lpwstr/>
  </property>
  <property fmtid="{D5CDD505-2E9C-101B-9397-08002B2CF9AE}" pid="11" name="xd_Signature">
    <vt:bool>false</vt:bool>
  </property>
</Properties>
</file>