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Outfit Light"/>
      <p:regular r:id="rId20"/>
      <p:bold r:id="rId21"/>
    </p:embeddedFont>
    <p:embeddedFont>
      <p:font typeface="Outfit"/>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8" Type="http://schemas.openxmlformats.org/officeDocument/2006/relationships/slide" Target="slides/slide3.xml"/><Relationship Id="rId26" Type="http://schemas.openxmlformats.org/officeDocument/2006/relationships/customXml" Target="../customXml/item3.xml"/><Relationship Id="rId21" Type="http://schemas.openxmlformats.org/officeDocument/2006/relationships/font" Target="fonts/OutfitLight-bold.fntdata"/><Relationship Id="rId3" Type="http://schemas.openxmlformats.org/officeDocument/2006/relationships/presProps" Target="presProps.xml"/><Relationship Id="rId12" Type="http://schemas.openxmlformats.org/officeDocument/2006/relationships/slide" Target="slides/slide7.xml"/><Relationship Id="rId17" Type="http://schemas.openxmlformats.org/officeDocument/2006/relationships/slide" Target="slides/slide12.xml"/><Relationship Id="rId7" Type="http://schemas.openxmlformats.org/officeDocument/2006/relationships/slide" Target="slides/slide2.xml"/><Relationship Id="rId25" Type="http://schemas.openxmlformats.org/officeDocument/2006/relationships/customXml" Target="../customXml/item2.xml"/><Relationship Id="rId20" Type="http://schemas.openxmlformats.org/officeDocument/2006/relationships/font" Target="fonts/OutfitLight-regular.fntdata"/><Relationship Id="rId2"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1" Type="http://schemas.openxmlformats.org/officeDocument/2006/relationships/theme" Target="theme/theme1.xml"/><Relationship Id="rId6" Type="http://schemas.openxmlformats.org/officeDocument/2006/relationships/slide" Target="slides/slide1.xml"/><Relationship Id="rId24" Type="http://schemas.openxmlformats.org/officeDocument/2006/relationships/customXml" Target="../customXml/item1.xml"/><Relationship Id="rId23" Type="http://schemas.openxmlformats.org/officeDocument/2006/relationships/font" Target="fonts/Outfit-bold.fntdata"/><Relationship Id="rId15" Type="http://schemas.openxmlformats.org/officeDocument/2006/relationships/slide" Target="slides/slide10.xml"/><Relationship Id="rId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font" Target="fonts/Outfit-regular.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4e86f2e33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Methodiek 2 uit het lespakket 'Online beïnvloeding en subculturen'.</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
        <p:nvSpPr>
          <p:cNvPr id="75" name="Google Shape;75;g34e86f2e335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a56e8abb1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a56e8abb1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Doel</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De leerkracht krijgt meer inzicht in de leefwereld van de leerlingen.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maken kennis met verschillende termen die jongeren gebruiken.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Benodigdheden</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Pen en papier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Powerpoint met uitleg</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Tijd</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40 minuten</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latin typeface="Outfit"/>
              <a:ea typeface="Outfit"/>
              <a:cs typeface="Outfit"/>
              <a:sym typeface="Outfi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c73cb0cde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95" name="Google Shape;95;g3c73cb0cde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a56e8abb11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a56e8abb11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In het kort</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Jongeren zijn opgegroeid met sociale media. Daardoor zien ze online vaak heel andere dingen dan volwassenen. Ze begrijpen sneller het specifieke taalgebruik, de symbolen en afkortingen die daarbij horen. Dat zorgt soms voor een kloof: jongeren en volwassenen vinden niet altijd een gemeenschappelijke taal om te praten over hun (digitale) leefwereld.</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In deze methodiek neemt de klas het op tegen de leerkracht (of omgekeerd). Wedden dat de leerlingen minstens tien termen kunnen bedenken uit hun online leefwereld die de leerkracht niet kent? Ze mogen in totaal maximum twintig termen afvuren.</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a56e8abb11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a56e8abb11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Stappenplan opdracht optie 1 </a:t>
            </a:r>
            <a:r>
              <a:rPr lang="nl">
                <a:solidFill>
                  <a:schemeClr val="dk1"/>
                </a:solidFill>
                <a:latin typeface="Outfit"/>
                <a:ea typeface="Outfit"/>
                <a:cs typeface="Outfit"/>
                <a:sym typeface="Outfit"/>
              </a:rPr>
              <a:t>(je mag kiezen welke van de 2 mogelijke opdrachten je de klas laat uitvoeren)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Zo ga je te werk</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1 </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denken individueel of in groepjes na over termen die ze gebruiken, waarvan ze denken dat de leerkracht die niet kent. Niet enkel woorden, maar ook zinnen, hashtags en afkortingen tellen mee.</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Deze woorden schrijven ze op. Zorg ervoor dat je de leerlingen niet hoort. </a:t>
            </a:r>
            <a:endParaRPr>
              <a:solidFill>
                <a:schemeClr val="dk1"/>
              </a:solidFill>
              <a:latin typeface="Outfit"/>
              <a:ea typeface="Outfit"/>
              <a:cs typeface="Outfit"/>
              <a:sym typeface="Outfit"/>
            </a:endParaRPr>
          </a:p>
          <a:p>
            <a:pPr indent="0" lvl="0" marL="457200" rtl="0" algn="l">
              <a:lnSpc>
                <a:spcPct val="115000"/>
              </a:lnSpc>
              <a:spcBef>
                <a:spcPts val="0"/>
              </a:spcBef>
              <a:spcAft>
                <a:spcPts val="0"/>
              </a:spcAft>
              <a:buNone/>
            </a:pPr>
            <a:r>
              <a:t/>
            </a:r>
            <a:endParaRPr b="1">
              <a:solidFill>
                <a:schemeClr val="dk1"/>
              </a:solidFill>
              <a:latin typeface="Outfit"/>
              <a:ea typeface="Outfit"/>
              <a:cs typeface="Outfit"/>
              <a:sym typeface="Outfit"/>
            </a:endParaRPr>
          </a:p>
          <a:p>
            <a:pPr indent="0" lvl="0" marL="457200" rtl="0" algn="l">
              <a:lnSpc>
                <a:spcPct val="115000"/>
              </a:lnSpc>
              <a:spcBef>
                <a:spcPts val="0"/>
              </a:spcBef>
              <a:spcAft>
                <a:spcPts val="0"/>
              </a:spcAft>
              <a:buNone/>
            </a:pPr>
            <a:r>
              <a:rPr b="1" lang="nl">
                <a:solidFill>
                  <a:schemeClr val="dk1"/>
                </a:solidFill>
                <a:latin typeface="Outfit"/>
                <a:ea typeface="Outfit"/>
                <a:cs typeface="Outfit"/>
                <a:sym typeface="Outfit"/>
              </a:rPr>
              <a:t>Tip</a:t>
            </a:r>
            <a:r>
              <a:rPr lang="nl">
                <a:solidFill>
                  <a:schemeClr val="dk1"/>
                </a:solidFill>
                <a:latin typeface="Outfit"/>
                <a:ea typeface="Outfit"/>
                <a:cs typeface="Outfit"/>
                <a:sym typeface="Outfit"/>
              </a:rPr>
              <a:t>: Geef eventueel vooraf thema’s mee waarbinnen ze termen moeten zoeken. Denk aan: vriendschap, sport, geld, mode …</a:t>
            </a:r>
            <a:endParaRPr>
              <a:solidFill>
                <a:schemeClr val="dk1"/>
              </a:solidFill>
              <a:latin typeface="Outfit"/>
              <a:ea typeface="Outfit"/>
              <a:cs typeface="Outfit"/>
              <a:sym typeface="Outfit"/>
            </a:endParaRPr>
          </a:p>
          <a:p>
            <a:pPr indent="0" lvl="0" marL="457200" rtl="0" algn="l">
              <a:lnSpc>
                <a:spcPct val="115000"/>
              </a:lnSpc>
              <a:spcBef>
                <a:spcPts val="0"/>
              </a:spcBef>
              <a:spcAft>
                <a:spcPts val="0"/>
              </a:spcAft>
              <a:buNone/>
            </a:pPr>
            <a:r>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2 </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Maak een ‘woordenpot’ met alle papiertjes.</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Laat een leerling een woord uit de pot halen of doe dit zelf. De leerling schrijft het woord telkens op het bord.</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3</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Vertel wat het woord volgens jou betekent. De leerlingen bevestigen of corrigeren en geven meer uitleg.</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Bespreek de termen op basis van de richtvragen (zie slide 8).</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Herhaal tot er maximum 20 papiertjes uit de pot zijn gehaald. De klas wint als er minstens 10 woorden tussen zitten die de leerkracht niet kent.</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457200" rtl="0" algn="l">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Tip: </a:t>
            </a:r>
            <a:r>
              <a:rPr lang="nl">
                <a:solidFill>
                  <a:schemeClr val="dk1"/>
                </a:solidFill>
                <a:latin typeface="Outfit"/>
                <a:ea typeface="Outfit"/>
                <a:cs typeface="Outfit"/>
                <a:sym typeface="Outfit"/>
              </a:rPr>
              <a:t>Stel je als leerkracht onwetend op en vraag door zonder oordeel. Schep vertrouwen en toon veel interesse. Zo krijg je zicht op de online leefwereld van je leerlingen.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a56e8abb11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a56e8abb11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latin typeface="Outfit"/>
                <a:ea typeface="Outfit"/>
                <a:cs typeface="Outfit"/>
                <a:sym typeface="Outfit"/>
              </a:rPr>
              <a:t>Opdracht optie 1</a:t>
            </a:r>
            <a:endParaRPr>
              <a:latin typeface="Outfit"/>
              <a:ea typeface="Outfit"/>
              <a:cs typeface="Outfit"/>
              <a:sym typeface="Outfi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a56e8abb11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a56e8abb11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Draai de oefening gerust om en daag de leerlingen uit met 10 online termen waarvan jij denkt dat de klas ze niet zal kennen.</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a56e8abb11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a56e8abb11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solidFill>
                  <a:schemeClr val="dk1"/>
                </a:solidFill>
                <a:latin typeface="Outfit"/>
                <a:ea typeface="Outfit"/>
                <a:cs typeface="Outfit"/>
                <a:sym typeface="Outfit"/>
              </a:rPr>
              <a:t>Opdracht optie 2</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a56e8abb11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a56e8abb11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Voer na de oefening die je koos een </a:t>
            </a:r>
            <a:r>
              <a:rPr b="1" lang="nl">
                <a:solidFill>
                  <a:schemeClr val="dk1"/>
                </a:solidFill>
                <a:latin typeface="Outfit"/>
                <a:ea typeface="Outfit"/>
                <a:cs typeface="Outfit"/>
                <a:sym typeface="Outfit"/>
              </a:rPr>
              <a:t>klasgesprek</a:t>
            </a:r>
            <a:r>
              <a:rPr lang="nl">
                <a:solidFill>
                  <a:schemeClr val="dk1"/>
                </a:solidFill>
                <a:latin typeface="Outfit"/>
                <a:ea typeface="Outfit"/>
                <a:cs typeface="Outfit"/>
                <a:sym typeface="Outfit"/>
              </a:rPr>
              <a:t>.</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betekent deze term? Is de hele klas het daarmee eens?</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ken je de betekenis van de term?</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In welke context zou je de term gebruiken? Zijn er contexten waarin je dat niet zou doen? Gebruikt iedereen de term op dezelfde manier?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Hebben jullie deze term al eens gebruikt? Zo ja, wanneer?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Gebruiken jullie deze term eerder online of offline? Op welke sociale media gebruiken jullie de term het meest?</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gebruikt deze term vooral? Wat zou er gebeuren moest de leerkracht of een andere volwassene die term online gebruiken?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Denk je dat iedereen zich goed voelt bij deze term? Hoe zou jij je voelen als iemand de term in een gesprek met jou zou gebruiken?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a56e8abb11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a56e8abb11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a56e8abb11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a56e8abb11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Rond af met dit onderdeel.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Theorie</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Sommige termen worden gebruikt door veel mensen of jongeren, andere zijn vooral gebruikelijk binnen bepaalde subculturen.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Jongeren sluiten zich vaak aan bij subculturen omdat ze:</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op zoek zijn naar zingeving (wie ben ik?)</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nood hebben aan herkenning</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ergens bij willen horen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Via taal kan een subcultuur zich van andere groepen onderscheiden en afzetten. </a:t>
            </a:r>
            <a:r>
              <a:rPr i="1" lang="nl">
                <a:solidFill>
                  <a:schemeClr val="dk1"/>
                </a:solidFill>
                <a:latin typeface="Outfit"/>
                <a:ea typeface="Outfit"/>
                <a:cs typeface="Outfit"/>
                <a:sym typeface="Outfit"/>
              </a:rPr>
              <a:t>Slang</a:t>
            </a:r>
            <a:r>
              <a:rPr lang="nl">
                <a:solidFill>
                  <a:schemeClr val="dk1"/>
                </a:solidFill>
                <a:latin typeface="Outfit"/>
                <a:ea typeface="Outfit"/>
                <a:cs typeface="Outfit"/>
                <a:sym typeface="Outfit"/>
              </a:rPr>
              <a:t> binnen een subcultuur creëert een gevoel van herkenning: als je de taal begrijpt, hoor je erbij. Wie de taal niet begrijpt, blijft buiten de groep.</a:t>
            </a:r>
            <a:endParaRPr>
              <a:latin typeface="Outfit"/>
              <a:ea typeface="Outfit"/>
              <a:cs typeface="Outfit"/>
              <a:sym typeface="Outfi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a9440c1f4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Via taal kan een subcultuur zich van andere groepen onderscheiden en afzetten. </a:t>
            </a:r>
            <a:r>
              <a:rPr i="1" lang="nl">
                <a:solidFill>
                  <a:schemeClr val="dk1"/>
                </a:solidFill>
                <a:latin typeface="Outfit"/>
                <a:ea typeface="Outfit"/>
                <a:cs typeface="Outfit"/>
                <a:sym typeface="Outfit"/>
              </a:rPr>
              <a:t>Slang</a:t>
            </a:r>
            <a:r>
              <a:rPr lang="nl">
                <a:solidFill>
                  <a:schemeClr val="dk1"/>
                </a:solidFill>
                <a:latin typeface="Outfit"/>
                <a:ea typeface="Outfit"/>
                <a:cs typeface="Outfit"/>
                <a:sym typeface="Outfit"/>
              </a:rPr>
              <a:t> binnen een subcultuur creëert een gevoel van herkenning: als je de taal begrijpt, hoor je erbij. Wie de taal niet begrijpt, blijft buiten de groep.</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Sommige termen worden gebruikt door veel mensen of jongeren, andere zijn vooral gebruikelijk binnen bepaalde subculturen.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45720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82" name="Google Shape;182;g3a9440c1f49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81b9381ce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Jongeren sluiten zich vaak aan bij subculturen omdat ze:</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op zoek zijn naar zingeving (wie ben ik?)</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nood hebben aan herkenning</a:t>
            </a:r>
            <a:endParaRPr>
              <a:solidFill>
                <a:schemeClr val="dk1"/>
              </a:solidFill>
              <a:latin typeface="Outfit"/>
              <a:ea typeface="Outfit"/>
              <a:cs typeface="Outfit"/>
              <a:sym typeface="Outfit"/>
            </a:endParaRPr>
          </a:p>
          <a:p>
            <a:pPr indent="-298450" lvl="1"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ergens bij willen horen</a:t>
            </a:r>
            <a:endParaRPr>
              <a:solidFill>
                <a:schemeClr val="dk1"/>
              </a:solidFill>
              <a:latin typeface="Outfit"/>
              <a:ea typeface="Outfit"/>
              <a:cs typeface="Outfit"/>
              <a:sym typeface="Outfit"/>
            </a:endParaRPr>
          </a:p>
        </p:txBody>
      </p:sp>
      <p:sp>
        <p:nvSpPr>
          <p:cNvPr id="189" name="Google Shape;189;g381b9381ce2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8090076fe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38090076feb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sz="1100"/>
            </a:lvl1pPr>
            <a:lvl2pPr indent="-317500" lvl="1" marL="914400" rtl="0" algn="l">
              <a:lnSpc>
                <a:spcPct val="90000"/>
              </a:lnSpc>
              <a:spcBef>
                <a:spcPts val="1200"/>
              </a:spcBef>
              <a:spcAft>
                <a:spcPts val="0"/>
              </a:spcAft>
              <a:buClr>
                <a:schemeClr val="dk1"/>
              </a:buClr>
              <a:buSzPts val="1400"/>
              <a:buChar char="○"/>
              <a:defRPr sz="1100"/>
            </a:lvl2pPr>
            <a:lvl3pPr indent="-317500" lvl="2" marL="1371600" rtl="0" algn="l">
              <a:lnSpc>
                <a:spcPct val="90000"/>
              </a:lnSpc>
              <a:spcBef>
                <a:spcPts val="1200"/>
              </a:spcBef>
              <a:spcAft>
                <a:spcPts val="0"/>
              </a:spcAft>
              <a:buClr>
                <a:schemeClr val="dk1"/>
              </a:buClr>
              <a:buSzPts val="1400"/>
              <a:buChar char="■"/>
              <a:defRPr sz="1100"/>
            </a:lvl3pPr>
            <a:lvl4pPr indent="-317500" lvl="3" marL="1828800" rtl="0" algn="l">
              <a:lnSpc>
                <a:spcPct val="90000"/>
              </a:lnSpc>
              <a:spcBef>
                <a:spcPts val="1200"/>
              </a:spcBef>
              <a:spcAft>
                <a:spcPts val="0"/>
              </a:spcAft>
              <a:buClr>
                <a:schemeClr val="dk1"/>
              </a:buClr>
              <a:buSzPts val="1400"/>
              <a:buChar char="●"/>
              <a:defRPr sz="1100"/>
            </a:lvl4pPr>
            <a:lvl5pPr indent="-317500" lvl="4" marL="2286000" rtl="0" algn="l">
              <a:lnSpc>
                <a:spcPct val="90000"/>
              </a:lnSpc>
              <a:spcBef>
                <a:spcPts val="1200"/>
              </a:spcBef>
              <a:spcAft>
                <a:spcPts val="0"/>
              </a:spcAft>
              <a:buClr>
                <a:schemeClr val="dk1"/>
              </a:buClr>
              <a:buSzPts val="1400"/>
              <a:buChar char="○"/>
              <a:defRPr sz="1100"/>
            </a:lvl5pPr>
            <a:lvl6pPr indent="-317500" lvl="5" marL="2743200" rtl="0" algn="l">
              <a:lnSpc>
                <a:spcPct val="90000"/>
              </a:lnSpc>
              <a:spcBef>
                <a:spcPts val="1200"/>
              </a:spcBef>
              <a:spcAft>
                <a:spcPts val="0"/>
              </a:spcAft>
              <a:buClr>
                <a:schemeClr val="dk1"/>
              </a:buClr>
              <a:buSzPts val="1400"/>
              <a:buChar char="■"/>
              <a:defRPr sz="1100"/>
            </a:lvl6pPr>
            <a:lvl7pPr indent="-317500" lvl="6" marL="3200400" rtl="0" algn="l">
              <a:lnSpc>
                <a:spcPct val="90000"/>
              </a:lnSpc>
              <a:spcBef>
                <a:spcPts val="1200"/>
              </a:spcBef>
              <a:spcAft>
                <a:spcPts val="0"/>
              </a:spcAft>
              <a:buClr>
                <a:schemeClr val="dk1"/>
              </a:buClr>
              <a:buSzPts val="1400"/>
              <a:buChar char="●"/>
              <a:defRPr sz="1100"/>
            </a:lvl7pPr>
            <a:lvl8pPr indent="-317500" lvl="7" marL="3657600" rtl="0" algn="l">
              <a:lnSpc>
                <a:spcPct val="90000"/>
              </a:lnSpc>
              <a:spcBef>
                <a:spcPts val="1200"/>
              </a:spcBef>
              <a:spcAft>
                <a:spcPts val="0"/>
              </a:spcAft>
              <a:buClr>
                <a:schemeClr val="dk1"/>
              </a:buClr>
              <a:buSzPts val="1400"/>
              <a:buChar char="○"/>
              <a:defRPr sz="1100"/>
            </a:lvl8pPr>
            <a:lvl9pPr indent="-317500" lvl="8" marL="4114800" rtl="0" algn="l">
              <a:lnSpc>
                <a:spcPct val="90000"/>
              </a:lnSpc>
              <a:spcBef>
                <a:spcPts val="1200"/>
              </a:spcBef>
              <a:spcAft>
                <a:spcPts val="1200"/>
              </a:spcAft>
              <a:buClr>
                <a:schemeClr val="dk1"/>
              </a:buClr>
              <a:buSzPts val="1400"/>
              <a:buChar char="■"/>
              <a:defRPr sz="1100"/>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slide_paars">
  <p:cSld name="tekstslide_paars">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4662095" y="-280800"/>
            <a:ext cx="4481906" cy="1225801"/>
          </a:xfrm>
          <a:prstGeom prst="rect">
            <a:avLst/>
          </a:prstGeom>
          <a:noFill/>
          <a:ln>
            <a:noFill/>
          </a:ln>
        </p:spPr>
      </p:pic>
      <p:sp>
        <p:nvSpPr>
          <p:cNvPr id="58" name="Google Shape;58;p14"/>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9" name="Google Shape;59;p14"/>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0" name="Google Shape;60;p14"/>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61" name="Google Shape;61;p14"/>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2" name="Google Shape;62;p14"/>
          <p:cNvSpPr txBox="1"/>
          <p:nvPr>
            <p:ph type="title"/>
          </p:nvPr>
        </p:nvSpPr>
        <p:spPr>
          <a:xfrm>
            <a:off x="1141810" y="1010041"/>
            <a:ext cx="75420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4"/>
          <p:cNvSpPr txBox="1"/>
          <p:nvPr>
            <p:ph idx="2" type="body"/>
          </p:nvPr>
        </p:nvSpPr>
        <p:spPr>
          <a:xfrm>
            <a:off x="1141810" y="1395413"/>
            <a:ext cx="7541400" cy="29634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kst+foto_recht">
  <p:cSld name="1_tekst+foto_recht">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2377508" y="4419968"/>
            <a:ext cx="2878492" cy="750600"/>
          </a:xfrm>
          <a:prstGeom prst="rect">
            <a:avLst/>
          </a:prstGeom>
          <a:noFill/>
          <a:ln>
            <a:noFill/>
          </a:ln>
        </p:spPr>
      </p:pic>
      <p:sp>
        <p:nvSpPr>
          <p:cNvPr id="66" name="Google Shape;66;p15"/>
          <p:cNvSpPr/>
          <p:nvPr>
            <p:ph idx="2" type="pic"/>
          </p:nvPr>
        </p:nvSpPr>
        <p:spPr>
          <a:xfrm>
            <a:off x="5256000" y="0"/>
            <a:ext cx="3888000" cy="5143500"/>
          </a:xfrm>
          <a:prstGeom prst="rect">
            <a:avLst/>
          </a:prstGeom>
          <a:solidFill>
            <a:srgbClr val="EAEAEA"/>
          </a:solidFill>
          <a:ln>
            <a:noFill/>
          </a:ln>
        </p:spPr>
      </p:sp>
      <p:sp>
        <p:nvSpPr>
          <p:cNvPr id="67" name="Google Shape;67;p15"/>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8" name="Google Shape;68;p15"/>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9" name="Google Shape;69;p15"/>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70" name="Google Shape;70;p15"/>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71" name="Google Shape;71;p15"/>
          <p:cNvSpPr txBox="1"/>
          <p:nvPr>
            <p:ph type="title"/>
          </p:nvPr>
        </p:nvSpPr>
        <p:spPr>
          <a:xfrm>
            <a:off x="1141811" y="1009800"/>
            <a:ext cx="38301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5"/>
          <p:cNvSpPr txBox="1"/>
          <p:nvPr>
            <p:ph idx="3" type="body"/>
          </p:nvPr>
        </p:nvSpPr>
        <p:spPr>
          <a:xfrm>
            <a:off x="1141810" y="1395413"/>
            <a:ext cx="3830100" cy="30243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1pPr>
            <a:lvl2pPr lvl="1"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2pPr>
            <a:lvl3pPr lvl="2"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3pPr>
            <a:lvl4pPr lvl="3"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4pPr>
            <a:lvl5pPr lvl="4"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5pPr>
            <a:lvl6pPr lvl="5"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6pPr>
            <a:lvl7pPr lvl="6"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7pPr>
            <a:lvl8pPr lvl="7"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8pPr>
            <a:lvl9pPr lvl="8"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Font typeface="Outfit"/>
              <a:buChar char="●"/>
              <a:defRPr sz="1800">
                <a:solidFill>
                  <a:schemeClr val="dk1"/>
                </a:solidFill>
                <a:latin typeface="Outfit"/>
                <a:ea typeface="Outfit"/>
                <a:cs typeface="Outfit"/>
                <a:sym typeface="Outfit"/>
              </a:defRPr>
            </a:lvl1pPr>
            <a:lvl2pPr indent="-317500" lvl="1" marL="914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2pPr>
            <a:lvl3pPr indent="-317500" lvl="2" marL="1371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3pPr>
            <a:lvl4pPr indent="-317500" lvl="3" marL="1828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4pPr>
            <a:lvl5pPr indent="-317500" lvl="4" marL="22860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5pPr>
            <a:lvl6pPr indent="-317500" lvl="5" marL="27432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6pPr>
            <a:lvl7pPr indent="-317500" lvl="6" marL="3200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7pPr>
            <a:lvl8pPr indent="-317500" lvl="7" marL="3657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8pPr>
            <a:lvl9pPr indent="-317500" lvl="8" marL="4114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slide" Target="/ppt/slides/slide11.xml"/><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hyperlink" Target="https://www.mediawijs.be/nl/invloedenonline" TargetMode="External"/><Relationship Id="rId5" Type="http://schemas.openxmlformats.org/officeDocument/2006/relationships/hyperlink" Target="https://www.mediawijs.be/nl/subculturen" TargetMode="External"/><Relationship Id="rId6" Type="http://schemas.openxmlformats.org/officeDocument/2006/relationships/hyperlink" Target="https://www.mediawijs.be/nl/extremeideeen" TargetMode="External"/><Relationship Id="rId7" Type="http://schemas.openxmlformats.org/officeDocument/2006/relationships/hyperlink" Target="https://www.mediawijs.be/nl/pratenoverinvloed" TargetMode="External"/><Relationship Id="rId8" Type="http://schemas.openxmlformats.org/officeDocument/2006/relationships/hyperlink" Target="https://www.mediawijs.be/nl/populaireinfluencer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4.png"/><Relationship Id="rId5"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8.png"/><Relationship Id="rId6" Type="http://schemas.openxmlformats.org/officeDocument/2006/relationships/image" Target="../media/image16.png"/><Relationship Id="rId7"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76" name="Shape 76"/>
        <p:cNvGrpSpPr/>
        <p:nvPr/>
      </p:nvGrpSpPr>
      <p:grpSpPr>
        <a:xfrm>
          <a:off x="0" y="0"/>
          <a:ext cx="0" cy="0"/>
          <a:chOff x="0" y="0"/>
          <a:chExt cx="0" cy="0"/>
        </a:xfrm>
      </p:grpSpPr>
      <p:pic>
        <p:nvPicPr>
          <p:cNvPr id="77" name="Google Shape;77;p16" title="BG blue.png"/>
          <p:cNvPicPr preferRelativeResize="0"/>
          <p:nvPr/>
        </p:nvPicPr>
        <p:blipFill rotWithShape="1">
          <a:blip r:embed="rId3">
            <a:alphaModFix/>
          </a:blip>
          <a:srcRect b="42759" l="-695" r="0" t="628"/>
          <a:stretch/>
        </p:blipFill>
        <p:spPr>
          <a:xfrm>
            <a:off x="-90275" y="-59375"/>
            <a:ext cx="9260923" cy="5206774"/>
          </a:xfrm>
          <a:prstGeom prst="rect">
            <a:avLst/>
          </a:prstGeom>
          <a:noFill/>
          <a:ln>
            <a:noFill/>
          </a:ln>
        </p:spPr>
      </p:pic>
      <p:sp>
        <p:nvSpPr>
          <p:cNvPr id="78" name="Google Shape;78;p16"/>
          <p:cNvSpPr txBox="1"/>
          <p:nvPr/>
        </p:nvSpPr>
        <p:spPr>
          <a:xfrm>
            <a:off x="132675" y="1456275"/>
            <a:ext cx="4173900" cy="2475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rPr b="1" lang="nl" sz="4600">
                <a:solidFill>
                  <a:srgbClr val="F2EFE8"/>
                </a:solidFill>
                <a:latin typeface="Outfit"/>
                <a:ea typeface="Outfit"/>
                <a:cs typeface="Outfit"/>
                <a:sym typeface="Outfit"/>
              </a:rPr>
              <a:t>Eén tegen allen </a:t>
            </a:r>
            <a:endParaRPr b="1" sz="46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t/>
            </a:r>
            <a:endParaRPr b="1" sz="4600">
              <a:solidFill>
                <a:srgbClr val="F2EFE8"/>
              </a:solidFill>
              <a:latin typeface="Outfit"/>
              <a:ea typeface="Outfit"/>
              <a:cs typeface="Outfit"/>
              <a:sym typeface="Outfit"/>
            </a:endParaRPr>
          </a:p>
        </p:txBody>
      </p:sp>
      <p:pic>
        <p:nvPicPr>
          <p:cNvPr id="79" name="Google Shape;79;p16" title="Asset 29.png"/>
          <p:cNvPicPr preferRelativeResize="0"/>
          <p:nvPr/>
        </p:nvPicPr>
        <p:blipFill>
          <a:blip r:embed="rId4">
            <a:alphaModFix/>
          </a:blip>
          <a:stretch>
            <a:fillRect/>
          </a:stretch>
        </p:blipFill>
        <p:spPr>
          <a:xfrm>
            <a:off x="4278100" y="369625"/>
            <a:ext cx="4452926" cy="4455101"/>
          </a:xfrm>
          <a:prstGeom prst="rect">
            <a:avLst/>
          </a:prstGeom>
          <a:noFill/>
          <a:ln>
            <a:noFill/>
          </a:ln>
        </p:spPr>
      </p:pic>
      <p:pic>
        <p:nvPicPr>
          <p:cNvPr id="80" name="Google Shape;80;p16" title="Asset 30.png"/>
          <p:cNvPicPr preferRelativeResize="0"/>
          <p:nvPr/>
        </p:nvPicPr>
        <p:blipFill>
          <a:blip r:embed="rId5">
            <a:alphaModFix/>
          </a:blip>
          <a:stretch>
            <a:fillRect/>
          </a:stretch>
        </p:blipFill>
        <p:spPr>
          <a:xfrm>
            <a:off x="588700" y="506655"/>
            <a:ext cx="1933402" cy="353220"/>
          </a:xfrm>
          <a:prstGeom prst="rect">
            <a:avLst/>
          </a:prstGeom>
          <a:noFill/>
          <a:ln>
            <a:noFill/>
          </a:ln>
        </p:spPr>
      </p:pic>
      <p:pic>
        <p:nvPicPr>
          <p:cNvPr id="81" name="Google Shape;81;p16" title="Losse-elementen-4-png_0016_coachen.png"/>
          <p:cNvPicPr preferRelativeResize="0"/>
          <p:nvPr/>
        </p:nvPicPr>
        <p:blipFill>
          <a:blip r:embed="rId6">
            <a:alphaModFix/>
          </a:blip>
          <a:stretch>
            <a:fillRect/>
          </a:stretch>
        </p:blipFill>
        <p:spPr>
          <a:xfrm>
            <a:off x="5156150" y="994713"/>
            <a:ext cx="3204925" cy="3204925"/>
          </a:xfrm>
          <a:prstGeom prst="rect">
            <a:avLst/>
          </a:prstGeom>
          <a:noFill/>
          <a:ln>
            <a:noFill/>
          </a:ln>
        </p:spPr>
      </p:pic>
      <p:sp>
        <p:nvSpPr>
          <p:cNvPr id="82" name="Google Shape;82;p16"/>
          <p:cNvSpPr txBox="1"/>
          <p:nvPr/>
        </p:nvSpPr>
        <p:spPr>
          <a:xfrm>
            <a:off x="271500" y="4076100"/>
            <a:ext cx="3906300" cy="627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nl" sz="1800">
                <a:solidFill>
                  <a:srgbClr val="F2EFE8"/>
                </a:solidFill>
                <a:latin typeface="Outfit"/>
                <a:ea typeface="Outfit"/>
                <a:cs typeface="Outfit"/>
                <a:sym typeface="Outfit"/>
              </a:rPr>
              <a:t>Online beïnvloeding en subculturen</a:t>
            </a:r>
            <a:endParaRPr sz="1800">
              <a:solidFill>
                <a:srgbClr val="F2EFE8"/>
              </a:solidFill>
              <a:latin typeface="Outfit"/>
              <a:ea typeface="Outfit"/>
              <a:cs typeface="Outfit"/>
              <a:sym typeface="Outfit"/>
            </a:endParaRPr>
          </a:p>
          <a:p>
            <a:pPr indent="0" lvl="0" marL="0" rtl="0" algn="l">
              <a:lnSpc>
                <a:spcPct val="80000"/>
              </a:lnSpc>
              <a:spcBef>
                <a:spcPts val="0"/>
              </a:spcBef>
              <a:spcAft>
                <a:spcPts val="0"/>
              </a:spcAft>
              <a:buClr>
                <a:srgbClr val="000000"/>
              </a:buClr>
              <a:buSzPts val="1100"/>
              <a:buFont typeface="Arial"/>
              <a:buNone/>
            </a:pPr>
            <a:r>
              <a:rPr lang="nl" sz="1800">
                <a:solidFill>
                  <a:srgbClr val="F2EFE8"/>
                </a:solidFill>
                <a:latin typeface="Outfit"/>
                <a:ea typeface="Outfit"/>
                <a:cs typeface="Outfit"/>
                <a:sym typeface="Outfit"/>
              </a:rPr>
              <a:t>Methodiek 2</a:t>
            </a:r>
            <a:endParaRPr sz="1800">
              <a:solidFill>
                <a:srgbClr val="F2EFE8"/>
              </a:solidFill>
              <a:latin typeface="Outfit"/>
              <a:ea typeface="Outfit"/>
              <a:cs typeface="Outfit"/>
              <a:sym typeface="Outfi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88" name="Google Shape;88;p1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90" name="Google Shape;90;p1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91" name="Google Shape;91;p17"/>
          <p:cNvSpPr txBox="1"/>
          <p:nvPr/>
        </p:nvSpPr>
        <p:spPr>
          <a:xfrm>
            <a:off x="152400" y="506650"/>
            <a:ext cx="6646800" cy="27270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sz="1600">
                <a:solidFill>
                  <a:srgbClr val="3B1FC6"/>
                </a:solidFill>
                <a:latin typeface="Outfit"/>
                <a:ea typeface="Outfit"/>
                <a:cs typeface="Outfit"/>
                <a:sym typeface="Outfit"/>
              </a:rPr>
              <a:t>Doel:</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 leerkracht krijgt meer inzicht in de leefwereld van de jongeren in de klas en leerlingen maken kennis met verschillende termen die jongeren gebruiken</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In het kort</a:t>
            </a:r>
            <a:r>
              <a:rPr lang="nl" sz="1600">
                <a:solidFill>
                  <a:srgbClr val="3B1FC6"/>
                </a:solidFill>
                <a:latin typeface="Outfit"/>
                <a:ea typeface="Outfit"/>
                <a:cs typeface="Outfit"/>
                <a:sym typeface="Outfit"/>
              </a:rPr>
              <a:t>: De leerlingen bedenken termen, afkortingen of uitdrukkingen uit hun (online) leefwereld, die volgens hen minder bekend zijn bij volwassenen. Probeer als leerkracht de betekenis van elke term te raden of te omschrijven. Laat de leerlingen de juiste betekenis uitleggen en aanvullen met voorbeelden van gebruik.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Link theorie:</a:t>
            </a:r>
            <a:r>
              <a:rPr lang="nl" sz="1600">
                <a:solidFill>
                  <a:srgbClr val="3B1FC6"/>
                </a:solidFill>
                <a:latin typeface="Outfit"/>
                <a:ea typeface="Outfit"/>
                <a:cs typeface="Outfit"/>
                <a:sym typeface="Outfit"/>
              </a:rPr>
              <a:t> de aantrekkingskracht van subculturen en (online)  gemeenschappen.</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Clr>
                <a:schemeClr val="dk1"/>
              </a:buClr>
              <a:buSzPts val="1100"/>
              <a:buFont typeface="Arial"/>
              <a:buNone/>
            </a:pPr>
            <a:r>
              <a:rPr b="1" lang="nl" sz="1600">
                <a:solidFill>
                  <a:srgbClr val="3B1FC6"/>
                </a:solidFill>
                <a:latin typeface="Outfit"/>
                <a:ea typeface="Outfit"/>
                <a:cs typeface="Outfit"/>
                <a:sym typeface="Outfit"/>
              </a:rPr>
              <a:t>Speakernotes</a:t>
            </a:r>
            <a:r>
              <a:rPr lang="nl" sz="1600">
                <a:solidFill>
                  <a:srgbClr val="3B1FC6"/>
                </a:solidFill>
                <a:latin typeface="Outfit"/>
                <a:ea typeface="Outfit"/>
                <a:cs typeface="Outfit"/>
                <a:sym typeface="Outfit"/>
              </a:rPr>
              <a:t>: bekijk op voorhand ook de speakernotes voor extra instructies en extra vragen bij een klasgesprek.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Clr>
                <a:schemeClr val="dk1"/>
              </a:buClr>
              <a:buSzPts val="1100"/>
              <a:buFont typeface="Arial"/>
              <a:buNone/>
            </a:pPr>
            <a:r>
              <a:rPr b="1" lang="nl" sz="1600">
                <a:solidFill>
                  <a:srgbClr val="3B1FC6"/>
                </a:solidFill>
                <a:latin typeface="Outfit"/>
                <a:ea typeface="Outfit"/>
                <a:cs typeface="Outfit"/>
                <a:sym typeface="Outfit"/>
              </a:rPr>
              <a:t>Opdracht klaar?</a:t>
            </a:r>
            <a:r>
              <a:rPr lang="nl" sz="1600">
                <a:solidFill>
                  <a:srgbClr val="3B1FC6"/>
                </a:solidFill>
                <a:latin typeface="Outfit"/>
                <a:ea typeface="Outfit"/>
                <a:cs typeface="Outfit"/>
                <a:sym typeface="Outfit"/>
              </a:rPr>
              <a:t> Rond af met het onderdeel  “</a:t>
            </a:r>
            <a:r>
              <a:rPr lang="nl" sz="1600" u="sng">
                <a:solidFill>
                  <a:schemeClr val="hlink"/>
                </a:solidFill>
                <a:latin typeface="Outfit"/>
                <a:ea typeface="Outfit"/>
                <a:cs typeface="Outfit"/>
                <a:sym typeface="Outfit"/>
                <a:hlinkClick action="ppaction://hlinksldjump" r:id="rId4"/>
              </a:rPr>
              <a:t>Wat onthoud je</a:t>
            </a:r>
            <a:r>
              <a:rPr lang="nl" sz="1600">
                <a:solidFill>
                  <a:srgbClr val="3B1FC6"/>
                </a:solidFill>
                <a:latin typeface="Outfit"/>
                <a:ea typeface="Outfit"/>
                <a:cs typeface="Outfit"/>
                <a:sym typeface="Outfit"/>
              </a:rPr>
              <a:t>”.</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Clr>
                <a:schemeClr val="dk1"/>
              </a:buClr>
              <a:buSzPts val="1100"/>
              <a:buFont typeface="Arial"/>
              <a:buNone/>
            </a:pPr>
            <a:r>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600">
              <a:solidFill>
                <a:srgbClr val="3B1FC6"/>
              </a:solidFill>
              <a:latin typeface="Outfit"/>
              <a:ea typeface="Outfit"/>
              <a:cs typeface="Outfit"/>
              <a:sym typeface="Outfit"/>
            </a:endParaRPr>
          </a:p>
          <a:p>
            <a:pPr indent="0" lvl="0" marL="457200" rtl="0" algn="l">
              <a:lnSpc>
                <a:spcPct val="115000"/>
              </a:lnSpc>
              <a:spcBef>
                <a:spcPts val="1100"/>
              </a:spcBef>
              <a:spcAft>
                <a:spcPts val="0"/>
              </a:spcAft>
              <a:buNone/>
            </a:pPr>
            <a:r>
              <a:t/>
            </a:r>
            <a:endParaRPr sz="13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5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500">
              <a:solidFill>
                <a:srgbClr val="3B1FC6"/>
              </a:solidFill>
              <a:latin typeface="Outfit"/>
              <a:ea typeface="Outfit"/>
              <a:cs typeface="Outfit"/>
              <a:sym typeface="Outfit"/>
            </a:endParaRPr>
          </a:p>
        </p:txBody>
      </p:sp>
      <p:pic>
        <p:nvPicPr>
          <p:cNvPr id="92" name="Google Shape;92;p17" title="MW.png"/>
          <p:cNvPicPr preferRelativeResize="0"/>
          <p:nvPr/>
        </p:nvPicPr>
        <p:blipFill rotWithShape="1">
          <a:blip r:embed="rId5">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96" name="Shape 96"/>
        <p:cNvGrpSpPr/>
        <p:nvPr/>
      </p:nvGrpSpPr>
      <p:grpSpPr>
        <a:xfrm>
          <a:off x="0" y="0"/>
          <a:ext cx="0" cy="0"/>
          <a:chOff x="0" y="0"/>
          <a:chExt cx="0" cy="0"/>
        </a:xfrm>
      </p:grpSpPr>
      <p:pic>
        <p:nvPicPr>
          <p:cNvPr id="97" name="Google Shape;97;p1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98" name="Google Shape;98;p1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99" name="Google Shape;99;p18"/>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Achtergrondinformatie</a:t>
            </a:r>
            <a:endParaRPr b="1" sz="4200">
              <a:solidFill>
                <a:srgbClr val="F8582B"/>
              </a:solidFill>
              <a:latin typeface="Outfit"/>
              <a:ea typeface="Outfit"/>
              <a:cs typeface="Outfit"/>
              <a:sym typeface="Outfit"/>
            </a:endParaRPr>
          </a:p>
        </p:txBody>
      </p:sp>
      <p:sp>
        <p:nvSpPr>
          <p:cNvPr id="100" name="Google Shape;100;p18"/>
          <p:cNvSpPr txBox="1"/>
          <p:nvPr/>
        </p:nvSpPr>
        <p:spPr>
          <a:xfrm>
            <a:off x="761925" y="2051400"/>
            <a:ext cx="6860100" cy="20058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Bijhorende artikels website Mediawijs</a:t>
            </a:r>
            <a:endParaRPr sz="16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4">
                  <a:extLst>
                    <a:ext uri="{A12FA001-AC4F-418D-AE19-62706E023703}">
                      <ahyp:hlinkClr val="tx"/>
                    </a:ext>
                  </a:extLst>
                </a:hlinkClick>
              </a:rPr>
              <a:t>Wat krijg je online te zien? En hoe beïnvloedt dat jou?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5">
                  <a:extLst>
                    <a:ext uri="{A12FA001-AC4F-418D-AE19-62706E023703}">
                      <ahyp:hlinkClr val="tx"/>
                    </a:ext>
                  </a:extLst>
                </a:hlinkClick>
              </a:rPr>
              <a:t>Wat moet je weten over online subculturen?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6">
                  <a:extLst>
                    <a:ext uri="{A12FA001-AC4F-418D-AE19-62706E023703}">
                      <ahyp:hlinkClr val="tx"/>
                    </a:ext>
                  </a:extLst>
                </a:hlinkClick>
              </a:rPr>
              <a:t>Hoe worden extreme ideeën mainstream?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7">
                  <a:extLst>
                    <a:ext uri="{A12FA001-AC4F-418D-AE19-62706E023703}">
                      <ahyp:hlinkClr val="tx"/>
                    </a:ext>
                  </a:extLst>
                </a:hlinkClick>
              </a:rPr>
              <a:t>Zo praat je met jongeren over de invloed van sociale media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8">
                  <a:extLst>
                    <a:ext uri="{A12FA001-AC4F-418D-AE19-62706E023703}">
                      <ahyp:hlinkClr val="tx"/>
                    </a:ext>
                  </a:extLst>
                </a:hlinkClick>
              </a:rPr>
              <a:t>Waarom zijn influencers zo populair</a:t>
            </a:r>
            <a:endParaRPr sz="13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01" name="Google Shape;101;p18"/>
          <p:cNvSpPr txBox="1"/>
          <p:nvPr/>
        </p:nvSpPr>
        <p:spPr>
          <a:xfrm>
            <a:off x="152400" y="1524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07" name="Google Shape;107;p1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108" name="Google Shape;108;p19"/>
          <p:cNvPicPr preferRelativeResize="0"/>
          <p:nvPr/>
        </p:nvPicPr>
        <p:blipFill>
          <a:blip r:embed="rId3">
            <a:alphaModFix/>
          </a:blip>
          <a:stretch>
            <a:fillRect/>
          </a:stretch>
        </p:blipFill>
        <p:spPr>
          <a:xfrm>
            <a:off x="0" y="0"/>
            <a:ext cx="9143999" cy="5124451"/>
          </a:xfrm>
          <a:prstGeom prst="rect">
            <a:avLst/>
          </a:prstGeom>
          <a:noFill/>
          <a:ln>
            <a:noFill/>
          </a:ln>
        </p:spPr>
      </p:pic>
      <p:sp>
        <p:nvSpPr>
          <p:cNvPr id="109" name="Google Shape;109;p19"/>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110" name="Google Shape;110;p19"/>
          <p:cNvSpPr txBox="1"/>
          <p:nvPr/>
        </p:nvSpPr>
        <p:spPr>
          <a:xfrm>
            <a:off x="2811475" y="1619363"/>
            <a:ext cx="60870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sz="4800">
              <a:solidFill>
                <a:srgbClr val="F2EFE8"/>
              </a:solidFill>
              <a:latin typeface="Outfit Light"/>
              <a:ea typeface="Outfit Light"/>
              <a:cs typeface="Outfit Light"/>
              <a:sym typeface="Outfit Light"/>
            </a:endParaRPr>
          </a:p>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Eén tegen allen</a:t>
            </a:r>
            <a:endParaRPr b="1" sz="4800">
              <a:solidFill>
                <a:srgbClr val="3B1FC6"/>
              </a:solidFill>
              <a:latin typeface="Outfit"/>
              <a:ea typeface="Outfit"/>
              <a:cs typeface="Outfit"/>
              <a:sym typeface="Outfit"/>
            </a:endParaRPr>
          </a:p>
        </p:txBody>
      </p:sp>
      <p:pic>
        <p:nvPicPr>
          <p:cNvPr id="111" name="Google Shape;111;p1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17" name="Google Shape;117;p2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118" name="Google Shape;118;p20"/>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19" name="Google Shape;119;p20"/>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1300">
                <a:solidFill>
                  <a:srgbClr val="EAEAEA"/>
                </a:solidFill>
                <a:latin typeface="Outfit"/>
                <a:ea typeface="Outfit"/>
                <a:cs typeface="Outfit"/>
                <a:sym typeface="Outfit"/>
              </a:rPr>
              <a:t>Opdracht</a:t>
            </a:r>
            <a:endParaRPr b="1" sz="800">
              <a:solidFill>
                <a:srgbClr val="EAEAEA"/>
              </a:solidFill>
              <a:latin typeface="Outfit"/>
              <a:ea typeface="Outfit"/>
              <a:cs typeface="Outfit"/>
              <a:sym typeface="Outfit"/>
            </a:endParaRPr>
          </a:p>
        </p:txBody>
      </p:sp>
      <p:pic>
        <p:nvPicPr>
          <p:cNvPr id="120" name="Google Shape;120;p20"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21" name="Google Shape;121;p20"/>
          <p:cNvSpPr txBox="1"/>
          <p:nvPr/>
        </p:nvSpPr>
        <p:spPr>
          <a:xfrm>
            <a:off x="691450" y="744575"/>
            <a:ext cx="74160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Optie 1: kunnen jullie 20 begrippen bedenken uit jullie (online) leefwereld die ik niet ken?</a:t>
            </a:r>
            <a:endParaRPr b="1" sz="1600">
              <a:solidFill>
                <a:srgbClr val="F8582B"/>
              </a:solidFill>
              <a:latin typeface="Outfit"/>
              <a:ea typeface="Outfit"/>
              <a:cs typeface="Outfit"/>
              <a:sym typeface="Outfit"/>
            </a:endParaRPr>
          </a:p>
        </p:txBody>
      </p:sp>
      <p:sp>
        <p:nvSpPr>
          <p:cNvPr id="122" name="Google Shape;122;p20"/>
          <p:cNvSpPr txBox="1"/>
          <p:nvPr/>
        </p:nvSpPr>
        <p:spPr>
          <a:xfrm>
            <a:off x="1296300" y="1577700"/>
            <a:ext cx="6551400" cy="25545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Denk individueel (of in groep) na</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Denk aan begrippen, maar ook zinnen, hashtags, symbolen en afkortingen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Noteer elk begrip op een papier </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Verzamel alle woorden in een ‘woordenpot’</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Trek een woord en de leerkracht legt uit wat dit betekent</a:t>
            </a:r>
            <a:endParaRPr sz="1600">
              <a:solidFill>
                <a:srgbClr val="3B1FC6"/>
              </a:solidFill>
              <a:latin typeface="Outfit"/>
              <a:ea typeface="Outfit"/>
              <a:cs typeface="Outfit"/>
              <a:sym typeface="Outfit"/>
            </a:endParaRPr>
          </a:p>
          <a:p>
            <a:pPr indent="0" lvl="0" marL="0" rtl="0" algn="just">
              <a:lnSpc>
                <a:spcPct val="115000"/>
              </a:lnSpc>
              <a:spcBef>
                <a:spcPts val="1100"/>
              </a:spcBef>
              <a:spcAft>
                <a:spcPts val="1100"/>
              </a:spcAft>
              <a:buNone/>
            </a:pPr>
            <a:r>
              <a:rPr lang="nl" sz="1600">
                <a:solidFill>
                  <a:srgbClr val="3B1FC6"/>
                </a:solidFill>
                <a:latin typeface="Outfit"/>
                <a:ea typeface="Outfit"/>
                <a:cs typeface="Outfit"/>
                <a:sym typeface="Outfit"/>
              </a:rPr>
              <a:t>🏆 Wanneer de leerkracht 5 of meer foute antwoorden geeft, winnen de leerlingen. </a:t>
            </a:r>
            <a:endParaRPr sz="1600">
              <a:solidFill>
                <a:srgbClr val="3B1FC6"/>
              </a:solidFill>
              <a:latin typeface="Outfit"/>
              <a:ea typeface="Outfit"/>
              <a:cs typeface="Outfit"/>
              <a:sym typeface="Outfi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28" name="Google Shape;128;p2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29" name="Google Shape;129;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0" name="Google Shape;130;p21"/>
          <p:cNvSpPr txBox="1"/>
          <p:nvPr/>
        </p:nvSpPr>
        <p:spPr>
          <a:xfrm>
            <a:off x="311700" y="1244850"/>
            <a:ext cx="6104100" cy="26538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sz="3600">
                <a:solidFill>
                  <a:srgbClr val="F8582B"/>
                </a:solidFill>
                <a:latin typeface="Outfit"/>
                <a:ea typeface="Outfit"/>
                <a:cs typeface="Outfit"/>
                <a:sym typeface="Outfit"/>
              </a:rPr>
              <a:t>Kunnen jullie 20 begrippen bedenken uit jullie (online) leefwereld die ik niet ken?</a:t>
            </a:r>
            <a:endParaRPr b="1" sz="3600">
              <a:solidFill>
                <a:srgbClr val="F8582B"/>
              </a:solidFill>
              <a:latin typeface="Outfit"/>
              <a:ea typeface="Outfit"/>
              <a:cs typeface="Outfit"/>
              <a:sym typeface="Outfit"/>
            </a:endParaRPr>
          </a:p>
        </p:txBody>
      </p:sp>
      <p:pic>
        <p:nvPicPr>
          <p:cNvPr id="131" name="Google Shape;131;p21"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37" name="Google Shape;137;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138" name="Google Shape;138;p22"/>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39" name="Google Shape;139;p22"/>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1300">
                <a:solidFill>
                  <a:srgbClr val="EAEAEA"/>
                </a:solidFill>
                <a:latin typeface="Outfit"/>
                <a:ea typeface="Outfit"/>
                <a:cs typeface="Outfit"/>
                <a:sym typeface="Outfit"/>
              </a:rPr>
              <a:t>Opdracht</a:t>
            </a:r>
            <a:endParaRPr b="1" sz="800">
              <a:solidFill>
                <a:srgbClr val="EAEAEA"/>
              </a:solidFill>
              <a:latin typeface="Outfit"/>
              <a:ea typeface="Outfit"/>
              <a:cs typeface="Outfit"/>
              <a:sym typeface="Outfit"/>
            </a:endParaRPr>
          </a:p>
        </p:txBody>
      </p:sp>
      <p:pic>
        <p:nvPicPr>
          <p:cNvPr id="140" name="Google Shape;140;p22"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41" name="Google Shape;141;p22"/>
          <p:cNvSpPr txBox="1"/>
          <p:nvPr/>
        </p:nvSpPr>
        <p:spPr>
          <a:xfrm>
            <a:off x="691450" y="744575"/>
            <a:ext cx="75483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Optie 2: Doe optie 1 (slide 4) omgekeerd: Kan de leerkracht 10 begrippen bedenken die jullie niet kennen? </a:t>
            </a:r>
            <a:endParaRPr b="1" sz="1600">
              <a:solidFill>
                <a:srgbClr val="F8582B"/>
              </a:solidFill>
              <a:latin typeface="Outfit"/>
              <a:ea typeface="Outfit"/>
              <a:cs typeface="Outfit"/>
              <a:sym typeface="Outfit"/>
            </a:endParaRPr>
          </a:p>
        </p:txBody>
      </p:sp>
      <p:sp>
        <p:nvSpPr>
          <p:cNvPr id="142" name="Google Shape;142;p22"/>
          <p:cNvSpPr txBox="1"/>
          <p:nvPr/>
        </p:nvSpPr>
        <p:spPr>
          <a:xfrm>
            <a:off x="761925" y="2034550"/>
            <a:ext cx="7688100" cy="19881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De leerkracht denkt na over begrippen, zinnen, hashtags, symbolen en afkortingen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Noteert elk begrip op een papier </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Verzamelt alle woorden in een ‘woordenpot’</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De leerlingen trekken een woord en leggen uit wat dit betekent</a:t>
            </a:r>
            <a:endParaRPr sz="1600">
              <a:solidFill>
                <a:srgbClr val="3B1FC6"/>
              </a:solidFill>
              <a:latin typeface="Outfit"/>
              <a:ea typeface="Outfit"/>
              <a:cs typeface="Outfit"/>
              <a:sym typeface="Outfit"/>
            </a:endParaRPr>
          </a:p>
          <a:p>
            <a:pPr indent="0" lvl="0" marL="0" rtl="0" algn="just">
              <a:lnSpc>
                <a:spcPct val="115000"/>
              </a:lnSpc>
              <a:spcBef>
                <a:spcPts val="1100"/>
              </a:spcBef>
              <a:spcAft>
                <a:spcPts val="1100"/>
              </a:spcAft>
              <a:buNone/>
            </a:pPr>
            <a:r>
              <a:rPr lang="nl" sz="1600">
                <a:solidFill>
                  <a:srgbClr val="3B1FC6"/>
                </a:solidFill>
                <a:latin typeface="Outfit"/>
                <a:ea typeface="Outfit"/>
                <a:cs typeface="Outfit"/>
                <a:sym typeface="Outfit"/>
              </a:rPr>
              <a:t>🏆 Wanneer de leerlingen 5 of meer foute antwoorden geven, wint de leerkracht. </a:t>
            </a:r>
            <a:endParaRPr sz="1600">
              <a:solidFill>
                <a:srgbClr val="3B1FC6"/>
              </a:solidFill>
              <a:latin typeface="Outfit"/>
              <a:ea typeface="Outfit"/>
              <a:cs typeface="Outfit"/>
              <a:sym typeface="Outfi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48" name="Google Shape;148;p2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49" name="Google Shape;149;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0" name="Google Shape;150;p23"/>
          <p:cNvSpPr txBox="1"/>
          <p:nvPr/>
        </p:nvSpPr>
        <p:spPr>
          <a:xfrm>
            <a:off x="311700" y="1244850"/>
            <a:ext cx="6104100" cy="26538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sz="4200">
                <a:solidFill>
                  <a:srgbClr val="F8582B"/>
                </a:solidFill>
                <a:latin typeface="Outfit"/>
                <a:ea typeface="Outfit"/>
                <a:cs typeface="Outfit"/>
                <a:sym typeface="Outfit"/>
              </a:rPr>
              <a:t>Omgekeerd</a:t>
            </a:r>
            <a:r>
              <a:rPr b="1" lang="nl" sz="4200">
                <a:solidFill>
                  <a:srgbClr val="F8582B"/>
                </a:solidFill>
                <a:latin typeface="Outfit"/>
                <a:ea typeface="Outfit"/>
                <a:cs typeface="Outfit"/>
                <a:sym typeface="Outfit"/>
              </a:rPr>
              <a:t>:</a:t>
            </a:r>
            <a:endParaRPr b="1" sz="4200">
              <a:solidFill>
                <a:srgbClr val="F8582B"/>
              </a:solidFill>
              <a:latin typeface="Outfit"/>
              <a:ea typeface="Outfit"/>
              <a:cs typeface="Outfit"/>
              <a:sym typeface="Outfit"/>
            </a:endParaRPr>
          </a:p>
          <a:p>
            <a:pPr indent="0" lvl="0" marL="0" rtl="0" algn="l">
              <a:lnSpc>
                <a:spcPct val="115000"/>
              </a:lnSpc>
              <a:spcBef>
                <a:spcPts val="0"/>
              </a:spcBef>
              <a:spcAft>
                <a:spcPts val="0"/>
              </a:spcAft>
              <a:buNone/>
            </a:pPr>
            <a:r>
              <a:rPr b="1" lang="nl" sz="3600">
                <a:solidFill>
                  <a:srgbClr val="F8582B"/>
                </a:solidFill>
                <a:latin typeface="Outfit"/>
                <a:ea typeface="Outfit"/>
                <a:cs typeface="Outfit"/>
                <a:sym typeface="Outfit"/>
              </a:rPr>
              <a:t>Kan ik 10 online begrippen bedenken die jullie niet kennen?</a:t>
            </a:r>
            <a:endParaRPr b="1" sz="3600">
              <a:solidFill>
                <a:srgbClr val="F8582B"/>
              </a:solidFill>
              <a:latin typeface="Outfit"/>
              <a:ea typeface="Outfit"/>
              <a:cs typeface="Outfit"/>
              <a:sym typeface="Outfit"/>
            </a:endParaRPr>
          </a:p>
          <a:p>
            <a:pPr indent="0" lvl="0" marL="0" rtl="0" algn="l">
              <a:spcBef>
                <a:spcPts val="1100"/>
              </a:spcBef>
              <a:spcAft>
                <a:spcPts val="0"/>
              </a:spcAft>
              <a:buNone/>
            </a:pPr>
            <a:r>
              <a:t/>
            </a:r>
            <a:endParaRPr b="1" sz="4200">
              <a:solidFill>
                <a:srgbClr val="F8582B"/>
              </a:solidFill>
              <a:latin typeface="Outfit"/>
              <a:ea typeface="Outfit"/>
              <a:cs typeface="Outfit"/>
              <a:sym typeface="Outfit"/>
            </a:endParaRPr>
          </a:p>
        </p:txBody>
      </p:sp>
      <p:pic>
        <p:nvPicPr>
          <p:cNvPr id="151" name="Google Shape;151;p23"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57" name="Google Shape;157;p2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58" name="Google Shape;158;p2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9" name="Google Shape;159;p24"/>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Klasgesprek</a:t>
            </a:r>
            <a:endParaRPr b="1" sz="4200">
              <a:solidFill>
                <a:srgbClr val="F8582B"/>
              </a:solidFill>
              <a:latin typeface="Outfit"/>
              <a:ea typeface="Outfit"/>
              <a:cs typeface="Outfit"/>
              <a:sym typeface="Outfit"/>
            </a:endParaRPr>
          </a:p>
        </p:txBody>
      </p:sp>
      <p:sp>
        <p:nvSpPr>
          <p:cNvPr id="160" name="Google Shape;160;p24"/>
          <p:cNvSpPr txBox="1"/>
          <p:nvPr/>
        </p:nvSpPr>
        <p:spPr>
          <a:xfrm>
            <a:off x="761925" y="2051400"/>
            <a:ext cx="4536900" cy="1138500"/>
          </a:xfrm>
          <a:prstGeom prst="rect">
            <a:avLst/>
          </a:prstGeom>
          <a:solidFill>
            <a:srgbClr val="F2EFE8"/>
          </a:solid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Waarom kennen jullie termen die ik niet ken en omgekeerd? </a:t>
            </a:r>
            <a:endParaRPr sz="16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66" name="Google Shape;166;p2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167" name="Google Shape;167;p25"/>
          <p:cNvPicPr preferRelativeResize="0"/>
          <p:nvPr/>
        </p:nvPicPr>
        <p:blipFill>
          <a:blip r:embed="rId3">
            <a:alphaModFix/>
          </a:blip>
          <a:stretch>
            <a:fillRect/>
          </a:stretch>
        </p:blipFill>
        <p:spPr>
          <a:xfrm>
            <a:off x="0" y="0"/>
            <a:ext cx="9143999" cy="5124451"/>
          </a:xfrm>
          <a:prstGeom prst="rect">
            <a:avLst/>
          </a:prstGeom>
          <a:noFill/>
          <a:ln>
            <a:noFill/>
          </a:ln>
        </p:spPr>
      </p:pic>
      <p:pic>
        <p:nvPicPr>
          <p:cNvPr id="168" name="Google Shape;168;p25"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69" name="Google Shape;169;p25"/>
          <p:cNvSpPr txBox="1"/>
          <p:nvPr/>
        </p:nvSpPr>
        <p:spPr>
          <a:xfrm>
            <a:off x="2817750" y="1888350"/>
            <a:ext cx="35085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‘Slang’ en subculturen</a:t>
            </a:r>
            <a:endParaRPr b="1" sz="4800">
              <a:solidFill>
                <a:srgbClr val="3B1FC6"/>
              </a:solidFill>
              <a:latin typeface="Outfit"/>
              <a:ea typeface="Outfit"/>
              <a:cs typeface="Outfit"/>
              <a:sym typeface="Outfi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75" name="Google Shape;175;p2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10.png" id="176" name="Google Shape;176;p26"/>
          <p:cNvPicPr preferRelativeResize="0"/>
          <p:nvPr/>
        </p:nvPicPr>
        <p:blipFill>
          <a:blip r:embed="rId3">
            <a:alphaModFix/>
          </a:blip>
          <a:stretch>
            <a:fillRect/>
          </a:stretch>
        </p:blipFill>
        <p:spPr>
          <a:xfrm>
            <a:off x="0" y="0"/>
            <a:ext cx="9143999" cy="5143500"/>
          </a:xfrm>
          <a:prstGeom prst="rect">
            <a:avLst/>
          </a:prstGeom>
          <a:noFill/>
          <a:ln>
            <a:noFill/>
          </a:ln>
        </p:spPr>
      </p:pic>
      <p:sp>
        <p:nvSpPr>
          <p:cNvPr id="177" name="Google Shape;177;p26"/>
          <p:cNvSpPr txBox="1"/>
          <p:nvPr/>
        </p:nvSpPr>
        <p:spPr>
          <a:xfrm>
            <a:off x="1985850" y="2101200"/>
            <a:ext cx="5172300" cy="9411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Wat onthoud je?</a:t>
            </a:r>
            <a:endParaRPr b="1" sz="4200">
              <a:solidFill>
                <a:srgbClr val="F8582B"/>
              </a:solidFill>
              <a:latin typeface="Outfit"/>
              <a:ea typeface="Outfit"/>
              <a:cs typeface="Outfit"/>
              <a:sym typeface="Outfit"/>
            </a:endParaRPr>
          </a:p>
        </p:txBody>
      </p:sp>
      <p:pic>
        <p:nvPicPr>
          <p:cNvPr id="178" name="Google Shape;178;p26"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pic>
        <p:nvPicPr>
          <p:cNvPr descr="Afbeelding" id="179" name="Google Shape;179;p26"/>
          <p:cNvPicPr preferRelativeResize="0"/>
          <p:nvPr/>
        </p:nvPicPr>
        <p:blipFill>
          <a:blip r:embed="rId5">
            <a:alphaModFix/>
          </a:blip>
          <a:stretch>
            <a:fillRect/>
          </a:stretch>
        </p:blipFill>
        <p:spPr>
          <a:xfrm>
            <a:off x="689200" y="506650"/>
            <a:ext cx="1296650" cy="12966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83" name="Shape 183"/>
        <p:cNvGrpSpPr/>
        <p:nvPr/>
      </p:nvGrpSpPr>
      <p:grpSpPr>
        <a:xfrm>
          <a:off x="0" y="0"/>
          <a:ext cx="0" cy="0"/>
          <a:chOff x="0" y="0"/>
          <a:chExt cx="0" cy="0"/>
        </a:xfrm>
      </p:grpSpPr>
      <p:pic>
        <p:nvPicPr>
          <p:cNvPr id="184" name="Google Shape;184;p27"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85" name="Google Shape;185;p27"/>
          <p:cNvSpPr txBox="1"/>
          <p:nvPr/>
        </p:nvSpPr>
        <p:spPr>
          <a:xfrm>
            <a:off x="761925" y="2232225"/>
            <a:ext cx="6570600" cy="28779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a:t>
            </a:r>
            <a:r>
              <a:rPr b="1" lang="nl" sz="1600">
                <a:solidFill>
                  <a:srgbClr val="3B1FC6"/>
                </a:solidFill>
                <a:latin typeface="Outfit"/>
                <a:ea typeface="Outfit"/>
                <a:cs typeface="Outfit"/>
                <a:sym typeface="Outfit"/>
              </a:rPr>
              <a:t>Slang</a:t>
            </a:r>
            <a:r>
              <a:rPr lang="nl" sz="1600">
                <a:solidFill>
                  <a:srgbClr val="3B1FC6"/>
                </a:solidFill>
                <a:latin typeface="Outfit"/>
                <a:ea typeface="Outfit"/>
                <a:cs typeface="Outfit"/>
                <a:sym typeface="Outfit"/>
              </a:rPr>
              <a:t>’</a:t>
            </a:r>
            <a:endParaRPr sz="16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Een informele taalvariant </a:t>
            </a:r>
            <a:endParaRPr>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Vaak in specifieke groepen gebruikt</a:t>
            </a:r>
            <a:endParaRPr>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Niet iedereen begrijpt het, en dat is normaal</a:t>
            </a:r>
            <a:endParaRPr>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Het begrijpen creëert het gevoel van ergens bijhoren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Subculturen </a:t>
            </a:r>
            <a:r>
              <a:rPr lang="nl" sz="1600">
                <a:solidFill>
                  <a:srgbClr val="3B1FC6"/>
                </a:solidFill>
                <a:latin typeface="Outfit"/>
                <a:ea typeface="Outfit"/>
                <a:cs typeface="Outfit"/>
                <a:sym typeface="Outfit"/>
              </a:rPr>
              <a:t>en </a:t>
            </a:r>
            <a:r>
              <a:rPr b="1" lang="nl" sz="1600">
                <a:solidFill>
                  <a:srgbClr val="3B1FC6"/>
                </a:solidFill>
                <a:latin typeface="Outfit"/>
                <a:ea typeface="Outfit"/>
                <a:cs typeface="Outfit"/>
                <a:sym typeface="Outfit"/>
              </a:rPr>
              <a:t>(online) gemeenschappen </a:t>
            </a:r>
            <a:r>
              <a:rPr lang="nl" sz="1600">
                <a:solidFill>
                  <a:srgbClr val="3B1FC6"/>
                </a:solidFill>
                <a:latin typeface="Outfit"/>
                <a:ea typeface="Outfit"/>
                <a:cs typeface="Outfit"/>
                <a:sym typeface="Outfit"/>
              </a:rPr>
              <a:t>onderscheiden zich via o.a. slang/taal, het gebruik van specifieke emoji’s, symbolen, ...</a:t>
            </a:r>
            <a:endParaRPr sz="16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Sommige termen worden gebruikt door veel mensen of jongeren, andere zijn vooral gebruikelijk binnen bepaalde subculturen</a:t>
            </a:r>
            <a:endParaRPr>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a:solidFill>
                <a:srgbClr val="3B1FC6"/>
              </a:solidFill>
              <a:latin typeface="Outfit"/>
              <a:ea typeface="Outfit"/>
              <a:cs typeface="Outfit"/>
              <a:sym typeface="Outfit"/>
            </a:endParaRPr>
          </a:p>
        </p:txBody>
      </p:sp>
      <p:sp>
        <p:nvSpPr>
          <p:cNvPr id="186" name="Google Shape;186;p27"/>
          <p:cNvSpPr txBox="1"/>
          <p:nvPr/>
        </p:nvSpPr>
        <p:spPr>
          <a:xfrm>
            <a:off x="761925" y="859875"/>
            <a:ext cx="60390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Wat is ‘slang’ en wie gebruikt het?</a:t>
            </a:r>
            <a:endParaRPr b="1" sz="4200">
              <a:solidFill>
                <a:srgbClr val="F8582B"/>
              </a:solidFill>
              <a:latin typeface="Outfit"/>
              <a:ea typeface="Outfit"/>
              <a:cs typeface="Outfit"/>
              <a:sym typeface="Outfi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90" name="Shape 190"/>
        <p:cNvGrpSpPr/>
        <p:nvPr/>
      </p:nvGrpSpPr>
      <p:grpSpPr>
        <a:xfrm>
          <a:off x="0" y="0"/>
          <a:ext cx="0" cy="0"/>
          <a:chOff x="0" y="0"/>
          <a:chExt cx="0" cy="0"/>
        </a:xfrm>
      </p:grpSpPr>
      <p:pic>
        <p:nvPicPr>
          <p:cNvPr id="191" name="Google Shape;191;p2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92" name="Google Shape;192;p28"/>
          <p:cNvSpPr txBox="1"/>
          <p:nvPr/>
        </p:nvSpPr>
        <p:spPr>
          <a:xfrm>
            <a:off x="761925" y="2292525"/>
            <a:ext cx="6570600" cy="27315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2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Duidelijke taal (slang, quotes)</a:t>
            </a:r>
            <a:endParaRPr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Herkenbare symbolen (emoji’s, kledingstijlen, poses)</a:t>
            </a:r>
            <a:endParaRPr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Gedeeld mens- en wereldbeeld, gedachtengoed</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Waarom zou je je aansluiten aan een bepaalde subcultuur of (online) gemeenschap?</a:t>
            </a:r>
            <a:endParaRPr sz="16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Zingeving</a:t>
            </a:r>
            <a:endParaRPr>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Herkenning</a:t>
            </a:r>
            <a:endParaRPr>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Ergens bijhoren </a:t>
            </a:r>
            <a:endParaRPr sz="1600">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93" name="Google Shape;193;p28"/>
          <p:cNvSpPr txBox="1"/>
          <p:nvPr/>
        </p:nvSpPr>
        <p:spPr>
          <a:xfrm>
            <a:off x="823900" y="859875"/>
            <a:ext cx="60390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Subculturen en (online) gemeenschappen </a:t>
            </a:r>
            <a:endParaRPr b="1" sz="4200">
              <a:solidFill>
                <a:srgbClr val="F8582B"/>
              </a:solidFill>
              <a:latin typeface="Outfit"/>
              <a:ea typeface="Outfit"/>
              <a:cs typeface="Outfit"/>
              <a:sym typeface="Outfi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97" name="Shape 197"/>
        <p:cNvGrpSpPr/>
        <p:nvPr/>
      </p:nvGrpSpPr>
      <p:grpSpPr>
        <a:xfrm>
          <a:off x="0" y="0"/>
          <a:ext cx="0" cy="0"/>
          <a:chOff x="0" y="0"/>
          <a:chExt cx="0" cy="0"/>
        </a:xfrm>
      </p:grpSpPr>
      <p:pic>
        <p:nvPicPr>
          <p:cNvPr id="198" name="Google Shape;198;p29" title="BG blue.png"/>
          <p:cNvPicPr preferRelativeResize="0"/>
          <p:nvPr/>
        </p:nvPicPr>
        <p:blipFill rotWithShape="1">
          <a:blip r:embed="rId3">
            <a:alphaModFix/>
          </a:blip>
          <a:srcRect b="42759" l="0" r="0" t="628"/>
          <a:stretch/>
        </p:blipFill>
        <p:spPr>
          <a:xfrm>
            <a:off x="0" y="-63275"/>
            <a:ext cx="9197302" cy="5206774"/>
          </a:xfrm>
          <a:prstGeom prst="rect">
            <a:avLst/>
          </a:prstGeom>
          <a:noFill/>
          <a:ln>
            <a:noFill/>
          </a:ln>
        </p:spPr>
      </p:pic>
      <p:pic>
        <p:nvPicPr>
          <p:cNvPr id="199" name="Google Shape;199;p2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200" name="Google Shape;200;p29"/>
          <p:cNvSpPr txBox="1"/>
          <p:nvPr/>
        </p:nvSpPr>
        <p:spPr>
          <a:xfrm>
            <a:off x="5284350" y="2209275"/>
            <a:ext cx="36888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www.mediawijs.be</a:t>
            </a:r>
            <a:endParaRPr b="1" sz="4800">
              <a:solidFill>
                <a:srgbClr val="F2EFE8"/>
              </a:solidFill>
              <a:latin typeface="Outfit"/>
              <a:ea typeface="Outfit"/>
              <a:cs typeface="Outfit"/>
              <a:sym typeface="Outfit"/>
            </a:endParaRPr>
          </a:p>
        </p:txBody>
      </p:sp>
      <p:pic>
        <p:nvPicPr>
          <p:cNvPr id="201" name="Google Shape;201;p29" title="Asset 33.png"/>
          <p:cNvPicPr preferRelativeResize="0"/>
          <p:nvPr/>
        </p:nvPicPr>
        <p:blipFill>
          <a:blip r:embed="rId5">
            <a:alphaModFix/>
          </a:blip>
          <a:stretch>
            <a:fillRect/>
          </a:stretch>
        </p:blipFill>
        <p:spPr>
          <a:xfrm>
            <a:off x="307448" y="371800"/>
            <a:ext cx="4452925" cy="4452925"/>
          </a:xfrm>
          <a:prstGeom prst="rect">
            <a:avLst/>
          </a:prstGeom>
          <a:noFill/>
          <a:ln>
            <a:noFill/>
          </a:ln>
        </p:spPr>
      </p:pic>
      <p:pic>
        <p:nvPicPr>
          <p:cNvPr id="202" name="Google Shape;202;p29"/>
          <p:cNvPicPr preferRelativeResize="0"/>
          <p:nvPr/>
        </p:nvPicPr>
        <p:blipFill>
          <a:blip r:embed="rId6">
            <a:alphaModFix/>
          </a:blip>
          <a:stretch>
            <a:fillRect/>
          </a:stretch>
        </p:blipFill>
        <p:spPr>
          <a:xfrm>
            <a:off x="5691300" y="801425"/>
            <a:ext cx="729576" cy="775799"/>
          </a:xfrm>
          <a:prstGeom prst="rect">
            <a:avLst/>
          </a:prstGeom>
          <a:noFill/>
          <a:ln>
            <a:noFill/>
          </a:ln>
        </p:spPr>
      </p:pic>
      <p:pic>
        <p:nvPicPr>
          <p:cNvPr id="203" name="Google Shape;203;p29" title="Mediawijs  Toolbox - workshop.png"/>
          <p:cNvPicPr preferRelativeResize="0"/>
          <p:nvPr/>
        </p:nvPicPr>
        <p:blipFill>
          <a:blip r:embed="rId7">
            <a:alphaModFix/>
          </a:blip>
          <a:stretch>
            <a:fillRect/>
          </a:stretch>
        </p:blipFill>
        <p:spPr>
          <a:xfrm>
            <a:off x="-292950" y="-1347262"/>
            <a:ext cx="5577300" cy="78910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5CD68EC2621C4CB26DB24218A5B3BD" ma:contentTypeVersion="12" ma:contentTypeDescription="Create a new document." ma:contentTypeScope="" ma:versionID="52d020223a676f6617ac5c184f2d6e50">
  <xsd:schema xmlns:xsd="http://www.w3.org/2001/XMLSchema" xmlns:xs="http://www.w3.org/2001/XMLSchema" xmlns:p="http://schemas.microsoft.com/office/2006/metadata/properties" xmlns:ns2="9fc195e9-1c93-4180-8c34-0fb41357c7c3" xmlns:ns3="77296806-1667-4b58-ac1f-3fc7f3b2e34e" targetNamespace="http://schemas.microsoft.com/office/2006/metadata/properties" ma:root="true" ma:fieldsID="b77fadb5e7e7173c139617877c7ef016" ns2:_="" ns3:_="">
    <xsd:import namespace="9fc195e9-1c93-4180-8c34-0fb41357c7c3"/>
    <xsd:import namespace="77296806-1667-4b58-ac1f-3fc7f3b2e3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c195e9-1c93-4180-8c34-0fb41357c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296806-1667-4b58-ac1f-3fc7f3b2e3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31cddc-09e5-431f-8ac9-4ebeecb3ce79}" ma:internalName="TaxCatchAll" ma:showField="CatchAllData" ma:web="77296806-1667-4b58-ac1f-3fc7f3b2e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c195e9-1c93-4180-8c34-0fb41357c7c3">
      <Terms xmlns="http://schemas.microsoft.com/office/infopath/2007/PartnerControls"/>
    </lcf76f155ced4ddcb4097134ff3c332f>
    <TaxCatchAll xmlns="77296806-1667-4b58-ac1f-3fc7f3b2e34e" xsi:nil="true"/>
  </documentManagement>
</p:properties>
</file>

<file path=customXml/itemProps1.xml><?xml version="1.0" encoding="utf-8"?>
<ds:datastoreItem xmlns:ds="http://schemas.openxmlformats.org/officeDocument/2006/customXml" ds:itemID="{206C6A65-BB44-4E1E-85A7-A04CE5A1054F}"/>
</file>

<file path=customXml/itemProps2.xml><?xml version="1.0" encoding="utf-8"?>
<ds:datastoreItem xmlns:ds="http://schemas.openxmlformats.org/officeDocument/2006/customXml" ds:itemID="{43430451-81F2-4871-B64D-E02022DD1D3A}"/>
</file>

<file path=customXml/itemProps3.xml><?xml version="1.0" encoding="utf-8"?>
<ds:datastoreItem xmlns:ds="http://schemas.openxmlformats.org/officeDocument/2006/customXml" ds:itemID="{E6054F82-4BA7-45EE-BA7B-B258C5B4786D}"/>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2026_QCOM_Lespakket_online_invloeden_Eén_tegen_allen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0x010100B05CD68EC2621C4CB26DB24218A5B3BD</vt:lpwstr>
  </property>
  <property fmtid="{D5CDD505-2E9C-101B-9397-08002B2CF9AE}" pid="4" name="_ExtendedDescription">
    <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TriggerFlowInfo">
    <vt:lpwstr/>
  </property>
  <property fmtid="{D5CDD505-2E9C-101B-9397-08002B2CF9AE}" pid="11" name="xd_Signature">
    <vt:bool>false</vt:bool>
  </property>
</Properties>
</file>