
<file path=[Content_Types].xml><?xml version="1.0" encoding="utf-8"?>
<Types xmlns="http://schemas.openxmlformats.org/package/2006/content-types">
  <Default Extension="fntdata" ContentType="application/x-fontdata"/>
  <Default Extension="jpg" ContentType="image/jpeg"/>
  <Default Extension="odttf" ContentType="application/vnd.openxmlformats-officedocument.obfuscatedFont"/>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2"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y="5143500" cx="9144000"/>
  <p:notesSz cx="6858000" cy="9144000"/>
  <p:embeddedFontLst>
    <p:embeddedFont>
      <p:font typeface="Outfit Light"/>
      <p:regular r:id="rId24"/>
      <p:bold r:id="rId25"/>
    </p:embeddedFont>
    <p:embeddedFont>
      <p:font typeface="Outfit"/>
      <p:regular r:id="rId26"/>
      <p:bold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6" Type="http://schemas.openxmlformats.org/officeDocument/2006/relationships/font" Target="fonts/Outfit-regular.fntdata"/><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1" Type="http://schemas.openxmlformats.org/officeDocument/2006/relationships/slide" Target="slides/slide16.xml"/><Relationship Id="rId3" Type="http://schemas.openxmlformats.org/officeDocument/2006/relationships/presProps" Target="presProps.xml"/><Relationship Id="rId25" Type="http://schemas.openxmlformats.org/officeDocument/2006/relationships/font" Target="fonts/OutfitLight-bold.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0" Type="http://schemas.openxmlformats.org/officeDocument/2006/relationships/slide" Target="slides/slide15.xml"/><Relationship Id="rId2" Type="http://schemas.openxmlformats.org/officeDocument/2006/relationships/viewProps" Target="viewProps.xml"/><Relationship Id="rId16" Type="http://schemas.openxmlformats.org/officeDocument/2006/relationships/slide" Target="slides/slide11.xml"/><Relationship Id="rId29" Type="http://schemas.openxmlformats.org/officeDocument/2006/relationships/customXml" Target="../customXml/item2.xml"/><Relationship Id="rId24" Type="http://schemas.openxmlformats.org/officeDocument/2006/relationships/font" Target="fonts/OutfitLight-regular.fntdata"/><Relationship Id="rId1" Type="http://schemas.openxmlformats.org/officeDocument/2006/relationships/theme" Target="theme/theme2.xml"/><Relationship Id="rId6" Type="http://schemas.openxmlformats.org/officeDocument/2006/relationships/slide" Target="slides/slide1.xml"/><Relationship Id="rId11" Type="http://schemas.openxmlformats.org/officeDocument/2006/relationships/slide" Target="slides/slide6.xml"/><Relationship Id="rId23" Type="http://schemas.openxmlformats.org/officeDocument/2006/relationships/slide" Target="slides/slide18.xml"/><Relationship Id="rId5" Type="http://schemas.openxmlformats.org/officeDocument/2006/relationships/notesMaster" Target="notesMasters/notesMaster1.xml"/><Relationship Id="rId15" Type="http://schemas.openxmlformats.org/officeDocument/2006/relationships/slide" Target="slides/slide10.xml"/><Relationship Id="rId28" Type="http://schemas.openxmlformats.org/officeDocument/2006/relationships/customXml" Target="../customXml/item1.xml"/><Relationship Id="rId10" Type="http://schemas.openxmlformats.org/officeDocument/2006/relationships/slide" Target="slides/slide5.xml"/><Relationship Id="rId19" Type="http://schemas.openxmlformats.org/officeDocument/2006/relationships/slide" Target="slides/slide14.xml"/><Relationship Id="rId22" Type="http://schemas.openxmlformats.org/officeDocument/2006/relationships/slide" Target="slides/slide17.xml"/><Relationship Id="rId4" Type="http://schemas.openxmlformats.org/officeDocument/2006/relationships/slideMaster" Target="slideMasters/slideMaster1.xml"/><Relationship Id="rId9" Type="http://schemas.openxmlformats.org/officeDocument/2006/relationships/slide" Target="slides/slide4.xml"/><Relationship Id="rId27" Type="http://schemas.openxmlformats.org/officeDocument/2006/relationships/font" Target="fonts/Outfit-bold.fntdata"/><Relationship Id="rId14" Type="http://schemas.openxmlformats.org/officeDocument/2006/relationships/slide" Target="slides/slide9.xml"/><Relationship Id="rId30"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nderwijs.hetarchief.be/collecties/7a5cab2f-b4b4-4d5f-acea-7d26d85b881a?inviteToken=401b0125-db9f-4f76-af18-fe16fc7b89df"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34e86f2e335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100"/>
              </a:spcAft>
              <a:buClr>
                <a:schemeClr val="dk1"/>
              </a:buClr>
              <a:buSzPts val="1100"/>
              <a:buFont typeface="Arial"/>
              <a:buNone/>
            </a:pPr>
            <a:r>
              <a:t/>
            </a:r>
            <a:endParaRPr/>
          </a:p>
        </p:txBody>
      </p:sp>
      <p:sp>
        <p:nvSpPr>
          <p:cNvPr id="75" name="Google Shape;75;g34e86f2e335_0_18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390f86b918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390f86b918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nl">
                <a:solidFill>
                  <a:schemeClr val="dk1"/>
                </a:solidFill>
                <a:latin typeface="Outfit"/>
                <a:ea typeface="Outfit"/>
                <a:cs typeface="Outfit"/>
                <a:sym typeface="Outfit"/>
              </a:rPr>
              <a:t>Doel</a:t>
            </a:r>
            <a:endParaRPr b="1">
              <a:solidFill>
                <a:schemeClr val="dk1"/>
              </a:solidFill>
              <a:latin typeface="Outfit"/>
              <a:ea typeface="Outfit"/>
              <a:cs typeface="Outfit"/>
              <a:sym typeface="Outfit"/>
            </a:endParaRPr>
          </a:p>
          <a:p>
            <a:pPr indent="-298450" lvl="0" marL="457200" rtl="0" algn="l">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Leerlingen denken kritisch na over de rol en impact van sociale media in hun dagelijks leven.</a:t>
            </a:r>
            <a:endParaRPr>
              <a:solidFill>
                <a:schemeClr val="dk1"/>
              </a:solidFill>
              <a:latin typeface="Outfit"/>
              <a:ea typeface="Outfit"/>
              <a:cs typeface="Outfit"/>
              <a:sym typeface="Outfit"/>
            </a:endParaRPr>
          </a:p>
          <a:p>
            <a:pPr indent="-298450" lvl="0" marL="457200" rtl="0" algn="l">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Leerlingen reflecteren over de positieve en negatieve effecten van sociale media. </a:t>
            </a:r>
            <a:endParaRPr>
              <a:solidFill>
                <a:schemeClr val="dk1"/>
              </a:solidFill>
              <a:latin typeface="Outfit"/>
              <a:ea typeface="Outfit"/>
              <a:cs typeface="Outfit"/>
              <a:sym typeface="Outfit"/>
            </a:endParaRPr>
          </a:p>
          <a:p>
            <a:pPr indent="-298450" lvl="0" marL="457200" rtl="0" algn="l">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Leerlingen stellen hun eigen mediagebruik in vraag. Ze staan stil bij alternatieven.</a:t>
            </a:r>
            <a:endParaRPr>
              <a:solidFill>
                <a:schemeClr val="dk1"/>
              </a:solidFill>
              <a:latin typeface="Outfit"/>
              <a:ea typeface="Outfit"/>
              <a:cs typeface="Outfit"/>
              <a:sym typeface="Outfit"/>
            </a:endParaRPr>
          </a:p>
          <a:p>
            <a:pPr indent="-298450" lvl="0" marL="457200" rtl="0" algn="l">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Leerlingen gaan in gesprek over de verschillende aspecten van sociale media en online gedrag. </a:t>
            </a:r>
            <a:endParaRPr>
              <a:solidFill>
                <a:schemeClr val="dk1"/>
              </a:solidFill>
              <a:latin typeface="Outfit"/>
              <a:ea typeface="Outfit"/>
              <a:cs typeface="Outfit"/>
              <a:sym typeface="Outfit"/>
            </a:endParaRPr>
          </a:p>
          <a:p>
            <a:pPr indent="-298450" lvl="0" marL="457200" rtl="0" algn="l">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Leerlingen verwoorden hun eigen mening over sociale media en online gedrag.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rPr b="1" lang="nl">
                <a:solidFill>
                  <a:schemeClr val="dk1"/>
                </a:solidFill>
                <a:latin typeface="Outfit"/>
                <a:ea typeface="Outfit"/>
                <a:cs typeface="Outfit"/>
                <a:sym typeface="Outfit"/>
              </a:rPr>
              <a:t>Benodigdheden</a:t>
            </a:r>
            <a:endParaRPr>
              <a:solidFill>
                <a:schemeClr val="dk1"/>
              </a:solidFill>
              <a:latin typeface="Outfit"/>
              <a:ea typeface="Outfit"/>
              <a:cs typeface="Outfit"/>
              <a:sym typeface="Outfit"/>
            </a:endParaRPr>
          </a:p>
          <a:p>
            <a:pPr indent="-298450" lvl="0" marL="457200" rtl="0" algn="l">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Werkblad ‘Een wereld zonder sociale media’</a:t>
            </a:r>
            <a:endParaRPr>
              <a:solidFill>
                <a:schemeClr val="dk1"/>
              </a:solidFill>
              <a:latin typeface="Outfit"/>
              <a:ea typeface="Outfit"/>
              <a:cs typeface="Outfit"/>
              <a:sym typeface="Outfit"/>
            </a:endParaRPr>
          </a:p>
          <a:p>
            <a:pPr indent="-298450" lvl="0" marL="457200" rtl="0" algn="l">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Powerpoint met stelling en voorbeeld van mindmap</a:t>
            </a:r>
            <a:endParaRPr>
              <a:solidFill>
                <a:schemeClr val="dk1"/>
              </a:solidFill>
              <a:latin typeface="Outfit"/>
              <a:ea typeface="Outfit"/>
              <a:cs typeface="Outfit"/>
              <a:sym typeface="Outfit"/>
            </a:endParaRPr>
          </a:p>
          <a:p>
            <a:pPr indent="-298450" lvl="0" marL="457200" rtl="0" algn="l">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Pen en papier (optioneel, leerlingen kunnen ook digitaal notities nemen)</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rPr b="1" lang="nl">
                <a:solidFill>
                  <a:schemeClr val="dk1"/>
                </a:solidFill>
                <a:latin typeface="Outfit"/>
                <a:ea typeface="Outfit"/>
                <a:cs typeface="Outfit"/>
                <a:sym typeface="Outfit"/>
              </a:rPr>
              <a:t>Tijd</a:t>
            </a:r>
            <a:endParaRPr b="1">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rPr lang="nl">
                <a:solidFill>
                  <a:schemeClr val="dk1"/>
                </a:solidFill>
                <a:latin typeface="Outfit"/>
                <a:ea typeface="Outfit"/>
                <a:cs typeface="Outfit"/>
                <a:sym typeface="Outfit"/>
              </a:rPr>
              <a:t>50 minuten (kan ingekort of uitgebreid worden)</a:t>
            </a:r>
            <a:endParaRPr>
              <a:latin typeface="Outfit"/>
              <a:ea typeface="Outfit"/>
              <a:cs typeface="Outfit"/>
              <a:sym typeface="Outfit"/>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c73c6a2a0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solidFill>
                <a:schemeClr val="dk1"/>
              </a:solidFill>
              <a:latin typeface="Outfit"/>
              <a:ea typeface="Outfit"/>
              <a:cs typeface="Outfit"/>
              <a:sym typeface="Outfit"/>
            </a:endParaRPr>
          </a:p>
          <a:p>
            <a:pPr indent="0" lvl="0" marL="0" rtl="0" algn="l">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latin typeface="Outfit"/>
              <a:ea typeface="Outfit"/>
              <a:cs typeface="Outfit"/>
              <a:sym typeface="Outfit"/>
            </a:endParaRPr>
          </a:p>
        </p:txBody>
      </p:sp>
      <p:sp>
        <p:nvSpPr>
          <p:cNvPr id="95" name="Google Shape;95;g3c73c6a2a08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390f86b9184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390f86b9184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nl">
                <a:solidFill>
                  <a:schemeClr val="dk1"/>
                </a:solidFill>
                <a:latin typeface="Outfit"/>
                <a:ea typeface="Outfit"/>
                <a:cs typeface="Outfit"/>
                <a:sym typeface="Outfit"/>
              </a:rPr>
              <a:t>In het kort</a:t>
            </a:r>
            <a:endParaRPr b="1">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t/>
            </a:r>
            <a:endParaRPr b="1">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rPr lang="nl">
                <a:solidFill>
                  <a:schemeClr val="dk1"/>
                </a:solidFill>
                <a:latin typeface="Outfit"/>
                <a:ea typeface="Outfit"/>
                <a:cs typeface="Outfit"/>
                <a:sym typeface="Outfit"/>
              </a:rPr>
              <a:t>Sociale media bieden heel wat voordelen, maar ook enkele nadelen. In deze methodiek bedenkt de klas samen hoe een samenleving zonder sociale media eruit zou zien. Wat verandert er in hun persoonlijke leven, in hoe ze communiceren, leren, zich informeren of ontspannen? Ze reflecteren over hun eigen mediagebruik en debatteren over de maatschappelijke rol van sociale media.</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38081463642_0_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nl">
                <a:solidFill>
                  <a:schemeClr val="dk1"/>
                </a:solidFill>
                <a:latin typeface="Outfit"/>
                <a:ea typeface="Outfit"/>
                <a:cs typeface="Outfit"/>
                <a:sym typeface="Outfit"/>
              </a:rPr>
              <a:t>Start met uitleggen wat </a:t>
            </a:r>
            <a:r>
              <a:rPr b="1" lang="nl">
                <a:solidFill>
                  <a:schemeClr val="dk1"/>
                </a:solidFill>
                <a:latin typeface="Outfit"/>
                <a:ea typeface="Outfit"/>
                <a:cs typeface="Outfit"/>
                <a:sym typeface="Outfit"/>
              </a:rPr>
              <a:t>sociale media </a:t>
            </a:r>
            <a:r>
              <a:rPr lang="nl">
                <a:solidFill>
                  <a:schemeClr val="dk1"/>
                </a:solidFill>
                <a:latin typeface="Outfit"/>
                <a:ea typeface="Outfit"/>
                <a:cs typeface="Outfit"/>
                <a:sym typeface="Outfit"/>
              </a:rPr>
              <a:t>zijn</a:t>
            </a:r>
            <a:endParaRPr b="1">
              <a:solidFill>
                <a:schemeClr val="dk1"/>
              </a:solidFill>
              <a:latin typeface="Outfit"/>
              <a:ea typeface="Outfit"/>
              <a:cs typeface="Outfit"/>
              <a:sym typeface="Outfit"/>
            </a:endParaRPr>
          </a:p>
          <a:p>
            <a:pPr indent="0" lvl="0" marL="0" rtl="0" algn="l">
              <a:lnSpc>
                <a:spcPct val="115000"/>
              </a:lnSpc>
              <a:spcBef>
                <a:spcPts val="1200"/>
              </a:spcBef>
              <a:spcAft>
                <a:spcPts val="1200"/>
              </a:spcAft>
              <a:buNone/>
            </a:pPr>
            <a:r>
              <a:rPr b="1" lang="nl">
                <a:solidFill>
                  <a:schemeClr val="dk1"/>
                </a:solidFill>
                <a:latin typeface="Outfit"/>
                <a:ea typeface="Outfit"/>
                <a:cs typeface="Outfit"/>
                <a:sym typeface="Outfit"/>
              </a:rPr>
              <a:t>Sociale media</a:t>
            </a:r>
            <a:r>
              <a:rPr lang="nl">
                <a:solidFill>
                  <a:schemeClr val="dk1"/>
                </a:solidFill>
                <a:latin typeface="Outfit"/>
                <a:ea typeface="Outfit"/>
                <a:cs typeface="Outfit"/>
                <a:sym typeface="Outfit"/>
              </a:rPr>
              <a:t> zijn digitale platformen waarop gebruikers informatie delen, reageren, netwerken uitbouwen en zich uitdrukken via tekst, beeld, video of audio. Denk aan Instagram, TikTok, Snapchat, Facebook, X, enz. Deze platformen spelen een grote rol in het dagelijkse leven tegenwoordig, zowel voor entertainment als nieuwsconsumptie, sociale contacten, identiteitsvorming en activisme. Tegelijk worden ze vaak bekritiseerd vanwege hun invloed op mentaal welzijn, privacy, desinformatie en polarisatie.</a:t>
            </a:r>
            <a:endParaRPr>
              <a:solidFill>
                <a:schemeClr val="dk1"/>
              </a:solidFill>
              <a:latin typeface="Outfit"/>
              <a:ea typeface="Outfit"/>
              <a:cs typeface="Outfit"/>
              <a:sym typeface="Outfit"/>
            </a:endParaRPr>
          </a:p>
        </p:txBody>
      </p:sp>
      <p:sp>
        <p:nvSpPr>
          <p:cNvPr id="114" name="Google Shape;114;g38081463642_0_17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3b93309e47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nl">
                <a:solidFill>
                  <a:schemeClr val="dk1"/>
                </a:solidFill>
                <a:latin typeface="Outfit"/>
                <a:ea typeface="Outfit"/>
                <a:cs typeface="Outfit"/>
                <a:sym typeface="Outfit"/>
              </a:rPr>
              <a:t>Cijfers uit onderzoeksrapport 2024 Apenstaartjaren</a:t>
            </a:r>
            <a:endParaRPr>
              <a:solidFill>
                <a:schemeClr val="dk1"/>
              </a:solidFill>
              <a:latin typeface="Outfit"/>
              <a:ea typeface="Outfit"/>
              <a:cs typeface="Outfit"/>
              <a:sym typeface="Outfit"/>
            </a:endParaRPr>
          </a:p>
          <a:p>
            <a:pPr indent="0" lvl="0" marL="0" rtl="0" algn="l">
              <a:lnSpc>
                <a:spcPct val="115000"/>
              </a:lnSpc>
              <a:spcBef>
                <a:spcPts val="1200"/>
              </a:spcBef>
              <a:spcAft>
                <a:spcPts val="1200"/>
              </a:spcAft>
              <a:buNone/>
            </a:pPr>
            <a:r>
              <a:t/>
            </a:r>
            <a:endParaRPr>
              <a:solidFill>
                <a:schemeClr val="dk1"/>
              </a:solidFill>
              <a:latin typeface="Outfit"/>
              <a:ea typeface="Outfit"/>
              <a:cs typeface="Outfit"/>
              <a:sym typeface="Outfit"/>
            </a:endParaRPr>
          </a:p>
        </p:txBody>
      </p:sp>
      <p:sp>
        <p:nvSpPr>
          <p:cNvPr id="126" name="Google Shape;126;g3b93309e47c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390f86b9184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390f86b9184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nl">
                <a:solidFill>
                  <a:srgbClr val="1F1F1F"/>
                </a:solidFill>
              </a:rPr>
              <a:t>Stap1</a:t>
            </a:r>
            <a:r>
              <a:rPr lang="nl">
                <a:solidFill>
                  <a:srgbClr val="1F1F1F"/>
                </a:solidFill>
              </a:rPr>
              <a:t>:</a:t>
            </a:r>
            <a:endParaRPr>
              <a:solidFill>
                <a:srgbClr val="1F1F1F"/>
              </a:solidFill>
            </a:endParaRPr>
          </a:p>
          <a:p>
            <a:pPr indent="0" lvl="0" marL="0" rtl="0" algn="l">
              <a:lnSpc>
                <a:spcPct val="115000"/>
              </a:lnSpc>
              <a:spcBef>
                <a:spcPts val="0"/>
              </a:spcBef>
              <a:spcAft>
                <a:spcPts val="0"/>
              </a:spcAft>
              <a:buClr>
                <a:schemeClr val="dk1"/>
              </a:buClr>
              <a:buSzPts val="1100"/>
              <a:buFont typeface="Arial"/>
              <a:buNone/>
            </a:pPr>
            <a:r>
              <a:rPr lang="nl">
                <a:solidFill>
                  <a:srgbClr val="1F1F1F"/>
                </a:solidFill>
              </a:rPr>
              <a:t>Laat de leerlingen eerst individueel voor zichzelf nadenken en noteren op papier. </a:t>
            </a:r>
            <a:endParaRPr>
              <a:solidFill>
                <a:srgbClr val="1F1F1F"/>
              </a:solidFill>
            </a:endParaRPr>
          </a:p>
          <a:p>
            <a:pPr indent="0" lvl="0" marL="0" rtl="0" algn="l">
              <a:lnSpc>
                <a:spcPct val="115000"/>
              </a:lnSpc>
              <a:spcBef>
                <a:spcPts val="0"/>
              </a:spcBef>
              <a:spcAft>
                <a:spcPts val="0"/>
              </a:spcAft>
              <a:buClr>
                <a:schemeClr val="dk1"/>
              </a:buClr>
              <a:buSzPts val="1100"/>
              <a:buFont typeface="Arial"/>
              <a:buNone/>
            </a:pPr>
            <a:r>
              <a:t/>
            </a:r>
            <a:endParaRPr>
              <a:latin typeface="Outfit"/>
              <a:ea typeface="Outfit"/>
              <a:cs typeface="Outfit"/>
              <a:sym typeface="Outfit"/>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90f86b9184_0_1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390f86b9184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nl">
                <a:solidFill>
                  <a:schemeClr val="dk1"/>
                </a:solidFill>
                <a:latin typeface="Outfit"/>
                <a:ea typeface="Outfit"/>
                <a:cs typeface="Outfit"/>
                <a:sym typeface="Outfit"/>
              </a:rPr>
              <a:t>Geen Instagram, TikTok, Youtube (shorts), Snapchat, Discord, Whatsapp, Spotify, etc.</a:t>
            </a:r>
            <a:endParaRPr>
              <a:solidFill>
                <a:schemeClr val="dk1"/>
              </a:solidFill>
              <a:latin typeface="Outfit"/>
              <a:ea typeface="Outfit"/>
              <a:cs typeface="Outfit"/>
              <a:sym typeface="Outfit"/>
            </a:endParaRPr>
          </a:p>
          <a:p>
            <a:pPr indent="0" lvl="0" marL="0" rtl="0" algn="l">
              <a:spcBef>
                <a:spcPts val="1100"/>
              </a:spcBef>
              <a:spcAft>
                <a:spcPts val="0"/>
              </a:spcAft>
              <a:buClr>
                <a:schemeClr val="dk1"/>
              </a:buClr>
              <a:buSzPts val="1100"/>
              <a:buFont typeface="Arial"/>
              <a:buNone/>
            </a:pPr>
            <a:r>
              <a:rPr b="1" lang="nl">
                <a:solidFill>
                  <a:schemeClr val="dk1"/>
                </a:solidFill>
                <a:latin typeface="Outfit"/>
                <a:ea typeface="Outfit"/>
                <a:cs typeface="Outfit"/>
                <a:sym typeface="Outfit"/>
              </a:rPr>
              <a:t>Tip: </a:t>
            </a:r>
            <a:r>
              <a:rPr lang="nl">
                <a:solidFill>
                  <a:srgbClr val="1F1F1F"/>
                </a:solidFill>
                <a:latin typeface="Outfit"/>
                <a:ea typeface="Outfit"/>
                <a:cs typeface="Outfit"/>
                <a:sym typeface="Outfit"/>
              </a:rPr>
              <a:t>Op </a:t>
            </a:r>
            <a:r>
              <a:rPr lang="nl" u="sng">
                <a:solidFill>
                  <a:srgbClr val="1155CC"/>
                </a:solidFill>
                <a:latin typeface="Outfit"/>
                <a:ea typeface="Outfit"/>
                <a:cs typeface="Outfit"/>
                <a:sym typeface="Outfit"/>
                <a:hlinkClick r:id="rId2">
                  <a:extLst>
                    <a:ext uri="{A12FA001-AC4F-418D-AE19-62706E023703}">
                      <ahyp:hlinkClr val="tx"/>
                    </a:ext>
                  </a:extLst>
                </a:hlinkClick>
              </a:rPr>
              <a:t>Het Archief voor Onderwijs</a:t>
            </a:r>
            <a:r>
              <a:rPr lang="nl">
                <a:solidFill>
                  <a:srgbClr val="1F1F1F"/>
                </a:solidFill>
                <a:latin typeface="Outfit"/>
                <a:ea typeface="Outfit"/>
                <a:cs typeface="Outfit"/>
                <a:sym typeface="Outfit"/>
              </a:rPr>
              <a:t> kan je enkele video’s terugvinden over een leven zonder sociale media. Toon deze eventueel als intro in de klas.</a:t>
            </a:r>
            <a:endParaRPr>
              <a:solidFill>
                <a:schemeClr val="dk1"/>
              </a:solidFill>
              <a:latin typeface="Outfit"/>
              <a:ea typeface="Outfit"/>
              <a:cs typeface="Outfit"/>
              <a:sym typeface="Outfit"/>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390f86b9184_2_2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390f86b9184_2_2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b="1">
              <a:solidFill>
                <a:schemeClr val="dk1"/>
              </a:solidFill>
              <a:latin typeface="Outfit"/>
              <a:ea typeface="Outfit"/>
              <a:cs typeface="Outfit"/>
              <a:sym typeface="Outfit"/>
            </a:endParaRPr>
          </a:p>
          <a:p>
            <a:pPr indent="0" lvl="0" marL="0" rtl="0" algn="l">
              <a:lnSpc>
                <a:spcPct val="115000"/>
              </a:lnSpc>
              <a:spcBef>
                <a:spcPts val="0"/>
              </a:spcBef>
              <a:spcAft>
                <a:spcPts val="0"/>
              </a:spcAft>
              <a:buNone/>
            </a:pPr>
            <a:r>
              <a:rPr b="1" lang="nl">
                <a:solidFill>
                  <a:schemeClr val="dk1"/>
                </a:solidFill>
                <a:latin typeface="Outfit"/>
                <a:ea typeface="Outfit"/>
                <a:cs typeface="Outfit"/>
                <a:sym typeface="Outfit"/>
              </a:rPr>
              <a:t>Stap 2</a:t>
            </a:r>
            <a:endParaRPr b="1">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Bespreek klassikaal aan de hand van de vragen bovenaan. Wie wil, start het gesprek en zet daarbij een stap naar voren. Leerlingen die het daarmee eens zijn, gaan achter die leerling staan. Anderen zetten zich elders in de ruimte. Zo krijgt iedereen een stem, ook wie zich niet comfortabel voelt om te spreken voor een groep.</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Moedig leerlingen aan om uit te leggen waarom ze het oneens zijn. Ga subtiel naast hen staan om steun te bieden en herhaal hun boodschap indien nodig, zodat ze voelen dat je hen goed begrepen hebt. Dat creëert een veilige sfeer en toont dat je hun mening respecteert.</a:t>
            </a:r>
            <a:endParaRPr>
              <a:solidFill>
                <a:schemeClr val="dk1"/>
              </a:solidFill>
              <a:latin typeface="Outfit"/>
              <a:ea typeface="Outfit"/>
              <a:cs typeface="Outfit"/>
              <a:sym typeface="Outfit"/>
            </a:endParaRPr>
          </a:p>
          <a:p>
            <a:pPr indent="0" lvl="0" marL="914400" rtl="0" algn="l">
              <a:lnSpc>
                <a:spcPct val="115000"/>
              </a:lnSpc>
              <a:spcBef>
                <a:spcPts val="0"/>
              </a:spcBef>
              <a:spcAft>
                <a:spcPts val="0"/>
              </a:spcAft>
              <a:buNone/>
            </a:pPr>
            <a:r>
              <a:t/>
            </a:r>
            <a:endParaRPr b="1">
              <a:solidFill>
                <a:schemeClr val="dk1"/>
              </a:solidFill>
              <a:latin typeface="Outfit"/>
              <a:ea typeface="Outfit"/>
              <a:cs typeface="Outfit"/>
              <a:sym typeface="Outfit"/>
            </a:endParaRPr>
          </a:p>
          <a:p>
            <a:pPr indent="0" lvl="0" marL="0" rtl="0" algn="l">
              <a:lnSpc>
                <a:spcPct val="115000"/>
              </a:lnSpc>
              <a:spcBef>
                <a:spcPts val="0"/>
              </a:spcBef>
              <a:spcAft>
                <a:spcPts val="0"/>
              </a:spcAft>
              <a:buNone/>
            </a:pPr>
            <a:r>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rPr b="1" lang="nl">
                <a:solidFill>
                  <a:schemeClr val="dk1"/>
                </a:solidFill>
                <a:latin typeface="Outfit"/>
                <a:ea typeface="Outfit"/>
                <a:cs typeface="Outfit"/>
                <a:sym typeface="Outfit"/>
              </a:rPr>
              <a:t>Tip:</a:t>
            </a:r>
            <a:r>
              <a:rPr lang="nl">
                <a:solidFill>
                  <a:schemeClr val="dk1"/>
                </a:solidFill>
                <a:latin typeface="Outfit"/>
                <a:ea typeface="Outfit"/>
                <a:cs typeface="Outfit"/>
                <a:sym typeface="Outfit"/>
              </a:rPr>
              <a:t> Als je niet voldoende ruimte hebt kun je de leerlingen laten rechtstaan indien ze eens zijn met de stelling van hun klasgenoot en gaan zitten indien ze het oneens zijn.</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Outfit"/>
              <a:ea typeface="Outfit"/>
              <a:cs typeface="Outfit"/>
              <a:sym typeface="Outfit"/>
            </a:endParaRPr>
          </a:p>
          <a:p>
            <a:pPr indent="0" lvl="0" marL="0" rtl="0" algn="l">
              <a:spcBef>
                <a:spcPts val="1100"/>
              </a:spcBef>
              <a:spcAft>
                <a:spcPts val="0"/>
              </a:spcAft>
              <a:buClr>
                <a:schemeClr val="dk1"/>
              </a:buClr>
              <a:buSzPts val="1100"/>
              <a:buFont typeface="Arial"/>
              <a:buNone/>
            </a:pPr>
            <a:r>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None/>
            </a:pPr>
            <a:r>
              <a:t/>
            </a:r>
            <a:endParaRPr b="1">
              <a:solidFill>
                <a:srgbClr val="1F1F1F"/>
              </a:solidFill>
              <a:latin typeface="Outfit"/>
              <a:ea typeface="Outfit"/>
              <a:cs typeface="Outfit"/>
              <a:sym typeface="Outfit"/>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90f86b9184_2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390f86b9184_2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nl">
                <a:solidFill>
                  <a:schemeClr val="dk1"/>
                </a:solidFill>
                <a:latin typeface="Outfit"/>
                <a:ea typeface="Outfit"/>
                <a:cs typeface="Outfit"/>
                <a:sym typeface="Outfit"/>
              </a:rPr>
              <a:t>Stap 3</a:t>
            </a:r>
            <a:endParaRPr b="1">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Laat de leerlingen in groepjes nadenken over wat het zou betekenen als ze geen informatie meer zouden krijgen via sociale media.</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Vraag hen om samen de voor- en nadelen te formuleren op het werkblad: wat zou er beter worden, en wat juist lastiger?</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Geef enkele thema’s mee: contact met vrienden, nieuws en informatie, hobby’s en vrije tijd, school en leren, zelfexpressie en creativiteit.</a:t>
            </a:r>
            <a:endParaRPr>
              <a:solidFill>
                <a:schemeClr val="dk1"/>
              </a:solidFill>
              <a:latin typeface="Outfit"/>
              <a:ea typeface="Outfit"/>
              <a:cs typeface="Outfit"/>
              <a:sym typeface="Outfit"/>
            </a:endParaRPr>
          </a:p>
          <a:p>
            <a:pPr indent="0" lvl="0" marL="457200" rtl="0" algn="l">
              <a:lnSpc>
                <a:spcPct val="115000"/>
              </a:lnSpc>
              <a:spcBef>
                <a:spcPts val="0"/>
              </a:spcBef>
              <a:spcAft>
                <a:spcPts val="0"/>
              </a:spcAft>
              <a:buNone/>
            </a:pPr>
            <a:r>
              <a:t/>
            </a:r>
            <a:endParaRPr>
              <a:solidFill>
                <a:schemeClr val="dk1"/>
              </a:solidFill>
              <a:latin typeface="Outfit"/>
              <a:ea typeface="Outfit"/>
              <a:cs typeface="Outfit"/>
              <a:sym typeface="Outfit"/>
            </a:endParaRPr>
          </a:p>
          <a:p>
            <a:pPr indent="0" lvl="0" marL="0" rtl="0" algn="l">
              <a:spcBef>
                <a:spcPts val="0"/>
              </a:spcBef>
              <a:spcAft>
                <a:spcPts val="0"/>
              </a:spcAft>
              <a:buNone/>
            </a:pPr>
            <a:r>
              <a:rPr b="1" lang="nl">
                <a:solidFill>
                  <a:schemeClr val="dk1"/>
                </a:solidFill>
              </a:rPr>
              <a:t>Voorbeelden</a:t>
            </a:r>
            <a:endParaRPr b="1">
              <a:solidFill>
                <a:schemeClr val="dk1"/>
              </a:solidFill>
            </a:endParaRPr>
          </a:p>
          <a:p>
            <a:pPr indent="-298450" lvl="0" marL="457200" rtl="0" algn="l">
              <a:spcBef>
                <a:spcPts val="0"/>
              </a:spcBef>
              <a:spcAft>
                <a:spcPts val="0"/>
              </a:spcAft>
              <a:buClr>
                <a:schemeClr val="dk1"/>
              </a:buClr>
              <a:buSzPts val="1100"/>
              <a:buChar char="●"/>
            </a:pPr>
            <a:r>
              <a:rPr lang="nl">
                <a:solidFill>
                  <a:schemeClr val="dk1"/>
                </a:solidFill>
              </a:rPr>
              <a:t>Zonder sociale media kom ik minder in aanraking met verschillende thema’s, waardoor ik minder nieuwe informatie ontdek.</a:t>
            </a:r>
            <a:endParaRPr>
              <a:solidFill>
                <a:schemeClr val="dk1"/>
              </a:solidFill>
            </a:endParaRPr>
          </a:p>
          <a:p>
            <a:pPr indent="-298450" lvl="0" marL="457200" rtl="0" algn="l">
              <a:spcBef>
                <a:spcPts val="0"/>
              </a:spcBef>
              <a:spcAft>
                <a:spcPts val="0"/>
              </a:spcAft>
              <a:buClr>
                <a:schemeClr val="dk1"/>
              </a:buClr>
              <a:buSzPts val="1100"/>
              <a:buChar char="●"/>
            </a:pPr>
            <a:r>
              <a:rPr lang="nl">
                <a:solidFill>
                  <a:schemeClr val="dk1"/>
                </a:solidFill>
              </a:rPr>
              <a:t>Door geen informatie meer te zien via sociale media, moet ik op andere manieren op zoek naar informatie.</a:t>
            </a:r>
            <a:endParaRPr b="1">
              <a:solidFill>
                <a:srgbClr val="1F1F1F"/>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3828e65af6a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nl">
                <a:solidFill>
                  <a:schemeClr val="dk1"/>
                </a:solidFill>
              </a:rPr>
              <a:t>Voorbeeld </a:t>
            </a:r>
            <a:r>
              <a:rPr lang="nl">
                <a:solidFill>
                  <a:schemeClr val="dk1"/>
                </a:solidFill>
              </a:rPr>
              <a:t>van de start van een </a:t>
            </a:r>
            <a:r>
              <a:rPr b="1" lang="nl">
                <a:solidFill>
                  <a:schemeClr val="dk1"/>
                </a:solidFill>
              </a:rPr>
              <a:t>mindmap</a:t>
            </a:r>
            <a:endParaRPr b="1">
              <a:solidFill>
                <a:schemeClr val="dk1"/>
              </a:solidFill>
            </a:endParaRPr>
          </a:p>
          <a:p>
            <a:pPr indent="-298450" lvl="1" marL="914400" rtl="0" algn="l">
              <a:lnSpc>
                <a:spcPct val="115000"/>
              </a:lnSpc>
              <a:spcBef>
                <a:spcPts val="1200"/>
              </a:spcBef>
              <a:spcAft>
                <a:spcPts val="0"/>
              </a:spcAft>
              <a:buClr>
                <a:schemeClr val="dk1"/>
              </a:buClr>
              <a:buSzPts val="1100"/>
              <a:buChar char="-"/>
            </a:pPr>
            <a:r>
              <a:rPr lang="nl">
                <a:solidFill>
                  <a:schemeClr val="dk1"/>
                </a:solidFill>
              </a:rPr>
              <a:t>Door geen informatie meer te zien via sociale media, kom ik niet meer in contact met andere thema’s. Krijg ik minder nieuwe informatie over een thema binnen.</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nl">
                <a:solidFill>
                  <a:schemeClr val="dk1"/>
                </a:solidFill>
              </a:rPr>
              <a:t>Door geen informatie meer te zien via sociale media, moet ik via andere manieren op zoek naar informatie</a:t>
            </a:r>
            <a:endParaRPr>
              <a:solidFill>
                <a:schemeClr val="dk1"/>
              </a:solidFill>
            </a:endParaRPr>
          </a:p>
          <a:p>
            <a:pPr indent="0" lvl="0" marL="0" rtl="0" algn="l">
              <a:lnSpc>
                <a:spcPct val="115000"/>
              </a:lnSpc>
              <a:spcBef>
                <a:spcPts val="1200"/>
              </a:spcBef>
              <a:spcAft>
                <a:spcPts val="0"/>
              </a:spcAft>
              <a:buNone/>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p:txBody>
      </p:sp>
      <p:sp>
        <p:nvSpPr>
          <p:cNvPr id="173" name="Google Shape;173;g3828e65af6a_0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90f86b9184_2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390f86b9184_2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nl">
                <a:solidFill>
                  <a:schemeClr val="dk1"/>
                </a:solidFill>
                <a:latin typeface="Outfit"/>
                <a:ea typeface="Outfit"/>
                <a:cs typeface="Outfit"/>
                <a:sym typeface="Outfit"/>
              </a:rPr>
              <a:t>Stap 4</a:t>
            </a:r>
            <a:endParaRPr b="1">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Bespreek klassikaal de antwoorden van de leerlingen op het werkblad. Ga dieper in op de vragen hieronder.</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Leerlingen kunnen hun werkblad verder aanvullen op basis van de antwoorden van anderen. Er zijn geen juiste of foute antwoorden.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None/>
            </a:pPr>
            <a:r>
              <a:t/>
            </a:r>
            <a:endParaRPr>
              <a:solidFill>
                <a:schemeClr val="dk1"/>
              </a:solidFill>
              <a:latin typeface="Outfit"/>
              <a:ea typeface="Outfit"/>
              <a:cs typeface="Outfit"/>
              <a:sym typeface="Outfit"/>
            </a:endParaRPr>
          </a:p>
          <a:p>
            <a:pPr indent="0" lvl="0" marL="457200" rtl="0" algn="l">
              <a:spcBef>
                <a:spcPts val="0"/>
              </a:spcBef>
              <a:spcAft>
                <a:spcPts val="0"/>
              </a:spcAft>
              <a:buClr>
                <a:schemeClr val="dk1"/>
              </a:buClr>
              <a:buSzPts val="1100"/>
              <a:buFont typeface="Arial"/>
              <a:buNone/>
            </a:pPr>
            <a:r>
              <a:rPr b="1" lang="nl">
                <a:solidFill>
                  <a:schemeClr val="dk1"/>
                </a:solidFill>
                <a:latin typeface="Outfit"/>
                <a:ea typeface="Outfit"/>
                <a:cs typeface="Outfit"/>
                <a:sym typeface="Outfit"/>
              </a:rPr>
              <a:t>Tip: </a:t>
            </a:r>
            <a:r>
              <a:rPr lang="nl">
                <a:solidFill>
                  <a:schemeClr val="dk1"/>
                </a:solidFill>
                <a:latin typeface="Outfit"/>
                <a:ea typeface="Outfit"/>
                <a:cs typeface="Outfit"/>
                <a:sym typeface="Outfit"/>
              </a:rPr>
              <a:t>Je kan de leerlingen ook een filmpje of strip laten maken over hoe de wereld eruit zou zien zonder sociale media.</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None/>
            </a:pPr>
            <a:r>
              <a:t/>
            </a:r>
            <a:endParaRPr b="1" sz="1050">
              <a:solidFill>
                <a:srgbClr val="1F1F1F"/>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rPr b="1" lang="nl">
                <a:solidFill>
                  <a:schemeClr val="dk1"/>
                </a:solidFill>
                <a:latin typeface="Outfit"/>
                <a:ea typeface="Outfit"/>
                <a:cs typeface="Outfit"/>
                <a:sym typeface="Outfit"/>
              </a:rPr>
              <a:t>Voer voor het klasgesprek</a:t>
            </a:r>
            <a:endParaRPr b="1">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Wat zou er gebeuren als sociale media plots verdwijnen? </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Zou je over bepaalde zaken dan anders denken?</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Zou je leven er dan anders uitzien?</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Kunnen we een dag zonder sociale media?</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Wat zouden de effecten zijn op onze maatschappij? </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Welke functies hebben sociale media? </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Wat zou je missen aan sociale media?</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Wat zou je leuker vinden als je niets meer zou vernemen via sociale media?</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Zou je je net meer of minder verbonden voelen met anderen? </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Hoe zou je op de hoogte blijven van wat er speelt in de wereld, bij je vrienden, trends …?</a:t>
            </a:r>
            <a:endParaRPr>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None/>
            </a:pPr>
            <a:r>
              <a:t/>
            </a:r>
            <a:endParaRPr b="1" sz="1050">
              <a:solidFill>
                <a:srgbClr val="1F1F1F"/>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390f86b9184_2_1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390f86b9184_2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nl">
                <a:solidFill>
                  <a:schemeClr val="dk1"/>
                </a:solidFill>
                <a:latin typeface="Outfit"/>
                <a:ea typeface="Outfit"/>
                <a:cs typeface="Outfit"/>
                <a:sym typeface="Outfit"/>
              </a:rPr>
              <a:t>Theorie</a:t>
            </a:r>
            <a:endParaRPr b="1">
              <a:solidFill>
                <a:schemeClr val="dk1"/>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Sociale media zijn digitale platformen waarop gebruikers informatie delen, reageren, netwerken uitbouwen en zich uitdrukken via tekst, beeld, video of audio. Denk aan Instagram, TikTok, Snapchat, Facebook, X, enzovoort.</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Deze platformen spelen een grote rol in ons dagelijks leven, zowel voor entertainment als nieuwsconsumptie, sociale contacten, identiteitsvorming en activisme.</a:t>
            </a:r>
            <a:endParaRPr>
              <a:solidFill>
                <a:schemeClr val="dk1"/>
              </a:solidFill>
              <a:latin typeface="Outfit"/>
              <a:ea typeface="Outfit"/>
              <a:cs typeface="Outfit"/>
              <a:sym typeface="Outfit"/>
            </a:endParaRPr>
          </a:p>
          <a:p>
            <a:pPr indent="-298450" lvl="0" marL="457200" rtl="0" algn="l">
              <a:lnSpc>
                <a:spcPct val="115000"/>
              </a:lnSpc>
              <a:spcBef>
                <a:spcPts val="0"/>
              </a:spcBef>
              <a:spcAft>
                <a:spcPts val="0"/>
              </a:spcAft>
              <a:buClr>
                <a:schemeClr val="dk1"/>
              </a:buClr>
              <a:buSzPts val="1100"/>
              <a:buFont typeface="Outfit"/>
              <a:buChar char="●"/>
            </a:pPr>
            <a:r>
              <a:rPr lang="nl">
                <a:solidFill>
                  <a:schemeClr val="dk1"/>
                </a:solidFill>
                <a:latin typeface="Outfit"/>
                <a:ea typeface="Outfit"/>
                <a:cs typeface="Outfit"/>
                <a:sym typeface="Outfit"/>
              </a:rPr>
              <a:t>Tegelijk krijgen ze veel kritiek door hun invloed op mentaal welzijn, privacy, desinformatie en polarisatie.</a:t>
            </a:r>
            <a:endParaRPr>
              <a:solidFill>
                <a:schemeClr val="dk1"/>
              </a:solidFill>
              <a:latin typeface="Outfit"/>
              <a:ea typeface="Outfit"/>
              <a:cs typeface="Outfit"/>
              <a:sym typeface="Outfit"/>
            </a:endParaRPr>
          </a:p>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390f86b9184_2_1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390f86b9184_2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nl">
                <a:solidFill>
                  <a:schemeClr val="dk1"/>
                </a:solidFill>
                <a:latin typeface="Outfit"/>
                <a:ea typeface="Outfit"/>
                <a:cs typeface="Outfit"/>
                <a:sym typeface="Outfit"/>
              </a:rPr>
              <a:t>Rond af met deze inzichten. </a:t>
            </a:r>
            <a:endParaRPr b="1">
              <a:solidFill>
                <a:schemeClr val="dk1"/>
              </a:solidFill>
              <a:latin typeface="Outfit"/>
              <a:ea typeface="Outfit"/>
              <a:cs typeface="Outfit"/>
              <a:sym typeface="Outfit"/>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381c407bddf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t/>
            </a:r>
            <a:endParaRPr>
              <a:solidFill>
                <a:schemeClr val="dk1"/>
              </a:solidFill>
            </a:endParaRPr>
          </a:p>
        </p:txBody>
      </p:sp>
      <p:sp>
        <p:nvSpPr>
          <p:cNvPr id="240" name="Google Shape;240;g381c407bddf_0_9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3b74a4bb398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t/>
            </a:r>
            <a:endParaRPr>
              <a:solidFill>
                <a:schemeClr val="dk1"/>
              </a:solidFill>
            </a:endParaRPr>
          </a:p>
        </p:txBody>
      </p:sp>
      <p:sp>
        <p:nvSpPr>
          <p:cNvPr id="247" name="Google Shape;247;g3b74a4bb398_0_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3828e65af6a_1_5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t/>
            </a:r>
            <a:endParaRPr>
              <a:solidFill>
                <a:schemeClr val="dk1"/>
              </a:solidFill>
            </a:endParaRPr>
          </a:p>
        </p:txBody>
      </p:sp>
      <p:sp>
        <p:nvSpPr>
          <p:cNvPr id="254" name="Google Shape;254;g3828e65af6a_1_57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38090076feb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g38090076feb_0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rtl="0" algn="ctr">
              <a:spcBef>
                <a:spcPts val="0"/>
              </a:spcBef>
              <a:spcAft>
                <a:spcPts val="0"/>
              </a:spcAft>
              <a:buSzPts val="1800"/>
              <a:buChar char="●"/>
              <a:defRPr/>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en objec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rtl="0" algn="l">
              <a:lnSpc>
                <a:spcPct val="90000"/>
              </a:lnSpc>
              <a:spcBef>
                <a:spcPts val="0"/>
              </a:spcBef>
              <a:spcAft>
                <a:spcPts val="0"/>
              </a:spcAft>
              <a:buClr>
                <a:schemeClr val="dk1"/>
              </a:buClr>
              <a:buSzPts val="14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p:txBody>
      </p:sp>
      <p:sp>
        <p:nvSpPr>
          <p:cNvPr id="52" name="Google Shape;52;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rtl="0" algn="l">
              <a:lnSpc>
                <a:spcPct val="90000"/>
              </a:lnSpc>
              <a:spcBef>
                <a:spcPts val="800"/>
              </a:spcBef>
              <a:spcAft>
                <a:spcPts val="0"/>
              </a:spcAft>
              <a:buClr>
                <a:schemeClr val="dk1"/>
              </a:buClr>
              <a:buSzPts val="1400"/>
              <a:buChar char="●"/>
              <a:defRPr sz="1100"/>
            </a:lvl1pPr>
            <a:lvl2pPr indent="-317500" lvl="1" marL="914400" rtl="0" algn="l">
              <a:lnSpc>
                <a:spcPct val="90000"/>
              </a:lnSpc>
              <a:spcBef>
                <a:spcPts val="1200"/>
              </a:spcBef>
              <a:spcAft>
                <a:spcPts val="0"/>
              </a:spcAft>
              <a:buClr>
                <a:schemeClr val="dk1"/>
              </a:buClr>
              <a:buSzPts val="1400"/>
              <a:buChar char="○"/>
              <a:defRPr sz="1100"/>
            </a:lvl2pPr>
            <a:lvl3pPr indent="-317500" lvl="2" marL="1371600" rtl="0" algn="l">
              <a:lnSpc>
                <a:spcPct val="90000"/>
              </a:lnSpc>
              <a:spcBef>
                <a:spcPts val="1200"/>
              </a:spcBef>
              <a:spcAft>
                <a:spcPts val="0"/>
              </a:spcAft>
              <a:buClr>
                <a:schemeClr val="dk1"/>
              </a:buClr>
              <a:buSzPts val="1400"/>
              <a:buChar char="■"/>
              <a:defRPr sz="1100"/>
            </a:lvl3pPr>
            <a:lvl4pPr indent="-317500" lvl="3" marL="1828800" rtl="0" algn="l">
              <a:lnSpc>
                <a:spcPct val="90000"/>
              </a:lnSpc>
              <a:spcBef>
                <a:spcPts val="1200"/>
              </a:spcBef>
              <a:spcAft>
                <a:spcPts val="0"/>
              </a:spcAft>
              <a:buClr>
                <a:schemeClr val="dk1"/>
              </a:buClr>
              <a:buSzPts val="1400"/>
              <a:buChar char="●"/>
              <a:defRPr sz="1100"/>
            </a:lvl4pPr>
            <a:lvl5pPr indent="-317500" lvl="4" marL="2286000" rtl="0" algn="l">
              <a:lnSpc>
                <a:spcPct val="90000"/>
              </a:lnSpc>
              <a:spcBef>
                <a:spcPts val="1200"/>
              </a:spcBef>
              <a:spcAft>
                <a:spcPts val="0"/>
              </a:spcAft>
              <a:buClr>
                <a:schemeClr val="dk1"/>
              </a:buClr>
              <a:buSzPts val="1400"/>
              <a:buChar char="○"/>
              <a:defRPr sz="1100"/>
            </a:lvl5pPr>
            <a:lvl6pPr indent="-317500" lvl="5" marL="2743200" rtl="0" algn="l">
              <a:lnSpc>
                <a:spcPct val="90000"/>
              </a:lnSpc>
              <a:spcBef>
                <a:spcPts val="1200"/>
              </a:spcBef>
              <a:spcAft>
                <a:spcPts val="0"/>
              </a:spcAft>
              <a:buClr>
                <a:schemeClr val="dk1"/>
              </a:buClr>
              <a:buSzPts val="1400"/>
              <a:buChar char="■"/>
              <a:defRPr sz="1100"/>
            </a:lvl6pPr>
            <a:lvl7pPr indent="-317500" lvl="6" marL="3200400" rtl="0" algn="l">
              <a:lnSpc>
                <a:spcPct val="90000"/>
              </a:lnSpc>
              <a:spcBef>
                <a:spcPts val="1200"/>
              </a:spcBef>
              <a:spcAft>
                <a:spcPts val="0"/>
              </a:spcAft>
              <a:buClr>
                <a:schemeClr val="dk1"/>
              </a:buClr>
              <a:buSzPts val="1400"/>
              <a:buChar char="●"/>
              <a:defRPr sz="1100"/>
            </a:lvl7pPr>
            <a:lvl8pPr indent="-317500" lvl="7" marL="3657600" rtl="0" algn="l">
              <a:lnSpc>
                <a:spcPct val="90000"/>
              </a:lnSpc>
              <a:spcBef>
                <a:spcPts val="1200"/>
              </a:spcBef>
              <a:spcAft>
                <a:spcPts val="0"/>
              </a:spcAft>
              <a:buClr>
                <a:schemeClr val="dk1"/>
              </a:buClr>
              <a:buSzPts val="1400"/>
              <a:buChar char="○"/>
              <a:defRPr sz="1100"/>
            </a:lvl8pPr>
            <a:lvl9pPr indent="-317500" lvl="8" marL="4114800" rtl="0" algn="l">
              <a:lnSpc>
                <a:spcPct val="90000"/>
              </a:lnSpc>
              <a:spcBef>
                <a:spcPts val="1200"/>
              </a:spcBef>
              <a:spcAft>
                <a:spcPts val="1200"/>
              </a:spcAft>
              <a:buClr>
                <a:schemeClr val="dk1"/>
              </a:buClr>
              <a:buSzPts val="1400"/>
              <a:buChar char="■"/>
              <a:defRPr sz="1100"/>
            </a:lvl9pPr>
          </a:lstStyle>
          <a:p/>
        </p:txBody>
      </p:sp>
      <p:sp>
        <p:nvSpPr>
          <p:cNvPr id="53" name="Google Shape;53;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4" name="Google Shape;54;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5" name="Google Shape;55;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rtl="0" algn="r">
              <a:spcBef>
                <a:spcPts val="0"/>
              </a:spcBef>
              <a:buNone/>
              <a:defRPr sz="1100"/>
            </a:lvl1pPr>
            <a:lvl2pPr indent="0" lvl="1" marL="0" rtl="0" algn="r">
              <a:spcBef>
                <a:spcPts val="0"/>
              </a:spcBef>
              <a:buNone/>
              <a:defRPr sz="1100"/>
            </a:lvl2pPr>
            <a:lvl3pPr indent="0" lvl="2" marL="0" rtl="0" algn="r">
              <a:spcBef>
                <a:spcPts val="0"/>
              </a:spcBef>
              <a:buNone/>
              <a:defRPr sz="1100"/>
            </a:lvl3pPr>
            <a:lvl4pPr indent="0" lvl="3" marL="0" rtl="0" algn="r">
              <a:spcBef>
                <a:spcPts val="0"/>
              </a:spcBef>
              <a:buNone/>
              <a:defRPr sz="1100"/>
            </a:lvl4pPr>
            <a:lvl5pPr indent="0" lvl="4" marL="0" rtl="0" algn="r">
              <a:spcBef>
                <a:spcPts val="0"/>
              </a:spcBef>
              <a:buNone/>
              <a:defRPr sz="1100"/>
            </a:lvl5pPr>
            <a:lvl6pPr indent="0" lvl="5" marL="0" rtl="0" algn="r">
              <a:spcBef>
                <a:spcPts val="0"/>
              </a:spcBef>
              <a:buNone/>
              <a:defRPr sz="1100"/>
            </a:lvl6pPr>
            <a:lvl7pPr indent="0" lvl="6" marL="0" rtl="0" algn="r">
              <a:spcBef>
                <a:spcPts val="0"/>
              </a:spcBef>
              <a:buNone/>
              <a:defRPr sz="1100"/>
            </a:lvl7pPr>
            <a:lvl8pPr indent="0" lvl="7" marL="0" rtl="0" algn="r">
              <a:spcBef>
                <a:spcPts val="0"/>
              </a:spcBef>
              <a:buNone/>
              <a:defRPr sz="1100"/>
            </a:lvl8pPr>
            <a:lvl9pPr indent="0" lvl="8" marL="0" rtl="0" algn="r">
              <a:spcBef>
                <a:spcPts val="0"/>
              </a:spcBef>
              <a:buNone/>
              <a:defRPr sz="1100"/>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kstslide_paars">
  <p:cSld name="tekstslide_paars">
    <p:spTree>
      <p:nvGrpSpPr>
        <p:cNvPr id="56" name="Shape 56"/>
        <p:cNvGrpSpPr/>
        <p:nvPr/>
      </p:nvGrpSpPr>
      <p:grpSpPr>
        <a:xfrm>
          <a:off x="0" y="0"/>
          <a:ext cx="0" cy="0"/>
          <a:chOff x="0" y="0"/>
          <a:chExt cx="0" cy="0"/>
        </a:xfrm>
      </p:grpSpPr>
      <p:pic>
        <p:nvPicPr>
          <p:cNvPr id="57" name="Google Shape;57;p14"/>
          <p:cNvPicPr preferRelativeResize="0"/>
          <p:nvPr/>
        </p:nvPicPr>
        <p:blipFill rotWithShape="1">
          <a:blip r:embed="rId2">
            <a:alphaModFix/>
          </a:blip>
          <a:srcRect b="0" l="0" r="0" t="0"/>
          <a:stretch/>
        </p:blipFill>
        <p:spPr>
          <a:xfrm>
            <a:off x="4662095" y="-280800"/>
            <a:ext cx="4481906" cy="1225801"/>
          </a:xfrm>
          <a:prstGeom prst="rect">
            <a:avLst/>
          </a:prstGeom>
          <a:noFill/>
          <a:ln>
            <a:noFill/>
          </a:ln>
        </p:spPr>
      </p:pic>
      <p:sp>
        <p:nvSpPr>
          <p:cNvPr id="58" name="Google Shape;58;p14"/>
          <p:cNvSpPr txBox="1"/>
          <p:nvPr>
            <p:ph idx="11" type="ftr"/>
          </p:nvPr>
        </p:nvSpPr>
        <p:spPr>
          <a:xfrm>
            <a:off x="645010" y="4584600"/>
            <a:ext cx="3203700" cy="558900"/>
          </a:xfrm>
          <a:prstGeom prst="rect">
            <a:avLst/>
          </a:prstGeom>
          <a:noFill/>
          <a:ln>
            <a:noFill/>
          </a:ln>
        </p:spPr>
        <p:txBody>
          <a:bodyPr anchorCtr="0" anchor="t" bIns="0" lIns="0" spcFirstLastPara="1" rIns="0" wrap="square" tIns="0">
            <a:noAutofit/>
          </a:bodyPr>
          <a:lstStyle>
            <a:lvl1pPr lvl="0" rtl="0" algn="l">
              <a:spcBef>
                <a:spcPts val="0"/>
              </a:spcBef>
              <a:spcAft>
                <a:spcPts val="0"/>
              </a:spcAft>
              <a:buClr>
                <a:schemeClr val="dk2"/>
              </a:buClr>
              <a:buSzPts val="1400"/>
              <a:buChar char="●"/>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9" name="Google Shape;59;p14"/>
          <p:cNvSpPr txBox="1"/>
          <p:nvPr>
            <p:ph idx="12" type="sldNum"/>
          </p:nvPr>
        </p:nvSpPr>
        <p:spPr>
          <a:xfrm>
            <a:off x="456010" y="4584600"/>
            <a:ext cx="189000" cy="558900"/>
          </a:xfrm>
          <a:prstGeom prst="rect">
            <a:avLst/>
          </a:prstGeom>
          <a:noFill/>
          <a:ln>
            <a:noFill/>
          </a:ln>
        </p:spPr>
        <p:txBody>
          <a:bodyPr anchorCtr="0" anchor="t" bIns="0" lIns="0" spcFirstLastPara="1" rIns="0" wrap="square" tIns="0">
            <a:normAutofit/>
          </a:bodyPr>
          <a:lstStyle>
            <a:lvl1pPr indent="0" lvl="0" marL="0" rtl="0" algn="l">
              <a:spcBef>
                <a:spcPts val="0"/>
              </a:spcBef>
              <a:buNone/>
              <a:defRPr/>
            </a:lvl1pPr>
            <a:lvl2pPr indent="0" lvl="1" marL="0" rtl="0" algn="l">
              <a:spcBef>
                <a:spcPts val="0"/>
              </a:spcBef>
              <a:buNone/>
              <a:defRPr/>
            </a:lvl2pPr>
            <a:lvl3pPr indent="0" lvl="2" marL="0" rtl="0" algn="l">
              <a:spcBef>
                <a:spcPts val="0"/>
              </a:spcBef>
              <a:buNone/>
              <a:defRPr/>
            </a:lvl3pPr>
            <a:lvl4pPr indent="0" lvl="3" marL="0" rtl="0" algn="l">
              <a:spcBef>
                <a:spcPts val="0"/>
              </a:spcBef>
              <a:buNone/>
              <a:defRPr/>
            </a:lvl4pPr>
            <a:lvl5pPr indent="0" lvl="4" marL="0" rtl="0" algn="l">
              <a:spcBef>
                <a:spcPts val="0"/>
              </a:spcBef>
              <a:buNone/>
              <a:defRPr/>
            </a:lvl5pPr>
            <a:lvl6pPr indent="0" lvl="5" marL="0" rtl="0" algn="l">
              <a:spcBef>
                <a:spcPts val="0"/>
              </a:spcBef>
              <a:buNone/>
              <a:defRPr/>
            </a:lvl6pPr>
            <a:lvl7pPr indent="0" lvl="6" marL="0" rtl="0" algn="l">
              <a:spcBef>
                <a:spcPts val="0"/>
              </a:spcBef>
              <a:buNone/>
              <a:defRPr/>
            </a:lvl7pPr>
            <a:lvl8pPr indent="0" lvl="7" marL="0" rtl="0" algn="l">
              <a:spcBef>
                <a:spcPts val="0"/>
              </a:spcBef>
              <a:buNone/>
              <a:defRPr/>
            </a:lvl8pPr>
            <a:lvl9pPr indent="0" lvl="8" marL="0" rtl="0" algn="l">
              <a:spcBef>
                <a:spcPts val="0"/>
              </a:spcBef>
              <a:buNone/>
              <a:defRPr/>
            </a:lvl9pPr>
          </a:lstStyle>
          <a:p>
            <a:pPr indent="0" lvl="0" marL="0" rtl="0" algn="l">
              <a:spcBef>
                <a:spcPts val="0"/>
              </a:spcBef>
              <a:spcAft>
                <a:spcPts val="0"/>
              </a:spcAft>
              <a:buNone/>
            </a:pPr>
            <a:fld id="{00000000-1234-1234-1234-123412341234}" type="slidenum">
              <a:rPr lang="nl"/>
              <a:t>‹#›</a:t>
            </a:fld>
            <a:endParaRPr/>
          </a:p>
        </p:txBody>
      </p:sp>
      <p:pic>
        <p:nvPicPr>
          <p:cNvPr id="60" name="Google Shape;60;p14"/>
          <p:cNvPicPr preferRelativeResize="0"/>
          <p:nvPr/>
        </p:nvPicPr>
        <p:blipFill rotWithShape="1">
          <a:blip r:embed="rId3">
            <a:alphaModFix/>
          </a:blip>
          <a:srcRect b="0" l="0" r="0" t="0"/>
          <a:stretch/>
        </p:blipFill>
        <p:spPr>
          <a:xfrm>
            <a:off x="7998611" y="4424166"/>
            <a:ext cx="688187" cy="253800"/>
          </a:xfrm>
          <a:prstGeom prst="rect">
            <a:avLst/>
          </a:prstGeom>
          <a:noFill/>
          <a:ln>
            <a:noFill/>
          </a:ln>
        </p:spPr>
      </p:pic>
      <p:sp>
        <p:nvSpPr>
          <p:cNvPr id="61" name="Google Shape;61;p14"/>
          <p:cNvSpPr/>
          <p:nvPr>
            <p:ph idx="1" type="body"/>
          </p:nvPr>
        </p:nvSpPr>
        <p:spPr>
          <a:xfrm>
            <a:off x="456010" y="457200"/>
            <a:ext cx="2763900" cy="301800"/>
          </a:xfrm>
          <a:prstGeom prst="roundRect">
            <a:avLst>
              <a:gd fmla="val 50000" name="adj"/>
            </a:avLst>
          </a:prstGeom>
          <a:solidFill>
            <a:schemeClr val="accent3"/>
          </a:solidFill>
          <a:ln>
            <a:noFill/>
          </a:ln>
        </p:spPr>
        <p:txBody>
          <a:bodyPr anchorCtr="0" anchor="ctr" bIns="13500" lIns="81000" spcFirstLastPara="1" rIns="81000" wrap="square" tIns="13500">
            <a:normAutofit/>
          </a:bodyPr>
          <a:lstStyle>
            <a:lvl1pPr indent="-304800" lvl="0" marL="457200" rtl="0" algn="l">
              <a:lnSpc>
                <a:spcPct val="110000"/>
              </a:lnSpc>
              <a:spcBef>
                <a:spcPts val="0"/>
              </a:spcBef>
              <a:spcAft>
                <a:spcPts val="0"/>
              </a:spcAft>
              <a:buClr>
                <a:schemeClr val="lt1"/>
              </a:buClr>
              <a:buSzPts val="1200"/>
              <a:buChar char="●"/>
              <a:defRPr sz="1200">
                <a:solidFill>
                  <a:schemeClr val="lt1"/>
                </a:solidFill>
              </a:defRPr>
            </a:lvl1pPr>
            <a:lvl2pPr indent="-317500" lvl="1" marL="914400" rtl="0" algn="l">
              <a:lnSpc>
                <a:spcPct val="110000"/>
              </a:lnSpc>
              <a:spcBef>
                <a:spcPts val="1200"/>
              </a:spcBef>
              <a:spcAft>
                <a:spcPts val="0"/>
              </a:spcAft>
              <a:buClr>
                <a:schemeClr val="dk2"/>
              </a:buClr>
              <a:buSzPts val="1400"/>
              <a:buChar char="○"/>
              <a:defRPr/>
            </a:lvl2pPr>
            <a:lvl3pPr indent="-317500" lvl="2" marL="1371600" rtl="0" algn="l">
              <a:lnSpc>
                <a:spcPct val="110000"/>
              </a:lnSpc>
              <a:spcBef>
                <a:spcPts val="1200"/>
              </a:spcBef>
              <a:spcAft>
                <a:spcPts val="0"/>
              </a:spcAft>
              <a:buClr>
                <a:schemeClr val="dk2"/>
              </a:buClr>
              <a:buSzPts val="1400"/>
              <a:buChar char="■"/>
              <a:defRPr/>
            </a:lvl3pPr>
            <a:lvl4pPr indent="-317500" lvl="3" marL="1828800" rtl="0" algn="l">
              <a:lnSpc>
                <a:spcPct val="110000"/>
              </a:lnSpc>
              <a:spcBef>
                <a:spcPts val="1200"/>
              </a:spcBef>
              <a:spcAft>
                <a:spcPts val="0"/>
              </a:spcAft>
              <a:buClr>
                <a:schemeClr val="dk2"/>
              </a:buClr>
              <a:buSzPts val="1400"/>
              <a:buChar char="●"/>
              <a:defRPr/>
            </a:lvl4pPr>
            <a:lvl5pPr indent="-317500" lvl="4" marL="2286000" rtl="0" algn="l">
              <a:lnSpc>
                <a:spcPct val="110000"/>
              </a:lnSpc>
              <a:spcBef>
                <a:spcPts val="1200"/>
              </a:spcBef>
              <a:spcAft>
                <a:spcPts val="0"/>
              </a:spcAft>
              <a:buClr>
                <a:schemeClr val="dk2"/>
              </a:buClr>
              <a:buSzPts val="1400"/>
              <a:buChar char="○"/>
              <a:defRPr/>
            </a:lvl5pPr>
            <a:lvl6pPr indent="-317500" lvl="5" marL="2743200" rtl="0" algn="l">
              <a:lnSpc>
                <a:spcPct val="90000"/>
              </a:lnSpc>
              <a:spcBef>
                <a:spcPts val="1200"/>
              </a:spcBef>
              <a:spcAft>
                <a:spcPts val="0"/>
              </a:spcAft>
              <a:buClr>
                <a:schemeClr val="dk2"/>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62" name="Google Shape;62;p14"/>
          <p:cNvSpPr txBox="1"/>
          <p:nvPr>
            <p:ph type="title"/>
          </p:nvPr>
        </p:nvSpPr>
        <p:spPr>
          <a:xfrm>
            <a:off x="1141810" y="1010041"/>
            <a:ext cx="7542000" cy="385800"/>
          </a:xfrm>
          <a:prstGeom prst="rect">
            <a:avLst/>
          </a:prstGeom>
          <a:noFill/>
          <a:ln>
            <a:noFill/>
          </a:ln>
        </p:spPr>
        <p:txBody>
          <a:bodyPr anchorCtr="0" anchor="t" bIns="135000" lIns="0" spcFirstLastPara="1" rIns="0" wrap="square" tIns="0">
            <a:spAutoFit/>
          </a:bodyPr>
          <a:lstStyle>
            <a:lvl1pPr lvl="0" rtl="0" algn="l">
              <a:lnSpc>
                <a:spcPct val="90000"/>
              </a:lnSpc>
              <a:spcBef>
                <a:spcPts val="0"/>
              </a:spcBef>
              <a:spcAft>
                <a:spcPts val="0"/>
              </a:spcAft>
              <a:buClr>
                <a:schemeClr val="accent3"/>
              </a:buClr>
              <a:buSzPts val="1800"/>
              <a:buFont typeface="Arial"/>
              <a:buNone/>
              <a:defRPr sz="1800">
                <a:solidFill>
                  <a:schemeClr val="accent3"/>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3" name="Google Shape;63;p14"/>
          <p:cNvSpPr txBox="1"/>
          <p:nvPr>
            <p:ph idx="2" type="body"/>
          </p:nvPr>
        </p:nvSpPr>
        <p:spPr>
          <a:xfrm>
            <a:off x="1141810" y="1395413"/>
            <a:ext cx="7541400" cy="2963400"/>
          </a:xfrm>
          <a:prstGeom prst="rect">
            <a:avLst/>
          </a:prstGeom>
          <a:noFill/>
          <a:ln>
            <a:noFill/>
          </a:ln>
        </p:spPr>
        <p:txBody>
          <a:bodyPr anchorCtr="0" anchor="t" bIns="0" lIns="0" spcFirstLastPara="1" rIns="0" wrap="square" tIns="0">
            <a:normAutofit/>
          </a:bodyPr>
          <a:lstStyle>
            <a:lvl1pPr indent="-317500" lvl="0" marL="457200" rtl="0" algn="l">
              <a:lnSpc>
                <a:spcPct val="110000"/>
              </a:lnSpc>
              <a:spcBef>
                <a:spcPts val="0"/>
              </a:spcBef>
              <a:spcAft>
                <a:spcPts val="0"/>
              </a:spcAft>
              <a:buClr>
                <a:schemeClr val="dk2"/>
              </a:buClr>
              <a:buSzPts val="1400"/>
              <a:buChar char="●"/>
              <a:defRPr/>
            </a:lvl1pPr>
            <a:lvl2pPr indent="-317500" lvl="1" marL="914400" rtl="0" algn="l">
              <a:lnSpc>
                <a:spcPct val="110000"/>
              </a:lnSpc>
              <a:spcBef>
                <a:spcPts val="1200"/>
              </a:spcBef>
              <a:spcAft>
                <a:spcPts val="0"/>
              </a:spcAft>
              <a:buClr>
                <a:schemeClr val="dk2"/>
              </a:buClr>
              <a:buSzPts val="1400"/>
              <a:buChar char="○"/>
              <a:defRPr/>
            </a:lvl2pPr>
            <a:lvl3pPr indent="-317500" lvl="2" marL="1371600" rtl="0" algn="l">
              <a:lnSpc>
                <a:spcPct val="110000"/>
              </a:lnSpc>
              <a:spcBef>
                <a:spcPts val="1200"/>
              </a:spcBef>
              <a:spcAft>
                <a:spcPts val="0"/>
              </a:spcAft>
              <a:buClr>
                <a:schemeClr val="dk2"/>
              </a:buClr>
              <a:buSzPts val="1400"/>
              <a:buChar char="■"/>
              <a:defRPr/>
            </a:lvl3pPr>
            <a:lvl4pPr indent="-317500" lvl="3" marL="1828800" rtl="0" algn="l">
              <a:lnSpc>
                <a:spcPct val="110000"/>
              </a:lnSpc>
              <a:spcBef>
                <a:spcPts val="1200"/>
              </a:spcBef>
              <a:spcAft>
                <a:spcPts val="0"/>
              </a:spcAft>
              <a:buClr>
                <a:schemeClr val="dk2"/>
              </a:buClr>
              <a:buSzPts val="1400"/>
              <a:buChar char="●"/>
              <a:defRPr/>
            </a:lvl4pPr>
            <a:lvl5pPr indent="-317500" lvl="4" marL="2286000" rtl="0" algn="l">
              <a:lnSpc>
                <a:spcPct val="110000"/>
              </a:lnSpc>
              <a:spcBef>
                <a:spcPts val="1200"/>
              </a:spcBef>
              <a:spcAft>
                <a:spcPts val="0"/>
              </a:spcAft>
              <a:buClr>
                <a:schemeClr val="dk2"/>
              </a:buClr>
              <a:buSzPts val="1400"/>
              <a:buChar char="○"/>
              <a:defRPr/>
            </a:lvl5pPr>
            <a:lvl6pPr indent="-317500" lvl="5" marL="2743200" rtl="0" algn="l">
              <a:lnSpc>
                <a:spcPct val="90000"/>
              </a:lnSpc>
              <a:spcBef>
                <a:spcPts val="1200"/>
              </a:spcBef>
              <a:spcAft>
                <a:spcPts val="0"/>
              </a:spcAft>
              <a:buClr>
                <a:schemeClr val="dk2"/>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ekst+foto_recht">
  <p:cSld name="1_tekst+foto_recht">
    <p:spTree>
      <p:nvGrpSpPr>
        <p:cNvPr id="64" name="Shape 64"/>
        <p:cNvGrpSpPr/>
        <p:nvPr/>
      </p:nvGrpSpPr>
      <p:grpSpPr>
        <a:xfrm>
          <a:off x="0" y="0"/>
          <a:ext cx="0" cy="0"/>
          <a:chOff x="0" y="0"/>
          <a:chExt cx="0" cy="0"/>
        </a:xfrm>
      </p:grpSpPr>
      <p:pic>
        <p:nvPicPr>
          <p:cNvPr id="65" name="Google Shape;65;p15"/>
          <p:cNvPicPr preferRelativeResize="0"/>
          <p:nvPr/>
        </p:nvPicPr>
        <p:blipFill rotWithShape="1">
          <a:blip r:embed="rId2">
            <a:alphaModFix/>
          </a:blip>
          <a:srcRect b="0" l="0" r="0" t="0"/>
          <a:stretch/>
        </p:blipFill>
        <p:spPr>
          <a:xfrm>
            <a:off x="2377508" y="4419968"/>
            <a:ext cx="2878492" cy="750600"/>
          </a:xfrm>
          <a:prstGeom prst="rect">
            <a:avLst/>
          </a:prstGeom>
          <a:noFill/>
          <a:ln>
            <a:noFill/>
          </a:ln>
        </p:spPr>
      </p:pic>
      <p:sp>
        <p:nvSpPr>
          <p:cNvPr id="66" name="Google Shape;66;p15"/>
          <p:cNvSpPr/>
          <p:nvPr>
            <p:ph idx="2" type="pic"/>
          </p:nvPr>
        </p:nvSpPr>
        <p:spPr>
          <a:xfrm>
            <a:off x="5256000" y="0"/>
            <a:ext cx="3888000" cy="5143500"/>
          </a:xfrm>
          <a:prstGeom prst="rect">
            <a:avLst/>
          </a:prstGeom>
          <a:solidFill>
            <a:srgbClr val="EAEAEA"/>
          </a:solidFill>
          <a:ln>
            <a:noFill/>
          </a:ln>
        </p:spPr>
      </p:sp>
      <p:sp>
        <p:nvSpPr>
          <p:cNvPr id="67" name="Google Shape;67;p15"/>
          <p:cNvSpPr txBox="1"/>
          <p:nvPr>
            <p:ph idx="11" type="ftr"/>
          </p:nvPr>
        </p:nvSpPr>
        <p:spPr>
          <a:xfrm>
            <a:off x="645010" y="4584600"/>
            <a:ext cx="3203700" cy="558900"/>
          </a:xfrm>
          <a:prstGeom prst="rect">
            <a:avLst/>
          </a:prstGeom>
          <a:noFill/>
          <a:ln>
            <a:noFill/>
          </a:ln>
        </p:spPr>
        <p:txBody>
          <a:bodyPr anchorCtr="0" anchor="t" bIns="0" lIns="0" spcFirstLastPara="1" rIns="0" wrap="square" tIns="0">
            <a:noAutofit/>
          </a:bodyPr>
          <a:lstStyle>
            <a:lvl1pPr lvl="0" rtl="0" algn="l">
              <a:spcBef>
                <a:spcPts val="0"/>
              </a:spcBef>
              <a:spcAft>
                <a:spcPts val="0"/>
              </a:spcAft>
              <a:buClr>
                <a:schemeClr val="dk2"/>
              </a:buClr>
              <a:buSzPts val="1400"/>
              <a:buChar char="●"/>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68" name="Google Shape;68;p15"/>
          <p:cNvSpPr txBox="1"/>
          <p:nvPr>
            <p:ph idx="12" type="sldNum"/>
          </p:nvPr>
        </p:nvSpPr>
        <p:spPr>
          <a:xfrm>
            <a:off x="456010" y="4584600"/>
            <a:ext cx="189000" cy="558900"/>
          </a:xfrm>
          <a:prstGeom prst="rect">
            <a:avLst/>
          </a:prstGeom>
          <a:noFill/>
          <a:ln>
            <a:noFill/>
          </a:ln>
        </p:spPr>
        <p:txBody>
          <a:bodyPr anchorCtr="0" anchor="t" bIns="0" lIns="0" spcFirstLastPara="1" rIns="0" wrap="square" tIns="0">
            <a:normAutofit/>
          </a:bodyPr>
          <a:lstStyle>
            <a:lvl1pPr indent="0" lvl="0" marL="0" rtl="0" algn="l">
              <a:spcBef>
                <a:spcPts val="0"/>
              </a:spcBef>
              <a:buNone/>
              <a:defRPr/>
            </a:lvl1pPr>
            <a:lvl2pPr indent="0" lvl="1" marL="0" rtl="0" algn="l">
              <a:spcBef>
                <a:spcPts val="0"/>
              </a:spcBef>
              <a:buNone/>
              <a:defRPr/>
            </a:lvl2pPr>
            <a:lvl3pPr indent="0" lvl="2" marL="0" rtl="0" algn="l">
              <a:spcBef>
                <a:spcPts val="0"/>
              </a:spcBef>
              <a:buNone/>
              <a:defRPr/>
            </a:lvl3pPr>
            <a:lvl4pPr indent="0" lvl="3" marL="0" rtl="0" algn="l">
              <a:spcBef>
                <a:spcPts val="0"/>
              </a:spcBef>
              <a:buNone/>
              <a:defRPr/>
            </a:lvl4pPr>
            <a:lvl5pPr indent="0" lvl="4" marL="0" rtl="0" algn="l">
              <a:spcBef>
                <a:spcPts val="0"/>
              </a:spcBef>
              <a:buNone/>
              <a:defRPr/>
            </a:lvl5pPr>
            <a:lvl6pPr indent="0" lvl="5" marL="0" rtl="0" algn="l">
              <a:spcBef>
                <a:spcPts val="0"/>
              </a:spcBef>
              <a:buNone/>
              <a:defRPr/>
            </a:lvl6pPr>
            <a:lvl7pPr indent="0" lvl="6" marL="0" rtl="0" algn="l">
              <a:spcBef>
                <a:spcPts val="0"/>
              </a:spcBef>
              <a:buNone/>
              <a:defRPr/>
            </a:lvl7pPr>
            <a:lvl8pPr indent="0" lvl="7" marL="0" rtl="0" algn="l">
              <a:spcBef>
                <a:spcPts val="0"/>
              </a:spcBef>
              <a:buNone/>
              <a:defRPr/>
            </a:lvl8pPr>
            <a:lvl9pPr indent="0" lvl="8" marL="0" rtl="0" algn="l">
              <a:spcBef>
                <a:spcPts val="0"/>
              </a:spcBef>
              <a:buNone/>
              <a:defRPr/>
            </a:lvl9pPr>
          </a:lstStyle>
          <a:p>
            <a:pPr indent="0" lvl="0" marL="0" rtl="0" algn="l">
              <a:spcBef>
                <a:spcPts val="0"/>
              </a:spcBef>
              <a:spcAft>
                <a:spcPts val="0"/>
              </a:spcAft>
              <a:buNone/>
            </a:pPr>
            <a:fld id="{00000000-1234-1234-1234-123412341234}" type="slidenum">
              <a:rPr lang="nl"/>
              <a:t>‹#›</a:t>
            </a:fld>
            <a:endParaRPr/>
          </a:p>
        </p:txBody>
      </p:sp>
      <p:pic>
        <p:nvPicPr>
          <p:cNvPr id="69" name="Google Shape;69;p15"/>
          <p:cNvPicPr preferRelativeResize="0"/>
          <p:nvPr/>
        </p:nvPicPr>
        <p:blipFill rotWithShape="1">
          <a:blip r:embed="rId3">
            <a:alphaModFix/>
          </a:blip>
          <a:srcRect b="0" l="0" r="0" t="0"/>
          <a:stretch/>
        </p:blipFill>
        <p:spPr>
          <a:xfrm>
            <a:off x="7998611" y="4424166"/>
            <a:ext cx="688187" cy="253800"/>
          </a:xfrm>
          <a:prstGeom prst="rect">
            <a:avLst/>
          </a:prstGeom>
          <a:noFill/>
          <a:ln>
            <a:noFill/>
          </a:ln>
        </p:spPr>
      </p:pic>
      <p:sp>
        <p:nvSpPr>
          <p:cNvPr id="70" name="Google Shape;70;p15"/>
          <p:cNvSpPr/>
          <p:nvPr>
            <p:ph idx="1" type="body"/>
          </p:nvPr>
        </p:nvSpPr>
        <p:spPr>
          <a:xfrm>
            <a:off x="456010" y="457200"/>
            <a:ext cx="2763900" cy="301800"/>
          </a:xfrm>
          <a:prstGeom prst="roundRect">
            <a:avLst>
              <a:gd fmla="val 50000" name="adj"/>
            </a:avLst>
          </a:prstGeom>
          <a:solidFill>
            <a:schemeClr val="accent3"/>
          </a:solidFill>
          <a:ln>
            <a:noFill/>
          </a:ln>
        </p:spPr>
        <p:txBody>
          <a:bodyPr anchorCtr="0" anchor="ctr" bIns="13500" lIns="81000" spcFirstLastPara="1" rIns="81000" wrap="square" tIns="13500">
            <a:normAutofit/>
          </a:bodyPr>
          <a:lstStyle>
            <a:lvl1pPr indent="-304800" lvl="0" marL="457200" rtl="0" algn="l">
              <a:lnSpc>
                <a:spcPct val="110000"/>
              </a:lnSpc>
              <a:spcBef>
                <a:spcPts val="0"/>
              </a:spcBef>
              <a:spcAft>
                <a:spcPts val="0"/>
              </a:spcAft>
              <a:buClr>
                <a:schemeClr val="lt1"/>
              </a:buClr>
              <a:buSzPts val="1200"/>
              <a:buChar char="●"/>
              <a:defRPr sz="1200">
                <a:solidFill>
                  <a:schemeClr val="lt1"/>
                </a:solidFill>
              </a:defRPr>
            </a:lvl1pPr>
            <a:lvl2pPr indent="-317500" lvl="1" marL="914400" rtl="0" algn="l">
              <a:lnSpc>
                <a:spcPct val="110000"/>
              </a:lnSpc>
              <a:spcBef>
                <a:spcPts val="1200"/>
              </a:spcBef>
              <a:spcAft>
                <a:spcPts val="0"/>
              </a:spcAft>
              <a:buClr>
                <a:schemeClr val="dk2"/>
              </a:buClr>
              <a:buSzPts val="1400"/>
              <a:buChar char="○"/>
              <a:defRPr/>
            </a:lvl2pPr>
            <a:lvl3pPr indent="-317500" lvl="2" marL="1371600" rtl="0" algn="l">
              <a:lnSpc>
                <a:spcPct val="110000"/>
              </a:lnSpc>
              <a:spcBef>
                <a:spcPts val="1200"/>
              </a:spcBef>
              <a:spcAft>
                <a:spcPts val="0"/>
              </a:spcAft>
              <a:buClr>
                <a:schemeClr val="dk2"/>
              </a:buClr>
              <a:buSzPts val="1400"/>
              <a:buChar char="■"/>
              <a:defRPr/>
            </a:lvl3pPr>
            <a:lvl4pPr indent="-317500" lvl="3" marL="1828800" rtl="0" algn="l">
              <a:lnSpc>
                <a:spcPct val="110000"/>
              </a:lnSpc>
              <a:spcBef>
                <a:spcPts val="1200"/>
              </a:spcBef>
              <a:spcAft>
                <a:spcPts val="0"/>
              </a:spcAft>
              <a:buClr>
                <a:schemeClr val="dk2"/>
              </a:buClr>
              <a:buSzPts val="1400"/>
              <a:buChar char="●"/>
              <a:defRPr/>
            </a:lvl4pPr>
            <a:lvl5pPr indent="-317500" lvl="4" marL="2286000" rtl="0" algn="l">
              <a:lnSpc>
                <a:spcPct val="110000"/>
              </a:lnSpc>
              <a:spcBef>
                <a:spcPts val="1200"/>
              </a:spcBef>
              <a:spcAft>
                <a:spcPts val="0"/>
              </a:spcAft>
              <a:buClr>
                <a:schemeClr val="dk2"/>
              </a:buClr>
              <a:buSzPts val="1400"/>
              <a:buChar char="○"/>
              <a:defRPr/>
            </a:lvl5pPr>
            <a:lvl6pPr indent="-317500" lvl="5" marL="2743200" rtl="0" algn="l">
              <a:lnSpc>
                <a:spcPct val="90000"/>
              </a:lnSpc>
              <a:spcBef>
                <a:spcPts val="1200"/>
              </a:spcBef>
              <a:spcAft>
                <a:spcPts val="0"/>
              </a:spcAft>
              <a:buClr>
                <a:schemeClr val="dk2"/>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
        <p:nvSpPr>
          <p:cNvPr id="71" name="Google Shape;71;p15"/>
          <p:cNvSpPr txBox="1"/>
          <p:nvPr>
            <p:ph type="title"/>
          </p:nvPr>
        </p:nvSpPr>
        <p:spPr>
          <a:xfrm>
            <a:off x="1141811" y="1009800"/>
            <a:ext cx="3830100" cy="385800"/>
          </a:xfrm>
          <a:prstGeom prst="rect">
            <a:avLst/>
          </a:prstGeom>
          <a:noFill/>
          <a:ln>
            <a:noFill/>
          </a:ln>
        </p:spPr>
        <p:txBody>
          <a:bodyPr anchorCtr="0" anchor="t" bIns="135000" lIns="0" spcFirstLastPara="1" rIns="0" wrap="square" tIns="0">
            <a:spAutoFit/>
          </a:bodyPr>
          <a:lstStyle>
            <a:lvl1pPr lvl="0" rtl="0" algn="l">
              <a:lnSpc>
                <a:spcPct val="90000"/>
              </a:lnSpc>
              <a:spcBef>
                <a:spcPts val="0"/>
              </a:spcBef>
              <a:spcAft>
                <a:spcPts val="0"/>
              </a:spcAft>
              <a:buClr>
                <a:schemeClr val="accent3"/>
              </a:buClr>
              <a:buSzPts val="1800"/>
              <a:buFont typeface="Arial"/>
              <a:buNone/>
              <a:defRPr sz="1800">
                <a:solidFill>
                  <a:schemeClr val="accent3"/>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 name="Google Shape;72;p15"/>
          <p:cNvSpPr txBox="1"/>
          <p:nvPr>
            <p:ph idx="3" type="body"/>
          </p:nvPr>
        </p:nvSpPr>
        <p:spPr>
          <a:xfrm>
            <a:off x="1141810" y="1395413"/>
            <a:ext cx="3830100" cy="3024300"/>
          </a:xfrm>
          <a:prstGeom prst="rect">
            <a:avLst/>
          </a:prstGeom>
          <a:noFill/>
          <a:ln>
            <a:noFill/>
          </a:ln>
        </p:spPr>
        <p:txBody>
          <a:bodyPr anchorCtr="0" anchor="t" bIns="0" lIns="0" spcFirstLastPara="1" rIns="0" wrap="square" tIns="0">
            <a:normAutofit/>
          </a:bodyPr>
          <a:lstStyle>
            <a:lvl1pPr indent="-317500" lvl="0" marL="457200" rtl="0" algn="l">
              <a:lnSpc>
                <a:spcPct val="110000"/>
              </a:lnSpc>
              <a:spcBef>
                <a:spcPts val="0"/>
              </a:spcBef>
              <a:spcAft>
                <a:spcPts val="0"/>
              </a:spcAft>
              <a:buClr>
                <a:schemeClr val="dk2"/>
              </a:buClr>
              <a:buSzPts val="1400"/>
              <a:buChar char="●"/>
              <a:defRPr/>
            </a:lvl1pPr>
            <a:lvl2pPr indent="-317500" lvl="1" marL="914400" rtl="0" algn="l">
              <a:lnSpc>
                <a:spcPct val="110000"/>
              </a:lnSpc>
              <a:spcBef>
                <a:spcPts val="1200"/>
              </a:spcBef>
              <a:spcAft>
                <a:spcPts val="0"/>
              </a:spcAft>
              <a:buClr>
                <a:schemeClr val="dk2"/>
              </a:buClr>
              <a:buSzPts val="1400"/>
              <a:buChar char="○"/>
              <a:defRPr/>
            </a:lvl2pPr>
            <a:lvl3pPr indent="-317500" lvl="2" marL="1371600" rtl="0" algn="l">
              <a:lnSpc>
                <a:spcPct val="110000"/>
              </a:lnSpc>
              <a:spcBef>
                <a:spcPts val="1200"/>
              </a:spcBef>
              <a:spcAft>
                <a:spcPts val="0"/>
              </a:spcAft>
              <a:buClr>
                <a:schemeClr val="dk2"/>
              </a:buClr>
              <a:buSzPts val="1400"/>
              <a:buChar char="■"/>
              <a:defRPr/>
            </a:lvl3pPr>
            <a:lvl4pPr indent="-317500" lvl="3" marL="1828800" rtl="0" algn="l">
              <a:lnSpc>
                <a:spcPct val="110000"/>
              </a:lnSpc>
              <a:spcBef>
                <a:spcPts val="1200"/>
              </a:spcBef>
              <a:spcAft>
                <a:spcPts val="0"/>
              </a:spcAft>
              <a:buClr>
                <a:schemeClr val="dk2"/>
              </a:buClr>
              <a:buSzPts val="1400"/>
              <a:buChar char="●"/>
              <a:defRPr/>
            </a:lvl4pPr>
            <a:lvl5pPr indent="-317500" lvl="4" marL="2286000" rtl="0" algn="l">
              <a:lnSpc>
                <a:spcPct val="110000"/>
              </a:lnSpc>
              <a:spcBef>
                <a:spcPts val="1200"/>
              </a:spcBef>
              <a:spcAft>
                <a:spcPts val="0"/>
              </a:spcAft>
              <a:buClr>
                <a:schemeClr val="dk2"/>
              </a:buClr>
              <a:buSzPts val="1400"/>
              <a:buChar char="○"/>
              <a:defRPr/>
            </a:lvl5pPr>
            <a:lvl6pPr indent="-317500" lvl="5" marL="2743200" rtl="0" algn="l">
              <a:lnSpc>
                <a:spcPct val="90000"/>
              </a:lnSpc>
              <a:spcBef>
                <a:spcPts val="1200"/>
              </a:spcBef>
              <a:spcAft>
                <a:spcPts val="0"/>
              </a:spcAft>
              <a:buClr>
                <a:schemeClr val="dk2"/>
              </a:buClr>
              <a:buSzPts val="1400"/>
              <a:buChar char="■"/>
              <a:defRPr/>
            </a:lvl6pPr>
            <a:lvl7pPr indent="-317500" lvl="6" marL="3200400" rtl="0" algn="l">
              <a:lnSpc>
                <a:spcPct val="90000"/>
              </a:lnSpc>
              <a:spcBef>
                <a:spcPts val="1200"/>
              </a:spcBef>
              <a:spcAft>
                <a:spcPts val="0"/>
              </a:spcAft>
              <a:buClr>
                <a:schemeClr val="dk1"/>
              </a:buClr>
              <a:buSzPts val="1400"/>
              <a:buChar char="●"/>
              <a:defRPr/>
            </a:lvl7pPr>
            <a:lvl8pPr indent="-317500" lvl="7" marL="3657600" rtl="0" algn="l">
              <a:lnSpc>
                <a:spcPct val="90000"/>
              </a:lnSpc>
              <a:spcBef>
                <a:spcPts val="1200"/>
              </a:spcBef>
              <a:spcAft>
                <a:spcPts val="0"/>
              </a:spcAft>
              <a:buClr>
                <a:schemeClr val="dk1"/>
              </a:buClr>
              <a:buSzPts val="1400"/>
              <a:buChar char="○"/>
              <a:defRPr/>
            </a:lvl8pPr>
            <a:lvl9pPr indent="-317500" lvl="8" marL="4114800" rtl="0" algn="l">
              <a:lnSpc>
                <a:spcPct val="90000"/>
              </a:lnSpc>
              <a:spcBef>
                <a:spcPts val="1200"/>
              </a:spcBef>
              <a:spcAft>
                <a:spcPts val="1200"/>
              </a:spcAft>
              <a:buClr>
                <a:schemeClr val="dk1"/>
              </a:buClr>
              <a:buSzPts val="14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2.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1pPr>
            <a:lvl2pPr lvl="1"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2pPr>
            <a:lvl3pPr lvl="2"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3pPr>
            <a:lvl4pPr lvl="3"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4pPr>
            <a:lvl5pPr lvl="4"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5pPr>
            <a:lvl6pPr lvl="5"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6pPr>
            <a:lvl7pPr lvl="6"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7pPr>
            <a:lvl8pPr lvl="7"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8pPr>
            <a:lvl9pPr lvl="8" rtl="0">
              <a:spcBef>
                <a:spcPts val="0"/>
              </a:spcBef>
              <a:spcAft>
                <a:spcPts val="0"/>
              </a:spcAft>
              <a:buClr>
                <a:schemeClr val="dk1"/>
              </a:buClr>
              <a:buSzPts val="2800"/>
              <a:buFont typeface="Outfit"/>
              <a:buNone/>
              <a:defRPr sz="2800">
                <a:solidFill>
                  <a:schemeClr val="dk1"/>
                </a:solidFill>
                <a:latin typeface="Outfit"/>
                <a:ea typeface="Outfit"/>
                <a:cs typeface="Outfit"/>
                <a:sym typeface="Outfit"/>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dk1"/>
              </a:buClr>
              <a:buSzPts val="1800"/>
              <a:buFont typeface="Outfit"/>
              <a:buChar char="●"/>
              <a:defRPr sz="1800">
                <a:solidFill>
                  <a:schemeClr val="dk1"/>
                </a:solidFill>
                <a:latin typeface="Outfit"/>
                <a:ea typeface="Outfit"/>
                <a:cs typeface="Outfit"/>
                <a:sym typeface="Outfit"/>
              </a:defRPr>
            </a:lvl1pPr>
            <a:lvl2pPr indent="-317500" lvl="1" marL="9144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2pPr>
            <a:lvl3pPr indent="-317500" lvl="2" marL="13716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3pPr>
            <a:lvl4pPr indent="-317500" lvl="3" marL="18288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4pPr>
            <a:lvl5pPr indent="-317500" lvl="4" marL="22860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5pPr>
            <a:lvl6pPr indent="-317500" lvl="5" marL="27432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6pPr>
            <a:lvl7pPr indent="-317500" lvl="6" marL="32004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7pPr>
            <a:lvl8pPr indent="-317500" lvl="7" marL="36576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8pPr>
            <a:lvl9pPr indent="-317500" lvl="8" marL="4114800" rtl="0">
              <a:lnSpc>
                <a:spcPct val="115000"/>
              </a:lnSpc>
              <a:spcBef>
                <a:spcPts val="0"/>
              </a:spcBef>
              <a:spcAft>
                <a:spcPts val="0"/>
              </a:spcAft>
              <a:buClr>
                <a:schemeClr val="dk1"/>
              </a:buClr>
              <a:buSzPts val="1400"/>
              <a:buFont typeface="Outfit"/>
              <a:buChar char="■"/>
              <a:defRPr>
                <a:solidFill>
                  <a:schemeClr val="dk1"/>
                </a:solidFill>
                <a:latin typeface="Outfit"/>
                <a:ea typeface="Outfit"/>
                <a:cs typeface="Outfit"/>
                <a:sym typeface="Outfit"/>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n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mc:AlternateContent>
    <mc:Choice Requires="p14">
      <p:transition spd="slow" p14:dur="700">
        <p:fade/>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2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8.png"/><Relationship Id="rId4" Type="http://schemas.openxmlformats.org/officeDocument/2006/relationships/slide" Target="/ppt/slides/slide14.xml"/><Relationship Id="rId5"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9.png"/><Relationship Id="rId4" Type="http://schemas.openxmlformats.org/officeDocument/2006/relationships/hyperlink" Target="https://www.mediawijs.be/nl/invloedenonline" TargetMode="External"/><Relationship Id="rId5" Type="http://schemas.openxmlformats.org/officeDocument/2006/relationships/hyperlink" Target="https://www.mediawijs.be/nl/subculturen" TargetMode="External"/><Relationship Id="rId6" Type="http://schemas.openxmlformats.org/officeDocument/2006/relationships/hyperlink" Target="https://www.mediawijs.be/nl/extremeideeen" TargetMode="External"/><Relationship Id="rId7" Type="http://schemas.openxmlformats.org/officeDocument/2006/relationships/hyperlink" Target="https://www.mediawijs.be/nl/pratenoverinvloed" TargetMode="External"/><Relationship Id="rId8" Type="http://schemas.openxmlformats.org/officeDocument/2006/relationships/hyperlink" Target="https://www.mediawijs.be/nl/populaireinfluencers"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1.jp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9.png"/><Relationship Id="rId4"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15.png"/><Relationship Id="rId7" Type="http://schemas.openxmlformats.org/officeDocument/2006/relationships/image" Target="../media/image16.png"/><Relationship Id="rId8" Type="http://schemas.openxmlformats.org/officeDocument/2006/relationships/image" Target="../media/image1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9.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7.jp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9.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7.jp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1.jp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2.jpg"/><Relationship Id="rId4" Type="http://schemas.openxmlformats.org/officeDocument/2006/relationships/image" Target="../media/image9.png"/><Relationship Id="rId5" Type="http://schemas.openxmlformats.org/officeDocument/2006/relationships/image" Target="../media/image2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5.png"/><Relationship Id="rId4" Type="http://schemas.openxmlformats.org/officeDocument/2006/relationships/image" Target="../media/image9.png"/><Relationship Id="rId5" Type="http://schemas.openxmlformats.org/officeDocument/2006/relationships/image" Target="../media/image27.png"/><Relationship Id="rId6" Type="http://schemas.openxmlformats.org/officeDocument/2006/relationships/image" Target="../media/image26.png"/><Relationship Id="rId7"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76" name="Shape 76"/>
        <p:cNvGrpSpPr/>
        <p:nvPr/>
      </p:nvGrpSpPr>
      <p:grpSpPr>
        <a:xfrm>
          <a:off x="0" y="0"/>
          <a:ext cx="0" cy="0"/>
          <a:chOff x="0" y="0"/>
          <a:chExt cx="0" cy="0"/>
        </a:xfrm>
      </p:grpSpPr>
      <p:pic>
        <p:nvPicPr>
          <p:cNvPr id="77" name="Google Shape;77;p16" title="BG blue.png"/>
          <p:cNvPicPr preferRelativeResize="0"/>
          <p:nvPr/>
        </p:nvPicPr>
        <p:blipFill rotWithShape="1">
          <a:blip r:embed="rId3">
            <a:alphaModFix/>
          </a:blip>
          <a:srcRect b="42759" l="-695" r="0" t="628"/>
          <a:stretch/>
        </p:blipFill>
        <p:spPr>
          <a:xfrm>
            <a:off x="-90275" y="-59375"/>
            <a:ext cx="9260923" cy="5206774"/>
          </a:xfrm>
          <a:prstGeom prst="rect">
            <a:avLst/>
          </a:prstGeom>
          <a:noFill/>
          <a:ln>
            <a:noFill/>
          </a:ln>
        </p:spPr>
      </p:pic>
      <p:sp>
        <p:nvSpPr>
          <p:cNvPr id="78" name="Google Shape;78;p16"/>
          <p:cNvSpPr txBox="1"/>
          <p:nvPr/>
        </p:nvSpPr>
        <p:spPr>
          <a:xfrm>
            <a:off x="132675" y="1456275"/>
            <a:ext cx="4145400" cy="25491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b="1" sz="4800">
              <a:solidFill>
                <a:srgbClr val="F2EFE8"/>
              </a:solidFill>
              <a:latin typeface="Outfit"/>
              <a:ea typeface="Outfit"/>
              <a:cs typeface="Outfit"/>
              <a:sym typeface="Outfit"/>
            </a:endParaRPr>
          </a:p>
          <a:p>
            <a:pPr indent="0" lvl="0" marL="0" rtl="0" algn="l">
              <a:lnSpc>
                <a:spcPct val="80000"/>
              </a:lnSpc>
              <a:spcBef>
                <a:spcPts val="0"/>
              </a:spcBef>
              <a:spcAft>
                <a:spcPts val="0"/>
              </a:spcAft>
              <a:buNone/>
            </a:pPr>
            <a:r>
              <a:rPr b="1" lang="nl" sz="4800">
                <a:solidFill>
                  <a:srgbClr val="F2EFE8"/>
                </a:solidFill>
                <a:latin typeface="Outfit"/>
                <a:ea typeface="Outfit"/>
                <a:cs typeface="Outfit"/>
                <a:sym typeface="Outfit"/>
              </a:rPr>
              <a:t>Een wereld zonder sociale media</a:t>
            </a:r>
            <a:endParaRPr b="1" sz="4800">
              <a:solidFill>
                <a:srgbClr val="F2EFE8"/>
              </a:solidFill>
              <a:latin typeface="Outfit"/>
              <a:ea typeface="Outfit"/>
              <a:cs typeface="Outfit"/>
              <a:sym typeface="Outfit"/>
            </a:endParaRPr>
          </a:p>
        </p:txBody>
      </p:sp>
      <p:sp>
        <p:nvSpPr>
          <p:cNvPr id="79" name="Google Shape;79;p16"/>
          <p:cNvSpPr txBox="1"/>
          <p:nvPr/>
        </p:nvSpPr>
        <p:spPr>
          <a:xfrm>
            <a:off x="493850" y="4292675"/>
            <a:ext cx="2376300" cy="1071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lang="nl" sz="1800">
                <a:solidFill>
                  <a:srgbClr val="F2EFE8"/>
                </a:solidFill>
                <a:latin typeface="Outfit"/>
                <a:ea typeface="Outfit"/>
                <a:cs typeface="Outfit"/>
                <a:sym typeface="Outfit"/>
              </a:rPr>
              <a:t>Methodiek 4</a:t>
            </a:r>
            <a:endParaRPr sz="1800">
              <a:solidFill>
                <a:srgbClr val="F2EFE8"/>
              </a:solidFill>
              <a:latin typeface="Outfit"/>
              <a:ea typeface="Outfit"/>
              <a:cs typeface="Outfit"/>
              <a:sym typeface="Outfit"/>
            </a:endParaRPr>
          </a:p>
          <a:p>
            <a:pPr indent="0" lvl="0" marL="0" rtl="0" algn="l">
              <a:lnSpc>
                <a:spcPct val="80000"/>
              </a:lnSpc>
              <a:spcBef>
                <a:spcPts val="0"/>
              </a:spcBef>
              <a:spcAft>
                <a:spcPts val="0"/>
              </a:spcAft>
              <a:buNone/>
            </a:pPr>
            <a:r>
              <a:rPr lang="nl" sz="1800">
                <a:solidFill>
                  <a:srgbClr val="F2EFE8"/>
                </a:solidFill>
                <a:latin typeface="Outfit"/>
                <a:ea typeface="Outfit"/>
                <a:cs typeface="Outfit"/>
                <a:sym typeface="Outfit"/>
              </a:rPr>
              <a:t>Online beïnvloeding</a:t>
            </a:r>
            <a:endParaRPr sz="1800">
              <a:solidFill>
                <a:srgbClr val="F2EFE8"/>
              </a:solidFill>
              <a:latin typeface="Outfit"/>
              <a:ea typeface="Outfit"/>
              <a:cs typeface="Outfit"/>
              <a:sym typeface="Outfit"/>
            </a:endParaRPr>
          </a:p>
          <a:p>
            <a:pPr indent="0" lvl="0" marL="0" rtl="0" algn="l">
              <a:lnSpc>
                <a:spcPct val="80000"/>
              </a:lnSpc>
              <a:spcBef>
                <a:spcPts val="0"/>
              </a:spcBef>
              <a:spcAft>
                <a:spcPts val="0"/>
              </a:spcAft>
              <a:buNone/>
            </a:pPr>
            <a:r>
              <a:t/>
            </a:r>
            <a:endParaRPr sz="1800">
              <a:solidFill>
                <a:srgbClr val="F2EFE8"/>
              </a:solidFill>
              <a:latin typeface="Outfit"/>
              <a:ea typeface="Outfit"/>
              <a:cs typeface="Outfit"/>
              <a:sym typeface="Outfit"/>
            </a:endParaRPr>
          </a:p>
          <a:p>
            <a:pPr indent="0" lvl="0" marL="0" rtl="0" algn="l">
              <a:lnSpc>
                <a:spcPct val="80000"/>
              </a:lnSpc>
              <a:spcBef>
                <a:spcPts val="0"/>
              </a:spcBef>
              <a:spcAft>
                <a:spcPts val="0"/>
              </a:spcAft>
              <a:buNone/>
            </a:pPr>
            <a:r>
              <a:t/>
            </a:r>
            <a:endParaRPr sz="1800">
              <a:solidFill>
                <a:srgbClr val="F2EFE8"/>
              </a:solidFill>
              <a:latin typeface="Outfit"/>
              <a:ea typeface="Outfit"/>
              <a:cs typeface="Outfit"/>
              <a:sym typeface="Outfit"/>
            </a:endParaRPr>
          </a:p>
        </p:txBody>
      </p:sp>
      <p:pic>
        <p:nvPicPr>
          <p:cNvPr id="80" name="Google Shape;80;p16" title="Asset 29.png"/>
          <p:cNvPicPr preferRelativeResize="0"/>
          <p:nvPr/>
        </p:nvPicPr>
        <p:blipFill>
          <a:blip r:embed="rId4">
            <a:alphaModFix/>
          </a:blip>
          <a:stretch>
            <a:fillRect/>
          </a:stretch>
        </p:blipFill>
        <p:spPr>
          <a:xfrm>
            <a:off x="4278100" y="369625"/>
            <a:ext cx="4452926" cy="4455101"/>
          </a:xfrm>
          <a:prstGeom prst="rect">
            <a:avLst/>
          </a:prstGeom>
          <a:noFill/>
          <a:ln>
            <a:noFill/>
          </a:ln>
        </p:spPr>
      </p:pic>
      <p:pic>
        <p:nvPicPr>
          <p:cNvPr id="81" name="Google Shape;81;p16" title="Asset 30.png"/>
          <p:cNvPicPr preferRelativeResize="0"/>
          <p:nvPr/>
        </p:nvPicPr>
        <p:blipFill>
          <a:blip r:embed="rId5">
            <a:alphaModFix/>
          </a:blip>
          <a:stretch>
            <a:fillRect/>
          </a:stretch>
        </p:blipFill>
        <p:spPr>
          <a:xfrm>
            <a:off x="588700" y="506655"/>
            <a:ext cx="1933402" cy="353220"/>
          </a:xfrm>
          <a:prstGeom prst="rect">
            <a:avLst/>
          </a:prstGeom>
          <a:noFill/>
          <a:ln>
            <a:noFill/>
          </a:ln>
        </p:spPr>
      </p:pic>
      <p:pic>
        <p:nvPicPr>
          <p:cNvPr id="82" name="Google Shape;82;p16" title="Losse-elementen-4-png_0000_spelbord.png"/>
          <p:cNvPicPr preferRelativeResize="0"/>
          <p:nvPr/>
        </p:nvPicPr>
        <p:blipFill>
          <a:blip r:embed="rId6">
            <a:alphaModFix/>
          </a:blip>
          <a:stretch>
            <a:fillRect/>
          </a:stretch>
        </p:blipFill>
        <p:spPr>
          <a:xfrm>
            <a:off x="4560975" y="560725"/>
            <a:ext cx="3887176" cy="388717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7"/>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88" name="Google Shape;88;p17"/>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89" name="Google Shape;89;p17"/>
          <p:cNvPicPr preferRelativeResize="0"/>
          <p:nvPr/>
        </p:nvPicPr>
        <p:blipFill>
          <a:blip r:embed="rId3">
            <a:alphaModFix/>
          </a:blip>
          <a:stretch>
            <a:fillRect/>
          </a:stretch>
        </p:blipFill>
        <p:spPr>
          <a:xfrm>
            <a:off x="0" y="0"/>
            <a:ext cx="9144000" cy="5143500"/>
          </a:xfrm>
          <a:prstGeom prst="rect">
            <a:avLst/>
          </a:prstGeom>
          <a:noFill/>
          <a:ln>
            <a:noFill/>
          </a:ln>
        </p:spPr>
      </p:pic>
      <p:sp>
        <p:nvSpPr>
          <p:cNvPr id="90" name="Google Shape;90;p17"/>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nl" sz="1200">
                <a:latin typeface="Times New Roman"/>
                <a:ea typeface="Times New Roman"/>
                <a:cs typeface="Times New Roman"/>
                <a:sym typeface="Times New Roman"/>
              </a:rPr>
              <a:t> </a:t>
            </a:r>
            <a:endParaRPr/>
          </a:p>
        </p:txBody>
      </p:sp>
      <p:sp>
        <p:nvSpPr>
          <p:cNvPr id="91" name="Google Shape;91;p17"/>
          <p:cNvSpPr txBox="1"/>
          <p:nvPr/>
        </p:nvSpPr>
        <p:spPr>
          <a:xfrm>
            <a:off x="152400" y="744575"/>
            <a:ext cx="6646800" cy="27270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nl" sz="1600">
                <a:solidFill>
                  <a:srgbClr val="3B1FC6"/>
                </a:solidFill>
                <a:latin typeface="Outfit"/>
                <a:ea typeface="Outfit"/>
                <a:cs typeface="Outfit"/>
                <a:sym typeface="Outfit"/>
              </a:rPr>
              <a:t>Doel:</a:t>
            </a:r>
            <a:r>
              <a:rPr lang="nl" sz="1600">
                <a:solidFill>
                  <a:srgbClr val="3B1FC6"/>
                </a:solidFill>
                <a:latin typeface="Outfit"/>
                <a:ea typeface="Outfit"/>
                <a:cs typeface="Outfit"/>
                <a:sym typeface="Outfit"/>
              </a:rPr>
              <a:t> </a:t>
            </a:r>
            <a:r>
              <a:rPr lang="nl" sz="1600">
                <a:solidFill>
                  <a:srgbClr val="3B1FC6"/>
                </a:solidFill>
                <a:latin typeface="Outfit"/>
                <a:ea typeface="Outfit"/>
                <a:cs typeface="Outfit"/>
                <a:sym typeface="Outfit"/>
              </a:rPr>
              <a:t>leerlingen kijken kritisch naar de rol van sociale media in hun dagelijks leven en staan stil bij hun eigen mediagebruik. Ze reflecteren over de positieve en negatieve effecten van sociale media.</a:t>
            </a:r>
            <a:endParaRPr sz="1600">
              <a:solidFill>
                <a:srgbClr val="3B1FC6"/>
              </a:solidFill>
              <a:latin typeface="Outfit"/>
              <a:ea typeface="Outfit"/>
              <a:cs typeface="Outfit"/>
              <a:sym typeface="Outfit"/>
            </a:endParaRPr>
          </a:p>
          <a:p>
            <a:pPr indent="0" lvl="0" marL="0" rtl="0" algn="l">
              <a:lnSpc>
                <a:spcPct val="115000"/>
              </a:lnSpc>
              <a:spcBef>
                <a:spcPts val="1100"/>
              </a:spcBef>
              <a:spcAft>
                <a:spcPts val="0"/>
              </a:spcAft>
              <a:buNone/>
            </a:pPr>
            <a:r>
              <a:rPr b="1" lang="nl" sz="1600">
                <a:solidFill>
                  <a:srgbClr val="3B1FC6"/>
                </a:solidFill>
                <a:latin typeface="Outfit"/>
                <a:ea typeface="Outfit"/>
                <a:cs typeface="Outfit"/>
                <a:sym typeface="Outfit"/>
              </a:rPr>
              <a:t>In het kort</a:t>
            </a:r>
            <a:r>
              <a:rPr lang="nl" sz="1600">
                <a:solidFill>
                  <a:srgbClr val="3B1FC6"/>
                </a:solidFill>
                <a:latin typeface="Outfit"/>
                <a:ea typeface="Outfit"/>
                <a:cs typeface="Outfit"/>
                <a:sym typeface="Outfit"/>
              </a:rPr>
              <a:t>: </a:t>
            </a:r>
            <a:r>
              <a:rPr lang="nl" sz="1600">
                <a:solidFill>
                  <a:srgbClr val="3B1FC6"/>
                </a:solidFill>
                <a:latin typeface="Outfit"/>
                <a:ea typeface="Outfit"/>
                <a:cs typeface="Outfit"/>
                <a:sym typeface="Outfit"/>
              </a:rPr>
              <a:t>de klas bedenkt samen hoe een samenleving er zou uitzien zonder sociale media. Wat verandert er in hun persoonlijke leven, in hoe ze communiceren, leren, zich informeren of ontspannen?</a:t>
            </a:r>
            <a:endParaRPr sz="1600">
              <a:solidFill>
                <a:srgbClr val="3B1FC6"/>
              </a:solidFill>
              <a:latin typeface="Outfit"/>
              <a:ea typeface="Outfit"/>
              <a:cs typeface="Outfit"/>
              <a:sym typeface="Outfit"/>
            </a:endParaRPr>
          </a:p>
          <a:p>
            <a:pPr indent="0" lvl="0" marL="0" rtl="0" algn="l">
              <a:lnSpc>
                <a:spcPct val="115000"/>
              </a:lnSpc>
              <a:spcBef>
                <a:spcPts val="1100"/>
              </a:spcBef>
              <a:spcAft>
                <a:spcPts val="0"/>
              </a:spcAft>
              <a:buNone/>
            </a:pPr>
            <a:r>
              <a:rPr b="1" lang="nl" sz="1600">
                <a:solidFill>
                  <a:srgbClr val="3B1FC6"/>
                </a:solidFill>
                <a:latin typeface="Outfit"/>
                <a:ea typeface="Outfit"/>
                <a:cs typeface="Outfit"/>
                <a:sym typeface="Outfit"/>
              </a:rPr>
              <a:t>Link theorie:</a:t>
            </a:r>
            <a:r>
              <a:rPr lang="nl" sz="1600">
                <a:solidFill>
                  <a:srgbClr val="3B1FC6"/>
                </a:solidFill>
                <a:latin typeface="Outfit"/>
                <a:ea typeface="Outfit"/>
                <a:cs typeface="Outfit"/>
                <a:sym typeface="Outfit"/>
              </a:rPr>
              <a:t> </a:t>
            </a:r>
            <a:r>
              <a:rPr lang="nl" sz="1600">
                <a:solidFill>
                  <a:srgbClr val="3B1FC6"/>
                </a:solidFill>
                <a:latin typeface="Outfit"/>
                <a:ea typeface="Outfit"/>
                <a:cs typeface="Outfit"/>
                <a:sym typeface="Outfit"/>
              </a:rPr>
              <a:t>algoritmes, de aantrekkingskracht van subculturen en (online)  gemeenschappen, vatbaarheid jongeren.</a:t>
            </a:r>
            <a:endParaRPr sz="1600">
              <a:solidFill>
                <a:srgbClr val="3B1FC6"/>
              </a:solidFill>
              <a:latin typeface="Outfit"/>
              <a:ea typeface="Outfit"/>
              <a:cs typeface="Outfit"/>
              <a:sym typeface="Outfit"/>
            </a:endParaRPr>
          </a:p>
          <a:p>
            <a:pPr indent="0" lvl="0" marL="0" rtl="0" algn="l">
              <a:lnSpc>
                <a:spcPct val="115000"/>
              </a:lnSpc>
              <a:spcBef>
                <a:spcPts val="1100"/>
              </a:spcBef>
              <a:spcAft>
                <a:spcPts val="0"/>
              </a:spcAft>
              <a:buClr>
                <a:schemeClr val="dk1"/>
              </a:buClr>
              <a:buSzPts val="1100"/>
              <a:buFont typeface="Arial"/>
              <a:buNone/>
            </a:pPr>
            <a:r>
              <a:rPr b="1" lang="nl" sz="1600">
                <a:solidFill>
                  <a:srgbClr val="3B1FC6"/>
                </a:solidFill>
                <a:latin typeface="Outfit"/>
                <a:ea typeface="Outfit"/>
                <a:cs typeface="Outfit"/>
                <a:sym typeface="Outfit"/>
              </a:rPr>
              <a:t>Speakernotes</a:t>
            </a:r>
            <a:r>
              <a:rPr lang="nl" sz="1600">
                <a:solidFill>
                  <a:srgbClr val="3B1FC6"/>
                </a:solidFill>
                <a:latin typeface="Outfit"/>
                <a:ea typeface="Outfit"/>
                <a:cs typeface="Outfit"/>
                <a:sym typeface="Outfit"/>
              </a:rPr>
              <a:t>: bekijk op voorhand ook de speakernotes voor extra instructies en extra vragen bij een klasgesprek. </a:t>
            </a:r>
            <a:endParaRPr sz="1600">
              <a:solidFill>
                <a:srgbClr val="3B1FC6"/>
              </a:solidFill>
              <a:latin typeface="Outfit"/>
              <a:ea typeface="Outfit"/>
              <a:cs typeface="Outfit"/>
              <a:sym typeface="Outfit"/>
            </a:endParaRPr>
          </a:p>
          <a:p>
            <a:pPr indent="0" lvl="0" marL="0" rtl="0" algn="l">
              <a:lnSpc>
                <a:spcPct val="115000"/>
              </a:lnSpc>
              <a:spcBef>
                <a:spcPts val="1100"/>
              </a:spcBef>
              <a:spcAft>
                <a:spcPts val="0"/>
              </a:spcAft>
              <a:buClr>
                <a:schemeClr val="dk1"/>
              </a:buClr>
              <a:buSzPts val="1100"/>
              <a:buFont typeface="Arial"/>
              <a:buNone/>
            </a:pPr>
            <a:r>
              <a:rPr b="1" lang="nl" sz="1600">
                <a:solidFill>
                  <a:srgbClr val="3B1FC6"/>
                </a:solidFill>
                <a:latin typeface="Outfit"/>
                <a:ea typeface="Outfit"/>
                <a:cs typeface="Outfit"/>
                <a:sym typeface="Outfit"/>
              </a:rPr>
              <a:t>Opdracht klaar?</a:t>
            </a:r>
            <a:r>
              <a:rPr lang="nl" sz="1600">
                <a:solidFill>
                  <a:srgbClr val="3B1FC6"/>
                </a:solidFill>
                <a:latin typeface="Outfit"/>
                <a:ea typeface="Outfit"/>
                <a:cs typeface="Outfit"/>
                <a:sym typeface="Outfit"/>
              </a:rPr>
              <a:t> Rond af met het onderdeel  “</a:t>
            </a:r>
            <a:r>
              <a:rPr lang="nl" sz="1600" u="sng">
                <a:solidFill>
                  <a:schemeClr val="hlink"/>
                </a:solidFill>
                <a:latin typeface="Outfit"/>
                <a:ea typeface="Outfit"/>
                <a:cs typeface="Outfit"/>
                <a:sym typeface="Outfit"/>
                <a:hlinkClick action="ppaction://hlinksldjump" r:id="rId4"/>
              </a:rPr>
              <a:t>Wat onthoud je</a:t>
            </a:r>
            <a:r>
              <a:rPr lang="nl" sz="1600">
                <a:solidFill>
                  <a:srgbClr val="3B1FC6"/>
                </a:solidFill>
                <a:latin typeface="Outfit"/>
                <a:ea typeface="Outfit"/>
                <a:cs typeface="Outfit"/>
                <a:sym typeface="Outfit"/>
              </a:rPr>
              <a:t>”.</a:t>
            </a:r>
            <a:endParaRPr sz="1600">
              <a:solidFill>
                <a:srgbClr val="3B1FC6"/>
              </a:solidFill>
              <a:latin typeface="Outfit"/>
              <a:ea typeface="Outfit"/>
              <a:cs typeface="Outfit"/>
              <a:sym typeface="Outfit"/>
            </a:endParaRPr>
          </a:p>
          <a:p>
            <a:pPr indent="0" lvl="0" marL="0" rtl="0" algn="l">
              <a:lnSpc>
                <a:spcPct val="115000"/>
              </a:lnSpc>
              <a:spcBef>
                <a:spcPts val="1100"/>
              </a:spcBef>
              <a:spcAft>
                <a:spcPts val="0"/>
              </a:spcAft>
              <a:buNone/>
            </a:pPr>
            <a:r>
              <a:t/>
            </a:r>
            <a:endParaRPr sz="1600">
              <a:solidFill>
                <a:srgbClr val="3B1FC6"/>
              </a:solidFill>
              <a:latin typeface="Outfit"/>
              <a:ea typeface="Outfit"/>
              <a:cs typeface="Outfit"/>
              <a:sym typeface="Outfit"/>
            </a:endParaRPr>
          </a:p>
          <a:p>
            <a:pPr indent="0" lvl="0" marL="457200" rtl="0" algn="l">
              <a:lnSpc>
                <a:spcPct val="115000"/>
              </a:lnSpc>
              <a:spcBef>
                <a:spcPts val="1100"/>
              </a:spcBef>
              <a:spcAft>
                <a:spcPts val="0"/>
              </a:spcAft>
              <a:buNone/>
            </a:pPr>
            <a:r>
              <a:t/>
            </a:r>
            <a:endParaRPr sz="1300">
              <a:solidFill>
                <a:srgbClr val="3B1FC6"/>
              </a:solidFill>
              <a:latin typeface="Outfit"/>
              <a:ea typeface="Outfit"/>
              <a:cs typeface="Outfit"/>
              <a:sym typeface="Outfit"/>
            </a:endParaRPr>
          </a:p>
          <a:p>
            <a:pPr indent="0" lvl="0" marL="0" rtl="0" algn="l">
              <a:lnSpc>
                <a:spcPct val="115000"/>
              </a:lnSpc>
              <a:spcBef>
                <a:spcPts val="1100"/>
              </a:spcBef>
              <a:spcAft>
                <a:spcPts val="0"/>
              </a:spcAft>
              <a:buNone/>
            </a:pPr>
            <a:r>
              <a:t/>
            </a:r>
            <a:endParaRPr sz="1500">
              <a:solidFill>
                <a:srgbClr val="3B1FC6"/>
              </a:solidFill>
              <a:latin typeface="Outfit"/>
              <a:ea typeface="Outfit"/>
              <a:cs typeface="Outfit"/>
              <a:sym typeface="Outfit"/>
            </a:endParaRPr>
          </a:p>
          <a:p>
            <a:pPr indent="0" lvl="0" marL="0" rtl="0" algn="l">
              <a:lnSpc>
                <a:spcPct val="115000"/>
              </a:lnSpc>
              <a:spcBef>
                <a:spcPts val="1100"/>
              </a:spcBef>
              <a:spcAft>
                <a:spcPts val="1100"/>
              </a:spcAft>
              <a:buNone/>
            </a:pPr>
            <a:r>
              <a:t/>
            </a:r>
            <a:endParaRPr sz="1500">
              <a:solidFill>
                <a:srgbClr val="3B1FC6"/>
              </a:solidFill>
              <a:latin typeface="Outfit"/>
              <a:ea typeface="Outfit"/>
              <a:cs typeface="Outfit"/>
              <a:sym typeface="Outfit"/>
            </a:endParaRPr>
          </a:p>
        </p:txBody>
      </p:sp>
      <p:pic>
        <p:nvPicPr>
          <p:cNvPr id="92" name="Google Shape;92;p17" title="MW.png"/>
          <p:cNvPicPr preferRelativeResize="0"/>
          <p:nvPr/>
        </p:nvPicPr>
        <p:blipFill rotWithShape="1">
          <a:blip r:embed="rId5">
            <a:alphaModFix/>
          </a:blip>
          <a:srcRect b="0" l="0" r="84686" t="0"/>
          <a:stretch/>
        </p:blipFill>
        <p:spPr>
          <a:xfrm>
            <a:off x="8450000" y="506650"/>
            <a:ext cx="296076" cy="3532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96" name="Shape 96"/>
        <p:cNvGrpSpPr/>
        <p:nvPr/>
      </p:nvGrpSpPr>
      <p:grpSpPr>
        <a:xfrm>
          <a:off x="0" y="0"/>
          <a:ext cx="0" cy="0"/>
          <a:chOff x="0" y="0"/>
          <a:chExt cx="0" cy="0"/>
        </a:xfrm>
      </p:grpSpPr>
      <p:pic>
        <p:nvPicPr>
          <p:cNvPr id="97" name="Google Shape;97;p18"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98" name="Google Shape;98;p18"/>
          <p:cNvSpPr txBox="1"/>
          <p:nvPr/>
        </p:nvSpPr>
        <p:spPr>
          <a:xfrm>
            <a:off x="761925" y="107362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b="1" sz="4200">
              <a:solidFill>
                <a:srgbClr val="F8582B"/>
              </a:solidFill>
              <a:latin typeface="Outfit"/>
              <a:ea typeface="Outfit"/>
              <a:cs typeface="Outfit"/>
              <a:sym typeface="Outfit"/>
            </a:endParaRPr>
          </a:p>
        </p:txBody>
      </p:sp>
      <p:sp>
        <p:nvSpPr>
          <p:cNvPr id="99" name="Google Shape;99;p18"/>
          <p:cNvSpPr txBox="1"/>
          <p:nvPr/>
        </p:nvSpPr>
        <p:spPr>
          <a:xfrm>
            <a:off x="761925" y="85987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nl" sz="4200">
                <a:solidFill>
                  <a:srgbClr val="F8582B"/>
                </a:solidFill>
                <a:latin typeface="Outfit"/>
                <a:ea typeface="Outfit"/>
                <a:cs typeface="Outfit"/>
                <a:sym typeface="Outfit"/>
              </a:rPr>
              <a:t>Achtergrondinformatie</a:t>
            </a:r>
            <a:endParaRPr b="1" sz="4200">
              <a:solidFill>
                <a:srgbClr val="F8582B"/>
              </a:solidFill>
              <a:latin typeface="Outfit"/>
              <a:ea typeface="Outfit"/>
              <a:cs typeface="Outfit"/>
              <a:sym typeface="Outfit"/>
            </a:endParaRPr>
          </a:p>
        </p:txBody>
      </p:sp>
      <p:sp>
        <p:nvSpPr>
          <p:cNvPr id="100" name="Google Shape;100;p18"/>
          <p:cNvSpPr txBox="1"/>
          <p:nvPr/>
        </p:nvSpPr>
        <p:spPr>
          <a:xfrm>
            <a:off x="761925" y="2051400"/>
            <a:ext cx="6860100" cy="2005800"/>
          </a:xfrm>
          <a:prstGeom prst="rect">
            <a:avLst/>
          </a:prstGeom>
          <a:noFill/>
          <a:ln>
            <a:noFill/>
          </a:ln>
        </p:spPr>
        <p:txBody>
          <a:bodyPr anchorCtr="0" anchor="t" bIns="91425" lIns="91425" spcFirstLastPara="1" rIns="91425" wrap="square" tIns="91425">
            <a:spAutoFit/>
          </a:bodyPr>
          <a:lstStyle/>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Bijhorende artikels website Mediawijs</a:t>
            </a:r>
            <a:endParaRPr sz="1600">
              <a:solidFill>
                <a:srgbClr val="3B1FC6"/>
              </a:solidFill>
              <a:latin typeface="Outfit"/>
              <a:ea typeface="Outfit"/>
              <a:cs typeface="Outfit"/>
              <a:sym typeface="Outfit"/>
            </a:endParaRPr>
          </a:p>
          <a:p>
            <a:pPr indent="-311150" lvl="1" marL="914400" rtl="0" algn="just">
              <a:lnSpc>
                <a:spcPct val="115000"/>
              </a:lnSpc>
              <a:spcBef>
                <a:spcPts val="0"/>
              </a:spcBef>
              <a:spcAft>
                <a:spcPts val="0"/>
              </a:spcAft>
              <a:buClr>
                <a:srgbClr val="3B1FC6"/>
              </a:buClr>
              <a:buSzPts val="1300"/>
              <a:buFont typeface="Outfit"/>
              <a:buChar char="○"/>
            </a:pPr>
            <a:r>
              <a:rPr lang="nl" sz="1300" u="sng">
                <a:solidFill>
                  <a:srgbClr val="3B1FC6"/>
                </a:solidFill>
                <a:latin typeface="Outfit"/>
                <a:ea typeface="Outfit"/>
                <a:cs typeface="Outfit"/>
                <a:sym typeface="Outfit"/>
                <a:hlinkClick r:id="rId4">
                  <a:extLst>
                    <a:ext uri="{A12FA001-AC4F-418D-AE19-62706E023703}">
                      <ahyp:hlinkClr val="tx"/>
                    </a:ext>
                  </a:extLst>
                </a:hlinkClick>
              </a:rPr>
              <a:t>Wat krijg je online te zien? En hoe beïnvloedt dat jou? | Mediawijs</a:t>
            </a:r>
            <a:r>
              <a:rPr lang="nl" sz="1300">
                <a:solidFill>
                  <a:srgbClr val="3B1FC6"/>
                </a:solidFill>
                <a:latin typeface="Outfit"/>
                <a:ea typeface="Outfit"/>
                <a:cs typeface="Outfit"/>
                <a:sym typeface="Outfit"/>
              </a:rPr>
              <a:t> </a:t>
            </a:r>
            <a:endParaRPr sz="1300">
              <a:solidFill>
                <a:srgbClr val="3B1FC6"/>
              </a:solidFill>
              <a:latin typeface="Outfit"/>
              <a:ea typeface="Outfit"/>
              <a:cs typeface="Outfit"/>
              <a:sym typeface="Outfit"/>
            </a:endParaRPr>
          </a:p>
          <a:p>
            <a:pPr indent="-311150" lvl="1" marL="914400" rtl="0" algn="just">
              <a:lnSpc>
                <a:spcPct val="115000"/>
              </a:lnSpc>
              <a:spcBef>
                <a:spcPts val="0"/>
              </a:spcBef>
              <a:spcAft>
                <a:spcPts val="0"/>
              </a:spcAft>
              <a:buClr>
                <a:srgbClr val="3B1FC6"/>
              </a:buClr>
              <a:buSzPts val="1300"/>
              <a:buFont typeface="Outfit"/>
              <a:buChar char="○"/>
            </a:pPr>
            <a:r>
              <a:rPr lang="nl" sz="1300" u="sng">
                <a:solidFill>
                  <a:srgbClr val="3B1FC6"/>
                </a:solidFill>
                <a:latin typeface="Outfit"/>
                <a:ea typeface="Outfit"/>
                <a:cs typeface="Outfit"/>
                <a:sym typeface="Outfit"/>
                <a:hlinkClick r:id="rId5">
                  <a:extLst>
                    <a:ext uri="{A12FA001-AC4F-418D-AE19-62706E023703}">
                      <ahyp:hlinkClr val="tx"/>
                    </a:ext>
                  </a:extLst>
                </a:hlinkClick>
              </a:rPr>
              <a:t>Wat moet je weten over online subculturen? | Mediawijs</a:t>
            </a:r>
            <a:r>
              <a:rPr lang="nl" sz="1300">
                <a:solidFill>
                  <a:srgbClr val="3B1FC6"/>
                </a:solidFill>
                <a:latin typeface="Outfit"/>
                <a:ea typeface="Outfit"/>
                <a:cs typeface="Outfit"/>
                <a:sym typeface="Outfit"/>
              </a:rPr>
              <a:t> </a:t>
            </a:r>
            <a:endParaRPr sz="1300">
              <a:solidFill>
                <a:srgbClr val="3B1FC6"/>
              </a:solidFill>
              <a:latin typeface="Outfit"/>
              <a:ea typeface="Outfit"/>
              <a:cs typeface="Outfit"/>
              <a:sym typeface="Outfit"/>
            </a:endParaRPr>
          </a:p>
          <a:p>
            <a:pPr indent="-311150" lvl="1" marL="914400" rtl="0" algn="just">
              <a:lnSpc>
                <a:spcPct val="115000"/>
              </a:lnSpc>
              <a:spcBef>
                <a:spcPts val="0"/>
              </a:spcBef>
              <a:spcAft>
                <a:spcPts val="0"/>
              </a:spcAft>
              <a:buClr>
                <a:srgbClr val="3B1FC6"/>
              </a:buClr>
              <a:buSzPts val="1300"/>
              <a:buFont typeface="Outfit"/>
              <a:buChar char="○"/>
            </a:pPr>
            <a:r>
              <a:rPr lang="nl" sz="1300" u="sng">
                <a:solidFill>
                  <a:srgbClr val="3B1FC6"/>
                </a:solidFill>
                <a:latin typeface="Outfit"/>
                <a:ea typeface="Outfit"/>
                <a:cs typeface="Outfit"/>
                <a:sym typeface="Outfit"/>
                <a:hlinkClick r:id="rId6">
                  <a:extLst>
                    <a:ext uri="{A12FA001-AC4F-418D-AE19-62706E023703}">
                      <ahyp:hlinkClr val="tx"/>
                    </a:ext>
                  </a:extLst>
                </a:hlinkClick>
              </a:rPr>
              <a:t>Hoe worden extreme ideeën mainstream? | Mediawijs</a:t>
            </a:r>
            <a:endParaRPr sz="1300">
              <a:solidFill>
                <a:srgbClr val="3B1FC6"/>
              </a:solidFill>
              <a:latin typeface="Outfit"/>
              <a:ea typeface="Outfit"/>
              <a:cs typeface="Outfit"/>
              <a:sym typeface="Outfit"/>
            </a:endParaRPr>
          </a:p>
          <a:p>
            <a:pPr indent="-311150" lvl="1" marL="914400" rtl="0" algn="just">
              <a:lnSpc>
                <a:spcPct val="115000"/>
              </a:lnSpc>
              <a:spcBef>
                <a:spcPts val="0"/>
              </a:spcBef>
              <a:spcAft>
                <a:spcPts val="0"/>
              </a:spcAft>
              <a:buClr>
                <a:srgbClr val="3B1FC6"/>
              </a:buClr>
              <a:buSzPts val="1300"/>
              <a:buFont typeface="Outfit"/>
              <a:buChar char="○"/>
            </a:pPr>
            <a:r>
              <a:rPr lang="nl" sz="1300" u="sng">
                <a:solidFill>
                  <a:srgbClr val="3B1FC6"/>
                </a:solidFill>
                <a:latin typeface="Outfit"/>
                <a:ea typeface="Outfit"/>
                <a:cs typeface="Outfit"/>
                <a:sym typeface="Outfit"/>
                <a:hlinkClick r:id="rId7">
                  <a:extLst>
                    <a:ext uri="{A12FA001-AC4F-418D-AE19-62706E023703}">
                      <ahyp:hlinkClr val="tx"/>
                    </a:ext>
                  </a:extLst>
                </a:hlinkClick>
              </a:rPr>
              <a:t>Zo praat je met jongeren over de invloed van sociale media | Mediawijs</a:t>
            </a:r>
            <a:endParaRPr sz="1300">
              <a:solidFill>
                <a:srgbClr val="3B1FC6"/>
              </a:solidFill>
              <a:latin typeface="Outfit"/>
              <a:ea typeface="Outfit"/>
              <a:cs typeface="Outfit"/>
              <a:sym typeface="Outfit"/>
            </a:endParaRPr>
          </a:p>
          <a:p>
            <a:pPr indent="-311150" lvl="1" marL="914400" rtl="0" algn="just">
              <a:lnSpc>
                <a:spcPct val="115000"/>
              </a:lnSpc>
              <a:spcBef>
                <a:spcPts val="0"/>
              </a:spcBef>
              <a:spcAft>
                <a:spcPts val="0"/>
              </a:spcAft>
              <a:buClr>
                <a:srgbClr val="3B1FC6"/>
              </a:buClr>
              <a:buSzPts val="1300"/>
              <a:buFont typeface="Outfit"/>
              <a:buChar char="○"/>
            </a:pPr>
            <a:r>
              <a:rPr lang="nl" sz="1300" u="sng">
                <a:solidFill>
                  <a:srgbClr val="3B1FC6"/>
                </a:solidFill>
                <a:latin typeface="Outfit"/>
                <a:ea typeface="Outfit"/>
                <a:cs typeface="Outfit"/>
                <a:sym typeface="Outfit"/>
                <a:hlinkClick r:id="rId8">
                  <a:extLst>
                    <a:ext uri="{A12FA001-AC4F-418D-AE19-62706E023703}">
                      <ahyp:hlinkClr val="tx"/>
                    </a:ext>
                  </a:extLst>
                </a:hlinkClick>
              </a:rPr>
              <a:t>Waarom zijn influencers zo populair</a:t>
            </a:r>
            <a:endParaRPr sz="1300">
              <a:solidFill>
                <a:srgbClr val="3B1FC6"/>
              </a:solidFill>
              <a:latin typeface="Outfit"/>
              <a:ea typeface="Outfit"/>
              <a:cs typeface="Outfit"/>
              <a:sym typeface="Outfit"/>
            </a:endParaRPr>
          </a:p>
          <a:p>
            <a:pPr indent="0" lvl="0" marL="457200" rtl="0" algn="just">
              <a:lnSpc>
                <a:spcPct val="115000"/>
              </a:lnSpc>
              <a:spcBef>
                <a:spcPts val="1100"/>
              </a:spcBef>
              <a:spcAft>
                <a:spcPts val="1100"/>
              </a:spcAft>
              <a:buNone/>
            </a:pPr>
            <a:r>
              <a:t/>
            </a:r>
            <a:endParaRPr sz="1600">
              <a:solidFill>
                <a:srgbClr val="3B1FC6"/>
              </a:solidFill>
              <a:latin typeface="Outfit"/>
              <a:ea typeface="Outfit"/>
              <a:cs typeface="Outfit"/>
              <a:sym typeface="Outfit"/>
            </a:endParaRPr>
          </a:p>
        </p:txBody>
      </p:sp>
      <p:sp>
        <p:nvSpPr>
          <p:cNvPr id="101" name="Google Shape;101;p18"/>
          <p:cNvSpPr txBox="1"/>
          <p:nvPr/>
        </p:nvSpPr>
        <p:spPr>
          <a:xfrm>
            <a:off x="152400" y="15240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19"/>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107" name="Google Shape;107;p19"/>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descr="MW_Smokefree_presentatie_1920x1080px7.png" id="108" name="Google Shape;108;p19"/>
          <p:cNvPicPr preferRelativeResize="0"/>
          <p:nvPr/>
        </p:nvPicPr>
        <p:blipFill>
          <a:blip r:embed="rId3">
            <a:alphaModFix/>
          </a:blip>
          <a:stretch>
            <a:fillRect/>
          </a:stretch>
        </p:blipFill>
        <p:spPr>
          <a:xfrm>
            <a:off x="0" y="0"/>
            <a:ext cx="9143999" cy="5124451"/>
          </a:xfrm>
          <a:prstGeom prst="rect">
            <a:avLst/>
          </a:prstGeom>
          <a:noFill/>
          <a:ln>
            <a:noFill/>
          </a:ln>
        </p:spPr>
      </p:pic>
      <p:sp>
        <p:nvSpPr>
          <p:cNvPr id="109" name="Google Shape;109;p19"/>
          <p:cNvSpPr txBox="1"/>
          <p:nvPr/>
        </p:nvSpPr>
        <p:spPr>
          <a:xfrm>
            <a:off x="304800" y="3048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nl" sz="1200">
                <a:latin typeface="Times New Roman"/>
                <a:ea typeface="Times New Roman"/>
                <a:cs typeface="Times New Roman"/>
                <a:sym typeface="Times New Roman"/>
              </a:rPr>
              <a:t> </a:t>
            </a:r>
            <a:endParaRPr/>
          </a:p>
        </p:txBody>
      </p:sp>
      <p:sp>
        <p:nvSpPr>
          <p:cNvPr id="110" name="Google Shape;110;p19"/>
          <p:cNvSpPr txBox="1"/>
          <p:nvPr/>
        </p:nvSpPr>
        <p:spPr>
          <a:xfrm>
            <a:off x="2811475" y="1619363"/>
            <a:ext cx="6087000" cy="1957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sz="4800">
              <a:solidFill>
                <a:srgbClr val="F2EFE8"/>
              </a:solidFill>
              <a:latin typeface="Outfit Light"/>
              <a:ea typeface="Outfit Light"/>
              <a:cs typeface="Outfit Light"/>
              <a:sym typeface="Outfit Light"/>
            </a:endParaRPr>
          </a:p>
          <a:p>
            <a:pPr indent="0" lvl="0" marL="0" rtl="0" algn="l">
              <a:lnSpc>
                <a:spcPct val="80000"/>
              </a:lnSpc>
              <a:spcBef>
                <a:spcPts val="0"/>
              </a:spcBef>
              <a:spcAft>
                <a:spcPts val="0"/>
              </a:spcAft>
              <a:buNone/>
            </a:pPr>
            <a:r>
              <a:rPr b="1" lang="nl" sz="4800">
                <a:solidFill>
                  <a:srgbClr val="3B1FC6"/>
                </a:solidFill>
                <a:latin typeface="Outfit"/>
                <a:ea typeface="Outfit"/>
                <a:cs typeface="Outfit"/>
                <a:sym typeface="Outfit"/>
              </a:rPr>
              <a:t>Een wereld zonder sociale media</a:t>
            </a:r>
            <a:endParaRPr b="1" sz="4800">
              <a:solidFill>
                <a:srgbClr val="3B1FC6"/>
              </a:solidFill>
              <a:latin typeface="Outfit"/>
              <a:ea typeface="Outfit"/>
              <a:cs typeface="Outfit"/>
              <a:sym typeface="Outfit"/>
            </a:endParaRPr>
          </a:p>
        </p:txBody>
      </p:sp>
      <p:pic>
        <p:nvPicPr>
          <p:cNvPr id="111" name="Google Shape;111;p19" title="MW.png"/>
          <p:cNvPicPr preferRelativeResize="0"/>
          <p:nvPr/>
        </p:nvPicPr>
        <p:blipFill rotWithShape="1">
          <a:blip r:embed="rId4">
            <a:alphaModFix/>
          </a:blip>
          <a:srcRect b="0" l="0" r="84686" t="0"/>
          <a:stretch/>
        </p:blipFill>
        <p:spPr>
          <a:xfrm>
            <a:off x="8450000" y="506650"/>
            <a:ext cx="296076" cy="3532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115" name="Shape 115"/>
        <p:cNvGrpSpPr/>
        <p:nvPr/>
      </p:nvGrpSpPr>
      <p:grpSpPr>
        <a:xfrm>
          <a:off x="0" y="0"/>
          <a:ext cx="0" cy="0"/>
          <a:chOff x="0" y="0"/>
          <a:chExt cx="0" cy="0"/>
        </a:xfrm>
      </p:grpSpPr>
      <p:pic>
        <p:nvPicPr>
          <p:cNvPr id="116" name="Google Shape;116;p20"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117" name="Google Shape;117;p20"/>
          <p:cNvSpPr txBox="1"/>
          <p:nvPr/>
        </p:nvSpPr>
        <p:spPr>
          <a:xfrm>
            <a:off x="761925" y="1808975"/>
            <a:ext cx="6570600" cy="1705500"/>
          </a:xfrm>
          <a:prstGeom prst="rect">
            <a:avLst/>
          </a:prstGeom>
          <a:noFill/>
          <a:ln>
            <a:noFill/>
          </a:ln>
        </p:spPr>
        <p:txBody>
          <a:bodyPr anchorCtr="0" anchor="t" bIns="91425" lIns="91425" spcFirstLastPara="1" rIns="91425" wrap="square" tIns="91425">
            <a:spAutoFit/>
          </a:bodyPr>
          <a:lstStyle/>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Zijn</a:t>
            </a:r>
            <a:r>
              <a:rPr b="1" lang="nl" sz="1600">
                <a:solidFill>
                  <a:srgbClr val="3B1FC6"/>
                </a:solidFill>
                <a:latin typeface="Outfit"/>
                <a:ea typeface="Outfit"/>
                <a:cs typeface="Outfit"/>
                <a:sym typeface="Outfit"/>
              </a:rPr>
              <a:t> digitale platformen</a:t>
            </a:r>
            <a:r>
              <a:rPr lang="nl" sz="1600">
                <a:solidFill>
                  <a:srgbClr val="3B1FC6"/>
                </a:solidFill>
                <a:latin typeface="Outfit"/>
                <a:ea typeface="Outfit"/>
                <a:cs typeface="Outfit"/>
                <a:sym typeface="Outfit"/>
              </a:rPr>
              <a:t> waarop gebruikers:</a:t>
            </a:r>
            <a:endParaRPr sz="1600">
              <a:solidFill>
                <a:srgbClr val="3B1FC6"/>
              </a:solidFill>
              <a:latin typeface="Outfit"/>
              <a:ea typeface="Outfit"/>
              <a:cs typeface="Outfit"/>
              <a:sym typeface="Outfit"/>
            </a:endParaRPr>
          </a:p>
          <a:p>
            <a:pPr indent="-317500" lvl="1" marL="1371600" rtl="0" algn="just">
              <a:lnSpc>
                <a:spcPct val="115000"/>
              </a:lnSpc>
              <a:spcBef>
                <a:spcPts val="0"/>
              </a:spcBef>
              <a:spcAft>
                <a:spcPts val="0"/>
              </a:spcAft>
              <a:buClr>
                <a:srgbClr val="3B1FC6"/>
              </a:buClr>
              <a:buSzPts val="1400"/>
              <a:buFont typeface="Outfit"/>
              <a:buChar char="○"/>
            </a:pPr>
            <a:r>
              <a:rPr lang="nl">
                <a:solidFill>
                  <a:srgbClr val="3B1FC6"/>
                </a:solidFill>
                <a:latin typeface="Outfit"/>
                <a:ea typeface="Outfit"/>
                <a:cs typeface="Outfit"/>
                <a:sym typeface="Outfit"/>
              </a:rPr>
              <a:t>Informatie delen</a:t>
            </a:r>
            <a:endParaRPr>
              <a:solidFill>
                <a:srgbClr val="3B1FC6"/>
              </a:solidFill>
              <a:latin typeface="Outfit"/>
              <a:ea typeface="Outfit"/>
              <a:cs typeface="Outfit"/>
              <a:sym typeface="Outfit"/>
            </a:endParaRPr>
          </a:p>
          <a:p>
            <a:pPr indent="-317500" lvl="1" marL="1371600" rtl="0" algn="just">
              <a:lnSpc>
                <a:spcPct val="115000"/>
              </a:lnSpc>
              <a:spcBef>
                <a:spcPts val="0"/>
              </a:spcBef>
              <a:spcAft>
                <a:spcPts val="0"/>
              </a:spcAft>
              <a:buClr>
                <a:srgbClr val="3B1FC6"/>
              </a:buClr>
              <a:buSzPts val="1400"/>
              <a:buFont typeface="Outfit"/>
              <a:buChar char="○"/>
            </a:pPr>
            <a:r>
              <a:rPr lang="nl">
                <a:solidFill>
                  <a:srgbClr val="3B1FC6"/>
                </a:solidFill>
                <a:latin typeface="Outfit"/>
                <a:ea typeface="Outfit"/>
                <a:cs typeface="Outfit"/>
                <a:sym typeface="Outfit"/>
              </a:rPr>
              <a:t>Reageren</a:t>
            </a:r>
            <a:endParaRPr>
              <a:solidFill>
                <a:srgbClr val="3B1FC6"/>
              </a:solidFill>
              <a:latin typeface="Outfit"/>
              <a:ea typeface="Outfit"/>
              <a:cs typeface="Outfit"/>
              <a:sym typeface="Outfit"/>
            </a:endParaRPr>
          </a:p>
          <a:p>
            <a:pPr indent="-317500" lvl="1" marL="1371600" rtl="0" algn="just">
              <a:lnSpc>
                <a:spcPct val="115000"/>
              </a:lnSpc>
              <a:spcBef>
                <a:spcPts val="0"/>
              </a:spcBef>
              <a:spcAft>
                <a:spcPts val="0"/>
              </a:spcAft>
              <a:buClr>
                <a:srgbClr val="3B1FC6"/>
              </a:buClr>
              <a:buSzPts val="1400"/>
              <a:buFont typeface="Outfit"/>
              <a:buChar char="○"/>
            </a:pPr>
            <a:r>
              <a:rPr lang="nl">
                <a:solidFill>
                  <a:srgbClr val="3B1FC6"/>
                </a:solidFill>
                <a:latin typeface="Outfit"/>
                <a:ea typeface="Outfit"/>
                <a:cs typeface="Outfit"/>
                <a:sym typeface="Outfit"/>
              </a:rPr>
              <a:t>Netwerken uitbouwen </a:t>
            </a:r>
            <a:endParaRPr>
              <a:solidFill>
                <a:srgbClr val="3B1FC6"/>
              </a:solidFill>
              <a:latin typeface="Outfit"/>
              <a:ea typeface="Outfit"/>
              <a:cs typeface="Outfit"/>
              <a:sym typeface="Outfit"/>
            </a:endParaRPr>
          </a:p>
          <a:p>
            <a:pPr indent="-317500" lvl="1" marL="1371600" rtl="0" algn="just">
              <a:lnSpc>
                <a:spcPct val="115000"/>
              </a:lnSpc>
              <a:spcBef>
                <a:spcPts val="0"/>
              </a:spcBef>
              <a:spcAft>
                <a:spcPts val="0"/>
              </a:spcAft>
              <a:buClr>
                <a:srgbClr val="3B1FC6"/>
              </a:buClr>
              <a:buSzPts val="1400"/>
              <a:buFont typeface="Outfit"/>
              <a:buChar char="○"/>
            </a:pPr>
            <a:r>
              <a:rPr lang="nl">
                <a:solidFill>
                  <a:srgbClr val="3B1FC6"/>
                </a:solidFill>
                <a:latin typeface="Outfit"/>
                <a:ea typeface="Outfit"/>
                <a:cs typeface="Outfit"/>
                <a:sym typeface="Outfit"/>
              </a:rPr>
              <a:t>Zich uitdrukken via tekst/ beeld/ video/ audio</a:t>
            </a:r>
            <a:endParaRPr>
              <a:solidFill>
                <a:srgbClr val="3B1FC6"/>
              </a:solidFill>
              <a:latin typeface="Outfit"/>
              <a:ea typeface="Outfit"/>
              <a:cs typeface="Outfit"/>
              <a:sym typeface="Outfit"/>
            </a:endParaRPr>
          </a:p>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Bv. Instagram, TikTok, Snapchat, Facebook, X, …</a:t>
            </a:r>
            <a:endParaRPr sz="1600">
              <a:solidFill>
                <a:srgbClr val="3B1FC6"/>
              </a:solidFill>
              <a:latin typeface="Outfit"/>
              <a:ea typeface="Outfit"/>
              <a:cs typeface="Outfit"/>
              <a:sym typeface="Outfit"/>
            </a:endParaRPr>
          </a:p>
        </p:txBody>
      </p:sp>
      <p:sp>
        <p:nvSpPr>
          <p:cNvPr id="118" name="Google Shape;118;p20"/>
          <p:cNvSpPr txBox="1"/>
          <p:nvPr/>
        </p:nvSpPr>
        <p:spPr>
          <a:xfrm>
            <a:off x="761925" y="85987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b="1" lang="nl" sz="4200">
                <a:solidFill>
                  <a:srgbClr val="F8582B"/>
                </a:solidFill>
                <a:latin typeface="Outfit"/>
                <a:ea typeface="Outfit"/>
                <a:cs typeface="Outfit"/>
                <a:sym typeface="Outfit"/>
              </a:rPr>
              <a:t>S</a:t>
            </a:r>
            <a:r>
              <a:rPr b="1" lang="nl" sz="4200">
                <a:solidFill>
                  <a:srgbClr val="F8582B"/>
                </a:solidFill>
                <a:latin typeface="Outfit"/>
                <a:ea typeface="Outfit"/>
                <a:cs typeface="Outfit"/>
                <a:sym typeface="Outfit"/>
              </a:rPr>
              <a:t>ociale media…</a:t>
            </a:r>
            <a:endParaRPr b="1" sz="4200">
              <a:solidFill>
                <a:srgbClr val="F8582B"/>
              </a:solidFill>
              <a:latin typeface="Outfit"/>
              <a:ea typeface="Outfit"/>
              <a:cs typeface="Outfit"/>
              <a:sym typeface="Outfit"/>
            </a:endParaRPr>
          </a:p>
        </p:txBody>
      </p:sp>
      <p:pic>
        <p:nvPicPr>
          <p:cNvPr id="119" name="Google Shape;119;p20"/>
          <p:cNvPicPr preferRelativeResize="0"/>
          <p:nvPr/>
        </p:nvPicPr>
        <p:blipFill>
          <a:blip r:embed="rId4">
            <a:alphaModFix/>
          </a:blip>
          <a:stretch>
            <a:fillRect/>
          </a:stretch>
        </p:blipFill>
        <p:spPr>
          <a:xfrm>
            <a:off x="6274050" y="3761563"/>
            <a:ext cx="616350" cy="616350"/>
          </a:xfrm>
          <a:prstGeom prst="rect">
            <a:avLst/>
          </a:prstGeom>
          <a:noFill/>
          <a:ln>
            <a:noFill/>
          </a:ln>
        </p:spPr>
      </p:pic>
      <p:pic>
        <p:nvPicPr>
          <p:cNvPr id="120" name="Google Shape;120;p20"/>
          <p:cNvPicPr preferRelativeResize="0"/>
          <p:nvPr/>
        </p:nvPicPr>
        <p:blipFill>
          <a:blip r:embed="rId5">
            <a:alphaModFix/>
          </a:blip>
          <a:stretch>
            <a:fillRect/>
          </a:stretch>
        </p:blipFill>
        <p:spPr>
          <a:xfrm>
            <a:off x="8224675" y="3914500"/>
            <a:ext cx="571825" cy="571825"/>
          </a:xfrm>
          <a:prstGeom prst="rect">
            <a:avLst/>
          </a:prstGeom>
          <a:noFill/>
          <a:ln>
            <a:noFill/>
          </a:ln>
        </p:spPr>
      </p:pic>
      <p:pic>
        <p:nvPicPr>
          <p:cNvPr id="121" name="Google Shape;121;p20"/>
          <p:cNvPicPr preferRelativeResize="0"/>
          <p:nvPr/>
        </p:nvPicPr>
        <p:blipFill>
          <a:blip r:embed="rId6">
            <a:alphaModFix/>
          </a:blip>
          <a:stretch>
            <a:fillRect/>
          </a:stretch>
        </p:blipFill>
        <p:spPr>
          <a:xfrm>
            <a:off x="6890400" y="3212500"/>
            <a:ext cx="702000" cy="702000"/>
          </a:xfrm>
          <a:prstGeom prst="rect">
            <a:avLst/>
          </a:prstGeom>
          <a:noFill/>
          <a:ln>
            <a:noFill/>
          </a:ln>
        </p:spPr>
      </p:pic>
      <p:pic>
        <p:nvPicPr>
          <p:cNvPr id="122" name="Google Shape;122;p20"/>
          <p:cNvPicPr preferRelativeResize="0"/>
          <p:nvPr/>
        </p:nvPicPr>
        <p:blipFill>
          <a:blip r:embed="rId7">
            <a:alphaModFix/>
          </a:blip>
          <a:stretch>
            <a:fillRect/>
          </a:stretch>
        </p:blipFill>
        <p:spPr>
          <a:xfrm>
            <a:off x="7332513" y="4130850"/>
            <a:ext cx="450025" cy="450025"/>
          </a:xfrm>
          <a:prstGeom prst="rect">
            <a:avLst/>
          </a:prstGeom>
          <a:noFill/>
          <a:ln>
            <a:noFill/>
          </a:ln>
        </p:spPr>
      </p:pic>
      <p:pic>
        <p:nvPicPr>
          <p:cNvPr id="123" name="Google Shape;123;p20"/>
          <p:cNvPicPr preferRelativeResize="0"/>
          <p:nvPr/>
        </p:nvPicPr>
        <p:blipFill>
          <a:blip r:embed="rId8">
            <a:alphaModFix/>
          </a:blip>
          <a:stretch>
            <a:fillRect/>
          </a:stretch>
        </p:blipFill>
        <p:spPr>
          <a:xfrm>
            <a:off x="7652850" y="3407750"/>
            <a:ext cx="571825" cy="5718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127" name="Shape 127"/>
        <p:cNvGrpSpPr/>
        <p:nvPr/>
      </p:nvGrpSpPr>
      <p:grpSpPr>
        <a:xfrm>
          <a:off x="0" y="0"/>
          <a:ext cx="0" cy="0"/>
          <a:chOff x="0" y="0"/>
          <a:chExt cx="0" cy="0"/>
        </a:xfrm>
      </p:grpSpPr>
      <p:pic>
        <p:nvPicPr>
          <p:cNvPr id="128" name="Google Shape;128;p21"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129" name="Google Shape;129;p21"/>
          <p:cNvSpPr txBox="1"/>
          <p:nvPr/>
        </p:nvSpPr>
        <p:spPr>
          <a:xfrm>
            <a:off x="1002675" y="1445100"/>
            <a:ext cx="3692100" cy="22533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b="1" lang="nl" sz="4200">
                <a:solidFill>
                  <a:srgbClr val="F8582B"/>
                </a:solidFill>
                <a:latin typeface="Outfit"/>
                <a:ea typeface="Outfit"/>
                <a:cs typeface="Outfit"/>
                <a:sym typeface="Outfit"/>
              </a:rPr>
              <a:t>Waarvoor gebruiken jongeren social media? </a:t>
            </a:r>
            <a:endParaRPr b="1" sz="4200">
              <a:solidFill>
                <a:srgbClr val="F8582B"/>
              </a:solidFill>
              <a:latin typeface="Outfit"/>
              <a:ea typeface="Outfit"/>
              <a:cs typeface="Outfit"/>
              <a:sym typeface="Outfit"/>
            </a:endParaRPr>
          </a:p>
        </p:txBody>
      </p:sp>
      <p:pic>
        <p:nvPicPr>
          <p:cNvPr id="130" name="Google Shape;130;p21" title="Scherm­afbeelding 2026-01-20 om 12.58.23.png"/>
          <p:cNvPicPr preferRelativeResize="0"/>
          <p:nvPr/>
        </p:nvPicPr>
        <p:blipFill>
          <a:blip r:embed="rId4">
            <a:alphaModFix/>
          </a:blip>
          <a:stretch>
            <a:fillRect/>
          </a:stretch>
        </p:blipFill>
        <p:spPr>
          <a:xfrm>
            <a:off x="5314825" y="0"/>
            <a:ext cx="3829163" cy="51435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136" name="Google Shape;136;p2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descr="MW_Smokefree_presentatie_1920x1080px21.png" id="137" name="Google Shape;137;p22"/>
          <p:cNvPicPr preferRelativeResize="0"/>
          <p:nvPr/>
        </p:nvPicPr>
        <p:blipFill>
          <a:blip r:embed="rId3">
            <a:alphaModFix/>
          </a:blip>
          <a:stretch>
            <a:fillRect/>
          </a:stretch>
        </p:blipFill>
        <p:spPr>
          <a:xfrm>
            <a:off x="0" y="-75750"/>
            <a:ext cx="9143999" cy="5219250"/>
          </a:xfrm>
          <a:prstGeom prst="rect">
            <a:avLst/>
          </a:prstGeom>
          <a:noFill/>
          <a:ln>
            <a:noFill/>
          </a:ln>
        </p:spPr>
      </p:pic>
      <p:sp>
        <p:nvSpPr>
          <p:cNvPr id="138" name="Google Shape;138;p22"/>
          <p:cNvSpPr txBox="1"/>
          <p:nvPr/>
        </p:nvSpPr>
        <p:spPr>
          <a:xfrm>
            <a:off x="584800" y="317625"/>
            <a:ext cx="940800" cy="390000"/>
          </a:xfrm>
          <a:prstGeom prst="rect">
            <a:avLst/>
          </a:prstGeom>
          <a:solidFill>
            <a:srgbClr val="3B1FC6"/>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nl" sz="1300">
                <a:solidFill>
                  <a:srgbClr val="EAEAEA"/>
                </a:solidFill>
                <a:latin typeface="Outfit"/>
                <a:ea typeface="Outfit"/>
                <a:cs typeface="Outfit"/>
                <a:sym typeface="Outfit"/>
              </a:rPr>
              <a:t>Opdracht</a:t>
            </a:r>
            <a:endParaRPr b="1" sz="800">
              <a:solidFill>
                <a:srgbClr val="EAEAEA"/>
              </a:solidFill>
              <a:latin typeface="Outfit"/>
              <a:ea typeface="Outfit"/>
              <a:cs typeface="Outfit"/>
              <a:sym typeface="Outfit"/>
            </a:endParaRPr>
          </a:p>
        </p:txBody>
      </p:sp>
      <p:pic>
        <p:nvPicPr>
          <p:cNvPr id="139" name="Google Shape;139;p22" title="MW.png"/>
          <p:cNvPicPr preferRelativeResize="0"/>
          <p:nvPr/>
        </p:nvPicPr>
        <p:blipFill rotWithShape="1">
          <a:blip r:embed="rId4">
            <a:alphaModFix/>
          </a:blip>
          <a:srcRect b="0" l="0" r="84686" t="0"/>
          <a:stretch/>
        </p:blipFill>
        <p:spPr>
          <a:xfrm>
            <a:off x="8450000" y="506650"/>
            <a:ext cx="296076" cy="353225"/>
          </a:xfrm>
          <a:prstGeom prst="rect">
            <a:avLst/>
          </a:prstGeom>
          <a:noFill/>
          <a:ln>
            <a:noFill/>
          </a:ln>
        </p:spPr>
      </p:pic>
      <p:sp>
        <p:nvSpPr>
          <p:cNvPr id="140" name="Google Shape;140;p22"/>
          <p:cNvSpPr txBox="1"/>
          <p:nvPr/>
        </p:nvSpPr>
        <p:spPr>
          <a:xfrm>
            <a:off x="1286700" y="1472975"/>
            <a:ext cx="6570600" cy="1138500"/>
          </a:xfrm>
          <a:prstGeom prst="rect">
            <a:avLst/>
          </a:prstGeom>
          <a:noFill/>
          <a:ln>
            <a:noFill/>
          </a:ln>
        </p:spPr>
        <p:txBody>
          <a:bodyPr anchorCtr="0" anchor="t" bIns="91425" lIns="91425" spcFirstLastPara="1" rIns="91425" wrap="square" tIns="91425">
            <a:spAutoFit/>
          </a:bodyPr>
          <a:lstStyle/>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Denk voor jezelf na over de stelling. </a:t>
            </a:r>
            <a:endParaRPr sz="1600">
              <a:solidFill>
                <a:srgbClr val="3B1FC6"/>
              </a:solidFill>
              <a:latin typeface="Outfit"/>
              <a:ea typeface="Outfit"/>
              <a:cs typeface="Outfit"/>
              <a:sym typeface="Outfit"/>
            </a:endParaRPr>
          </a:p>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Noteer op papier je bedenkingen. </a:t>
            </a:r>
            <a:endParaRPr sz="1600">
              <a:solidFill>
                <a:srgbClr val="3B1FC6"/>
              </a:solidFill>
              <a:latin typeface="Outfit"/>
              <a:ea typeface="Outfit"/>
              <a:cs typeface="Outfit"/>
              <a:sym typeface="Outfit"/>
            </a:endParaRPr>
          </a:p>
          <a:p>
            <a:pPr indent="0" lvl="0" marL="457200" rtl="0" algn="just">
              <a:lnSpc>
                <a:spcPct val="115000"/>
              </a:lnSpc>
              <a:spcBef>
                <a:spcPts val="1100"/>
              </a:spcBef>
              <a:spcAft>
                <a:spcPts val="1100"/>
              </a:spcAft>
              <a:buNone/>
            </a:pPr>
            <a:r>
              <a:t/>
            </a:r>
            <a:endParaRPr sz="1600">
              <a:solidFill>
                <a:srgbClr val="3B1FC6"/>
              </a:solidFill>
              <a:latin typeface="Outfit"/>
              <a:ea typeface="Outfit"/>
              <a:cs typeface="Outfit"/>
              <a:sym typeface="Outfit"/>
            </a:endParaRPr>
          </a:p>
        </p:txBody>
      </p:sp>
      <p:sp>
        <p:nvSpPr>
          <p:cNvPr id="141" name="Google Shape;141;p22"/>
          <p:cNvSpPr txBox="1"/>
          <p:nvPr/>
        </p:nvSpPr>
        <p:spPr>
          <a:xfrm>
            <a:off x="691450" y="744575"/>
            <a:ext cx="7643400" cy="38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nl" sz="1600">
                <a:solidFill>
                  <a:srgbClr val="F8582B"/>
                </a:solidFill>
                <a:latin typeface="Outfit"/>
                <a:ea typeface="Outfit"/>
                <a:cs typeface="Outfit"/>
                <a:sym typeface="Outfit"/>
              </a:rPr>
              <a:t>W</a:t>
            </a:r>
            <a:r>
              <a:rPr b="1" lang="nl" sz="1600">
                <a:solidFill>
                  <a:srgbClr val="F8582B"/>
                </a:solidFill>
                <a:latin typeface="Outfit"/>
                <a:ea typeface="Outfit"/>
                <a:cs typeface="Outfit"/>
                <a:sym typeface="Outfit"/>
              </a:rPr>
              <a:t>at als … er morgen geen sociale mediaplatformen meer zijn? </a:t>
            </a:r>
            <a:endParaRPr b="1" sz="1600">
              <a:solidFill>
                <a:srgbClr val="F8582B"/>
              </a:solidFill>
              <a:latin typeface="Outfit"/>
              <a:ea typeface="Outfit"/>
              <a:cs typeface="Outfit"/>
              <a:sym typeface="Outfi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147" name="Google Shape;147;p2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148" name="Google Shape;148;p23"/>
          <p:cNvPicPr preferRelativeResize="0"/>
          <p:nvPr/>
        </p:nvPicPr>
        <p:blipFill>
          <a:blip r:embed="rId3">
            <a:alphaModFix/>
          </a:blip>
          <a:stretch>
            <a:fillRect/>
          </a:stretch>
        </p:blipFill>
        <p:spPr>
          <a:xfrm>
            <a:off x="0" y="0"/>
            <a:ext cx="9144000" cy="5143500"/>
          </a:xfrm>
          <a:prstGeom prst="rect">
            <a:avLst/>
          </a:prstGeom>
          <a:noFill/>
          <a:ln>
            <a:noFill/>
          </a:ln>
        </p:spPr>
      </p:pic>
      <p:sp>
        <p:nvSpPr>
          <p:cNvPr id="149" name="Google Shape;149;p23"/>
          <p:cNvSpPr txBox="1"/>
          <p:nvPr/>
        </p:nvSpPr>
        <p:spPr>
          <a:xfrm>
            <a:off x="1243475" y="1189050"/>
            <a:ext cx="5172300" cy="27654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b="1" lang="nl" sz="4200">
                <a:solidFill>
                  <a:srgbClr val="F8582B"/>
                </a:solidFill>
                <a:latin typeface="Outfit"/>
                <a:ea typeface="Outfit"/>
                <a:cs typeface="Outfit"/>
                <a:sym typeface="Outfit"/>
              </a:rPr>
              <a:t>Wat als…</a:t>
            </a:r>
            <a:endParaRPr b="1" sz="4200">
              <a:solidFill>
                <a:srgbClr val="F8582B"/>
              </a:solidFill>
              <a:latin typeface="Outfit"/>
              <a:ea typeface="Outfit"/>
              <a:cs typeface="Outfit"/>
              <a:sym typeface="Outfit"/>
            </a:endParaRPr>
          </a:p>
          <a:p>
            <a:pPr indent="0" lvl="0" marL="0" rtl="0" algn="l">
              <a:lnSpc>
                <a:spcPct val="115000"/>
              </a:lnSpc>
              <a:spcBef>
                <a:spcPts val="0"/>
              </a:spcBef>
              <a:spcAft>
                <a:spcPts val="0"/>
              </a:spcAft>
              <a:buClr>
                <a:schemeClr val="dk1"/>
              </a:buClr>
              <a:buSzPts val="1100"/>
              <a:buFont typeface="Arial"/>
              <a:buNone/>
            </a:pPr>
            <a:r>
              <a:rPr lang="nl" sz="3600">
                <a:solidFill>
                  <a:srgbClr val="F8582B"/>
                </a:solidFill>
                <a:latin typeface="Outfit"/>
                <a:ea typeface="Outfit"/>
                <a:cs typeface="Outfit"/>
                <a:sym typeface="Outfit"/>
              </a:rPr>
              <a:t>je morgen te horen krijgt dat er geen sociale mediaplatformen meer zijn? </a:t>
            </a:r>
            <a:endParaRPr b="1" sz="5100">
              <a:solidFill>
                <a:srgbClr val="F8582B"/>
              </a:solidFill>
              <a:latin typeface="Outfit"/>
              <a:ea typeface="Outfit"/>
              <a:cs typeface="Outfit"/>
              <a:sym typeface="Outfit"/>
            </a:endParaRPr>
          </a:p>
          <a:p>
            <a:pPr indent="0" lvl="0" marL="0" rtl="0" algn="l">
              <a:spcBef>
                <a:spcPts val="1100"/>
              </a:spcBef>
              <a:spcAft>
                <a:spcPts val="0"/>
              </a:spcAft>
              <a:buNone/>
            </a:pPr>
            <a:r>
              <a:t/>
            </a:r>
            <a:endParaRPr b="1" sz="4200">
              <a:solidFill>
                <a:srgbClr val="F8582B"/>
              </a:solidFill>
              <a:latin typeface="Outfit"/>
              <a:ea typeface="Outfit"/>
              <a:cs typeface="Outfit"/>
              <a:sym typeface="Outfit"/>
            </a:endParaRPr>
          </a:p>
        </p:txBody>
      </p:sp>
      <p:pic>
        <p:nvPicPr>
          <p:cNvPr id="150" name="Google Shape;150;p23" title="MW.png"/>
          <p:cNvPicPr preferRelativeResize="0"/>
          <p:nvPr/>
        </p:nvPicPr>
        <p:blipFill rotWithShape="1">
          <a:blip r:embed="rId4">
            <a:alphaModFix/>
          </a:blip>
          <a:srcRect b="0" l="0" r="84686" t="0"/>
          <a:stretch/>
        </p:blipFill>
        <p:spPr>
          <a:xfrm>
            <a:off x="8450000" y="506650"/>
            <a:ext cx="296076" cy="3532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4"/>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156" name="Google Shape;156;p24"/>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157" name="Google Shape;157;p2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58" name="Google Shape;158;p24"/>
          <p:cNvSpPr txBox="1"/>
          <p:nvPr/>
        </p:nvSpPr>
        <p:spPr>
          <a:xfrm>
            <a:off x="761925" y="85987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nl" sz="4200">
                <a:solidFill>
                  <a:srgbClr val="F8582B"/>
                </a:solidFill>
                <a:latin typeface="Outfit"/>
                <a:ea typeface="Outfit"/>
                <a:cs typeface="Outfit"/>
                <a:sym typeface="Outfit"/>
              </a:rPr>
              <a:t>Klasgesprek</a:t>
            </a:r>
            <a:endParaRPr b="1" sz="4200">
              <a:solidFill>
                <a:srgbClr val="F8582B"/>
              </a:solidFill>
              <a:latin typeface="Outfit"/>
              <a:ea typeface="Outfit"/>
              <a:cs typeface="Outfit"/>
              <a:sym typeface="Outfit"/>
            </a:endParaRPr>
          </a:p>
        </p:txBody>
      </p:sp>
      <p:sp>
        <p:nvSpPr>
          <p:cNvPr id="159" name="Google Shape;159;p24"/>
          <p:cNvSpPr txBox="1"/>
          <p:nvPr/>
        </p:nvSpPr>
        <p:spPr>
          <a:xfrm>
            <a:off x="771700" y="1917150"/>
            <a:ext cx="4805400" cy="12102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nl" sz="1600">
                <a:solidFill>
                  <a:srgbClr val="3B1FC6"/>
                </a:solidFill>
                <a:latin typeface="Outfit"/>
                <a:ea typeface="Outfit"/>
                <a:cs typeface="Outfit"/>
                <a:sym typeface="Outfit"/>
              </a:rPr>
              <a:t>“Wat als je morgen te horen krijgt dat er geen sociale mediaplatformen meer zijn? Geen Instagram, TikTok, Youtube (shorts), Snapchat, Discord, …”</a:t>
            </a:r>
            <a:endParaRPr sz="1600">
              <a:solidFill>
                <a:srgbClr val="3B1FC6"/>
              </a:solidFill>
              <a:latin typeface="Outfit"/>
              <a:ea typeface="Outfit"/>
              <a:cs typeface="Outfit"/>
              <a:sym typeface="Outfi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5"/>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165" name="Google Shape;165;p25"/>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descr="MW_Smokefree_presentatie_1920x1080px21.png" id="166" name="Google Shape;166;p25"/>
          <p:cNvPicPr preferRelativeResize="0"/>
          <p:nvPr/>
        </p:nvPicPr>
        <p:blipFill>
          <a:blip r:embed="rId3">
            <a:alphaModFix/>
          </a:blip>
          <a:stretch>
            <a:fillRect/>
          </a:stretch>
        </p:blipFill>
        <p:spPr>
          <a:xfrm>
            <a:off x="0" y="-75750"/>
            <a:ext cx="9143999" cy="5219250"/>
          </a:xfrm>
          <a:prstGeom prst="rect">
            <a:avLst/>
          </a:prstGeom>
          <a:noFill/>
          <a:ln>
            <a:noFill/>
          </a:ln>
        </p:spPr>
      </p:pic>
      <p:sp>
        <p:nvSpPr>
          <p:cNvPr id="167" name="Google Shape;167;p25"/>
          <p:cNvSpPr txBox="1"/>
          <p:nvPr/>
        </p:nvSpPr>
        <p:spPr>
          <a:xfrm>
            <a:off x="584800" y="317625"/>
            <a:ext cx="940800" cy="390000"/>
          </a:xfrm>
          <a:prstGeom prst="rect">
            <a:avLst/>
          </a:prstGeom>
          <a:solidFill>
            <a:srgbClr val="3B1FC6"/>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nl" sz="1300">
                <a:solidFill>
                  <a:srgbClr val="EAEAEA"/>
                </a:solidFill>
                <a:latin typeface="Outfit"/>
                <a:ea typeface="Outfit"/>
                <a:cs typeface="Outfit"/>
                <a:sym typeface="Outfit"/>
              </a:rPr>
              <a:t>Opdracht</a:t>
            </a:r>
            <a:endParaRPr b="1" sz="800">
              <a:solidFill>
                <a:srgbClr val="EAEAEA"/>
              </a:solidFill>
              <a:latin typeface="Outfit"/>
              <a:ea typeface="Outfit"/>
              <a:cs typeface="Outfit"/>
              <a:sym typeface="Outfit"/>
            </a:endParaRPr>
          </a:p>
        </p:txBody>
      </p:sp>
      <p:pic>
        <p:nvPicPr>
          <p:cNvPr id="168" name="Google Shape;168;p25" title="MW.png"/>
          <p:cNvPicPr preferRelativeResize="0"/>
          <p:nvPr/>
        </p:nvPicPr>
        <p:blipFill rotWithShape="1">
          <a:blip r:embed="rId4">
            <a:alphaModFix/>
          </a:blip>
          <a:srcRect b="0" l="0" r="84686" t="0"/>
          <a:stretch/>
        </p:blipFill>
        <p:spPr>
          <a:xfrm>
            <a:off x="8450000" y="506650"/>
            <a:ext cx="296076" cy="353225"/>
          </a:xfrm>
          <a:prstGeom prst="rect">
            <a:avLst/>
          </a:prstGeom>
          <a:noFill/>
          <a:ln>
            <a:noFill/>
          </a:ln>
        </p:spPr>
      </p:pic>
      <p:sp>
        <p:nvSpPr>
          <p:cNvPr id="169" name="Google Shape;169;p25"/>
          <p:cNvSpPr txBox="1"/>
          <p:nvPr/>
        </p:nvSpPr>
        <p:spPr>
          <a:xfrm>
            <a:off x="1286700" y="1472975"/>
            <a:ext cx="6570600" cy="2731500"/>
          </a:xfrm>
          <a:prstGeom prst="rect">
            <a:avLst/>
          </a:prstGeom>
          <a:noFill/>
          <a:ln>
            <a:noFill/>
          </a:ln>
        </p:spPr>
        <p:txBody>
          <a:bodyPr anchorCtr="0" anchor="t" bIns="91425" lIns="91425" spcFirstLastPara="1" rIns="91425" wrap="square" tIns="91425">
            <a:spAutoFit/>
          </a:bodyPr>
          <a:lstStyle/>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Maak een mindmap met voor- en nadelen.</a:t>
            </a:r>
            <a:endParaRPr sz="1600">
              <a:solidFill>
                <a:srgbClr val="3B1FC6"/>
              </a:solidFill>
              <a:latin typeface="Outfit"/>
              <a:ea typeface="Outfit"/>
              <a:cs typeface="Outfit"/>
              <a:sym typeface="Outfit"/>
            </a:endParaRPr>
          </a:p>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Reflecteer in groepjes: wat zou het betekenen wanneer je geen informatie meer zou </a:t>
            </a:r>
            <a:r>
              <a:rPr lang="nl" sz="1600">
                <a:solidFill>
                  <a:srgbClr val="3B1FC6"/>
                </a:solidFill>
                <a:latin typeface="Outfit"/>
                <a:ea typeface="Outfit"/>
                <a:cs typeface="Outfit"/>
                <a:sym typeface="Outfit"/>
              </a:rPr>
              <a:t>krijgen</a:t>
            </a:r>
            <a:r>
              <a:rPr lang="nl" sz="1600">
                <a:solidFill>
                  <a:srgbClr val="3B1FC6"/>
                </a:solidFill>
                <a:latin typeface="Outfit"/>
                <a:ea typeface="Outfit"/>
                <a:cs typeface="Outfit"/>
                <a:sym typeface="Outfit"/>
              </a:rPr>
              <a:t> via sociale media?</a:t>
            </a:r>
            <a:endParaRPr sz="1600">
              <a:solidFill>
                <a:srgbClr val="3B1FC6"/>
              </a:solidFill>
              <a:latin typeface="Outfit"/>
              <a:ea typeface="Outfit"/>
              <a:cs typeface="Outfit"/>
              <a:sym typeface="Outfit"/>
            </a:endParaRPr>
          </a:p>
          <a:p>
            <a:pPr indent="-317500" lvl="1" marL="914400" rtl="0" algn="just">
              <a:lnSpc>
                <a:spcPct val="115000"/>
              </a:lnSpc>
              <a:spcBef>
                <a:spcPts val="0"/>
              </a:spcBef>
              <a:spcAft>
                <a:spcPts val="0"/>
              </a:spcAft>
              <a:buClr>
                <a:srgbClr val="3B1FC6"/>
              </a:buClr>
              <a:buSzPts val="1400"/>
              <a:buFont typeface="Outfit"/>
              <a:buChar char="○"/>
            </a:pPr>
            <a:r>
              <a:rPr lang="nl">
                <a:solidFill>
                  <a:srgbClr val="3B1FC6"/>
                </a:solidFill>
                <a:latin typeface="Outfit"/>
                <a:ea typeface="Outfit"/>
                <a:cs typeface="Outfit"/>
                <a:sym typeface="Outfit"/>
              </a:rPr>
              <a:t>Wat zou er beter of net moeilijker worden op vlak van:</a:t>
            </a:r>
            <a:endParaRPr>
              <a:solidFill>
                <a:srgbClr val="3B1FC6"/>
              </a:solidFill>
              <a:latin typeface="Outfit"/>
              <a:ea typeface="Outfit"/>
              <a:cs typeface="Outfit"/>
              <a:sym typeface="Outfit"/>
            </a:endParaRPr>
          </a:p>
          <a:p>
            <a:pPr indent="-304800" lvl="2" marL="1371600" rtl="0" algn="just">
              <a:lnSpc>
                <a:spcPct val="115000"/>
              </a:lnSpc>
              <a:spcBef>
                <a:spcPts val="0"/>
              </a:spcBef>
              <a:spcAft>
                <a:spcPts val="0"/>
              </a:spcAft>
              <a:buClr>
                <a:srgbClr val="3B1FC6"/>
              </a:buClr>
              <a:buSzPts val="1200"/>
              <a:buFont typeface="Outfit"/>
              <a:buChar char="■"/>
            </a:pPr>
            <a:r>
              <a:rPr lang="nl" sz="1200">
                <a:solidFill>
                  <a:srgbClr val="3B1FC6"/>
                </a:solidFill>
                <a:latin typeface="Outfit"/>
                <a:ea typeface="Outfit"/>
                <a:cs typeface="Outfit"/>
                <a:sym typeface="Outfit"/>
              </a:rPr>
              <a:t>Contact met vrienden?</a:t>
            </a:r>
            <a:endParaRPr sz="1200">
              <a:solidFill>
                <a:srgbClr val="3B1FC6"/>
              </a:solidFill>
              <a:latin typeface="Outfit"/>
              <a:ea typeface="Outfit"/>
              <a:cs typeface="Outfit"/>
              <a:sym typeface="Outfit"/>
            </a:endParaRPr>
          </a:p>
          <a:p>
            <a:pPr indent="-304800" lvl="2" marL="1371600" rtl="0" algn="just">
              <a:lnSpc>
                <a:spcPct val="115000"/>
              </a:lnSpc>
              <a:spcBef>
                <a:spcPts val="0"/>
              </a:spcBef>
              <a:spcAft>
                <a:spcPts val="0"/>
              </a:spcAft>
              <a:buClr>
                <a:srgbClr val="3B1FC6"/>
              </a:buClr>
              <a:buSzPts val="1200"/>
              <a:buFont typeface="Outfit"/>
              <a:buChar char="■"/>
            </a:pPr>
            <a:r>
              <a:rPr lang="nl" sz="1200">
                <a:solidFill>
                  <a:srgbClr val="3B1FC6"/>
                </a:solidFill>
                <a:latin typeface="Outfit"/>
                <a:ea typeface="Outfit"/>
                <a:cs typeface="Outfit"/>
                <a:sym typeface="Outfit"/>
              </a:rPr>
              <a:t>Nieuws en informatie?</a:t>
            </a:r>
            <a:endParaRPr sz="1200">
              <a:solidFill>
                <a:srgbClr val="3B1FC6"/>
              </a:solidFill>
              <a:latin typeface="Outfit"/>
              <a:ea typeface="Outfit"/>
              <a:cs typeface="Outfit"/>
              <a:sym typeface="Outfit"/>
            </a:endParaRPr>
          </a:p>
          <a:p>
            <a:pPr indent="-304800" lvl="2" marL="1371600" rtl="0" algn="just">
              <a:lnSpc>
                <a:spcPct val="115000"/>
              </a:lnSpc>
              <a:spcBef>
                <a:spcPts val="0"/>
              </a:spcBef>
              <a:spcAft>
                <a:spcPts val="0"/>
              </a:spcAft>
              <a:buClr>
                <a:srgbClr val="3B1FC6"/>
              </a:buClr>
              <a:buSzPts val="1200"/>
              <a:buFont typeface="Outfit"/>
              <a:buChar char="■"/>
            </a:pPr>
            <a:r>
              <a:rPr lang="nl" sz="1200">
                <a:solidFill>
                  <a:srgbClr val="3B1FC6"/>
                </a:solidFill>
                <a:latin typeface="Outfit"/>
                <a:ea typeface="Outfit"/>
                <a:cs typeface="Outfit"/>
                <a:sym typeface="Outfit"/>
              </a:rPr>
              <a:t>Hobby’s en vrije tijd?</a:t>
            </a:r>
            <a:endParaRPr sz="1200">
              <a:solidFill>
                <a:srgbClr val="3B1FC6"/>
              </a:solidFill>
              <a:latin typeface="Outfit"/>
              <a:ea typeface="Outfit"/>
              <a:cs typeface="Outfit"/>
              <a:sym typeface="Outfit"/>
            </a:endParaRPr>
          </a:p>
          <a:p>
            <a:pPr indent="-304800" lvl="2" marL="1371600" rtl="0" algn="just">
              <a:lnSpc>
                <a:spcPct val="115000"/>
              </a:lnSpc>
              <a:spcBef>
                <a:spcPts val="0"/>
              </a:spcBef>
              <a:spcAft>
                <a:spcPts val="0"/>
              </a:spcAft>
              <a:buClr>
                <a:srgbClr val="3B1FC6"/>
              </a:buClr>
              <a:buSzPts val="1200"/>
              <a:buFont typeface="Outfit"/>
              <a:buChar char="■"/>
            </a:pPr>
            <a:r>
              <a:rPr lang="nl" sz="1200">
                <a:solidFill>
                  <a:srgbClr val="3B1FC6"/>
                </a:solidFill>
                <a:latin typeface="Outfit"/>
                <a:ea typeface="Outfit"/>
                <a:cs typeface="Outfit"/>
                <a:sym typeface="Outfit"/>
              </a:rPr>
              <a:t>School en leren?</a:t>
            </a:r>
            <a:endParaRPr sz="1200">
              <a:solidFill>
                <a:srgbClr val="3B1FC6"/>
              </a:solidFill>
              <a:latin typeface="Outfit"/>
              <a:ea typeface="Outfit"/>
              <a:cs typeface="Outfit"/>
              <a:sym typeface="Outfit"/>
            </a:endParaRPr>
          </a:p>
          <a:p>
            <a:pPr indent="-304800" lvl="2" marL="1371600" rtl="0" algn="just">
              <a:lnSpc>
                <a:spcPct val="115000"/>
              </a:lnSpc>
              <a:spcBef>
                <a:spcPts val="0"/>
              </a:spcBef>
              <a:spcAft>
                <a:spcPts val="0"/>
              </a:spcAft>
              <a:buClr>
                <a:srgbClr val="3B1FC6"/>
              </a:buClr>
              <a:buSzPts val="1200"/>
              <a:buFont typeface="Outfit"/>
              <a:buChar char="■"/>
            </a:pPr>
            <a:r>
              <a:rPr lang="nl" sz="1200">
                <a:solidFill>
                  <a:srgbClr val="3B1FC6"/>
                </a:solidFill>
                <a:latin typeface="Outfit"/>
                <a:ea typeface="Outfit"/>
                <a:cs typeface="Outfit"/>
                <a:sym typeface="Outfit"/>
              </a:rPr>
              <a:t>Zelfexpressie en creativiteit?</a:t>
            </a:r>
            <a:endParaRPr sz="1200">
              <a:solidFill>
                <a:srgbClr val="3B1FC6"/>
              </a:solidFill>
              <a:latin typeface="Outfit"/>
              <a:ea typeface="Outfit"/>
              <a:cs typeface="Outfit"/>
              <a:sym typeface="Outfit"/>
            </a:endParaRPr>
          </a:p>
          <a:p>
            <a:pPr indent="0" lvl="0" marL="457200" rtl="0" algn="just">
              <a:lnSpc>
                <a:spcPct val="115000"/>
              </a:lnSpc>
              <a:spcBef>
                <a:spcPts val="1100"/>
              </a:spcBef>
              <a:spcAft>
                <a:spcPts val="1100"/>
              </a:spcAft>
              <a:buNone/>
            </a:pPr>
            <a:r>
              <a:t/>
            </a:r>
            <a:endParaRPr sz="1600">
              <a:solidFill>
                <a:srgbClr val="3B1FC6"/>
              </a:solidFill>
              <a:latin typeface="Outfit"/>
              <a:ea typeface="Outfit"/>
              <a:cs typeface="Outfit"/>
              <a:sym typeface="Outfit"/>
            </a:endParaRPr>
          </a:p>
        </p:txBody>
      </p:sp>
      <p:sp>
        <p:nvSpPr>
          <p:cNvPr id="170" name="Google Shape;170;p25"/>
          <p:cNvSpPr txBox="1"/>
          <p:nvPr/>
        </p:nvSpPr>
        <p:spPr>
          <a:xfrm>
            <a:off x="691450" y="744575"/>
            <a:ext cx="7643400" cy="38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nl" sz="1600">
                <a:solidFill>
                  <a:srgbClr val="F8582B"/>
                </a:solidFill>
                <a:latin typeface="Outfit"/>
                <a:ea typeface="Outfit"/>
                <a:cs typeface="Outfit"/>
                <a:sym typeface="Outfit"/>
              </a:rPr>
              <a:t>W</a:t>
            </a:r>
            <a:r>
              <a:rPr b="1" lang="nl" sz="1600">
                <a:solidFill>
                  <a:srgbClr val="F8582B"/>
                </a:solidFill>
                <a:latin typeface="Outfit"/>
                <a:ea typeface="Outfit"/>
                <a:cs typeface="Outfit"/>
                <a:sym typeface="Outfit"/>
              </a:rPr>
              <a:t>at als … er morgen geen sociale mediaplatformen meer zijn? </a:t>
            </a:r>
            <a:endParaRPr b="1" sz="1600">
              <a:solidFill>
                <a:srgbClr val="F8582B"/>
              </a:solidFill>
              <a:latin typeface="Outfit"/>
              <a:ea typeface="Outfit"/>
              <a:cs typeface="Outfit"/>
              <a:sym typeface="Outfit"/>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174" name="Shape 174"/>
        <p:cNvGrpSpPr/>
        <p:nvPr/>
      </p:nvGrpSpPr>
      <p:grpSpPr>
        <a:xfrm>
          <a:off x="0" y="0"/>
          <a:ext cx="0" cy="0"/>
          <a:chOff x="0" y="0"/>
          <a:chExt cx="0" cy="0"/>
        </a:xfrm>
      </p:grpSpPr>
      <p:pic>
        <p:nvPicPr>
          <p:cNvPr id="175" name="Google Shape;175;p26"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176" name="Google Shape;176;p26"/>
          <p:cNvSpPr txBox="1"/>
          <p:nvPr/>
        </p:nvSpPr>
        <p:spPr>
          <a:xfrm>
            <a:off x="696700" y="388550"/>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nl" sz="4200">
                <a:solidFill>
                  <a:srgbClr val="F8582B"/>
                </a:solidFill>
                <a:latin typeface="Outfit"/>
                <a:ea typeface="Outfit"/>
                <a:cs typeface="Outfit"/>
                <a:sym typeface="Outfit"/>
              </a:rPr>
              <a:t>Voorbeeld mindmap</a:t>
            </a:r>
            <a:endParaRPr b="1" sz="4200">
              <a:solidFill>
                <a:srgbClr val="F8582B"/>
              </a:solidFill>
              <a:latin typeface="Outfit"/>
              <a:ea typeface="Outfit"/>
              <a:cs typeface="Outfit"/>
              <a:sym typeface="Outfit"/>
            </a:endParaRPr>
          </a:p>
        </p:txBody>
      </p:sp>
      <p:cxnSp>
        <p:nvCxnSpPr>
          <p:cNvPr id="177" name="Google Shape;177;p26"/>
          <p:cNvCxnSpPr>
            <a:stCxn id="178" idx="6"/>
            <a:endCxn id="179" idx="2"/>
          </p:cNvCxnSpPr>
          <p:nvPr/>
        </p:nvCxnSpPr>
        <p:spPr>
          <a:xfrm>
            <a:off x="2947825" y="2571750"/>
            <a:ext cx="702300" cy="936000"/>
          </a:xfrm>
          <a:prstGeom prst="bentConnector3">
            <a:avLst>
              <a:gd fmla="val 49995" name="adj1"/>
            </a:avLst>
          </a:prstGeom>
          <a:noFill/>
          <a:ln cap="flat" cmpd="sng" w="9525">
            <a:solidFill>
              <a:srgbClr val="C2C2C2"/>
            </a:solidFill>
            <a:prstDash val="solid"/>
            <a:round/>
            <a:headEnd len="sm" w="sm" type="none"/>
            <a:tailEnd len="sm" w="sm" type="none"/>
          </a:ln>
        </p:spPr>
      </p:cxnSp>
      <p:cxnSp>
        <p:nvCxnSpPr>
          <p:cNvPr id="180" name="Google Shape;180;p26"/>
          <p:cNvCxnSpPr>
            <a:stCxn id="178" idx="6"/>
            <a:endCxn id="181" idx="2"/>
          </p:cNvCxnSpPr>
          <p:nvPr/>
        </p:nvCxnSpPr>
        <p:spPr>
          <a:xfrm flipH="1" rot="10800000">
            <a:off x="2947825" y="1635750"/>
            <a:ext cx="702300" cy="936000"/>
          </a:xfrm>
          <a:prstGeom prst="bentConnector3">
            <a:avLst>
              <a:gd fmla="val 49995" name="adj1"/>
            </a:avLst>
          </a:prstGeom>
          <a:noFill/>
          <a:ln cap="flat" cmpd="sng" w="9525">
            <a:solidFill>
              <a:srgbClr val="C2C2C2"/>
            </a:solidFill>
            <a:prstDash val="solid"/>
            <a:round/>
            <a:headEnd len="sm" w="sm" type="none"/>
            <a:tailEnd len="sm" w="sm" type="none"/>
          </a:ln>
        </p:spPr>
      </p:cxnSp>
      <p:cxnSp>
        <p:nvCxnSpPr>
          <p:cNvPr id="182" name="Google Shape;182;p26"/>
          <p:cNvCxnSpPr>
            <a:stCxn id="183" idx="3"/>
            <a:endCxn id="184" idx="2"/>
          </p:cNvCxnSpPr>
          <p:nvPr/>
        </p:nvCxnSpPr>
        <p:spPr>
          <a:xfrm flipH="1" rot="10800000">
            <a:off x="5006350" y="1178550"/>
            <a:ext cx="586200" cy="457200"/>
          </a:xfrm>
          <a:prstGeom prst="bentConnector3">
            <a:avLst>
              <a:gd fmla="val 50000" name="adj1"/>
            </a:avLst>
          </a:prstGeom>
          <a:noFill/>
          <a:ln cap="flat" cmpd="sng" w="9525">
            <a:solidFill>
              <a:srgbClr val="C2C2C2"/>
            </a:solidFill>
            <a:prstDash val="solid"/>
            <a:round/>
            <a:headEnd len="sm" w="sm" type="none"/>
            <a:tailEnd len="sm" w="sm" type="none"/>
          </a:ln>
        </p:spPr>
      </p:cxnSp>
      <p:cxnSp>
        <p:nvCxnSpPr>
          <p:cNvPr id="185" name="Google Shape;185;p26"/>
          <p:cNvCxnSpPr>
            <a:stCxn id="183" idx="3"/>
            <a:endCxn id="186" idx="2"/>
          </p:cNvCxnSpPr>
          <p:nvPr/>
        </p:nvCxnSpPr>
        <p:spPr>
          <a:xfrm>
            <a:off x="5006350" y="1635750"/>
            <a:ext cx="586200" cy="442500"/>
          </a:xfrm>
          <a:prstGeom prst="bentConnector3">
            <a:avLst>
              <a:gd fmla="val 50000" name="adj1"/>
            </a:avLst>
          </a:prstGeom>
          <a:noFill/>
          <a:ln cap="flat" cmpd="sng" w="9525">
            <a:solidFill>
              <a:srgbClr val="C2C2C2"/>
            </a:solidFill>
            <a:prstDash val="solid"/>
            <a:round/>
            <a:headEnd len="sm" w="sm" type="none"/>
            <a:tailEnd len="sm" w="sm" type="none"/>
          </a:ln>
        </p:spPr>
      </p:cxnSp>
      <p:cxnSp>
        <p:nvCxnSpPr>
          <p:cNvPr id="187" name="Google Shape;187;p26"/>
          <p:cNvCxnSpPr>
            <a:stCxn id="188" idx="3"/>
            <a:endCxn id="189" idx="2"/>
          </p:cNvCxnSpPr>
          <p:nvPr/>
        </p:nvCxnSpPr>
        <p:spPr>
          <a:xfrm flipH="1" rot="10800000">
            <a:off x="5006350" y="3050550"/>
            <a:ext cx="586200" cy="457200"/>
          </a:xfrm>
          <a:prstGeom prst="bentConnector3">
            <a:avLst>
              <a:gd fmla="val 50000" name="adj1"/>
            </a:avLst>
          </a:prstGeom>
          <a:noFill/>
          <a:ln cap="flat" cmpd="sng" w="9525">
            <a:solidFill>
              <a:srgbClr val="C2C2C2"/>
            </a:solidFill>
            <a:prstDash val="solid"/>
            <a:round/>
            <a:headEnd len="sm" w="sm" type="none"/>
            <a:tailEnd len="sm" w="sm" type="none"/>
          </a:ln>
        </p:spPr>
      </p:cxnSp>
      <p:cxnSp>
        <p:nvCxnSpPr>
          <p:cNvPr id="190" name="Google Shape;190;p26"/>
          <p:cNvCxnSpPr>
            <a:stCxn id="188" idx="3"/>
            <a:endCxn id="191" idx="2"/>
          </p:cNvCxnSpPr>
          <p:nvPr/>
        </p:nvCxnSpPr>
        <p:spPr>
          <a:xfrm>
            <a:off x="5006350" y="3507750"/>
            <a:ext cx="586200" cy="457200"/>
          </a:xfrm>
          <a:prstGeom prst="bentConnector3">
            <a:avLst>
              <a:gd fmla="val 50000" name="adj1"/>
            </a:avLst>
          </a:prstGeom>
          <a:noFill/>
          <a:ln cap="flat" cmpd="sng" w="9525">
            <a:solidFill>
              <a:srgbClr val="C2C2C2"/>
            </a:solidFill>
            <a:prstDash val="solid"/>
            <a:round/>
            <a:headEnd len="sm" w="sm" type="none"/>
            <a:tailEnd len="sm" w="sm" type="none"/>
          </a:ln>
        </p:spPr>
      </p:cxnSp>
      <p:grpSp>
        <p:nvGrpSpPr>
          <p:cNvPr id="192" name="Google Shape;192;p26"/>
          <p:cNvGrpSpPr/>
          <p:nvPr/>
        </p:nvGrpSpPr>
        <p:grpSpPr>
          <a:xfrm>
            <a:off x="5592550" y="1018950"/>
            <a:ext cx="1847700" cy="319200"/>
            <a:chOff x="5592550" y="1018950"/>
            <a:chExt cx="1847700" cy="319200"/>
          </a:xfrm>
        </p:grpSpPr>
        <p:sp>
          <p:nvSpPr>
            <p:cNvPr id="193" name="Google Shape;193;p26"/>
            <p:cNvSpPr/>
            <p:nvPr/>
          </p:nvSpPr>
          <p:spPr>
            <a:xfrm>
              <a:off x="5766550" y="1018950"/>
              <a:ext cx="1673700" cy="3192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nl" sz="1200">
                  <a:solidFill>
                    <a:srgbClr val="3B1FC6"/>
                  </a:solidFill>
                  <a:latin typeface="Outfit"/>
                  <a:ea typeface="Outfit"/>
                  <a:cs typeface="Outfit"/>
                  <a:sym typeface="Outfit"/>
                </a:rPr>
                <a:t>Minder afleiding</a:t>
              </a:r>
              <a:endParaRPr sz="1200">
                <a:solidFill>
                  <a:srgbClr val="3B1FC6"/>
                </a:solidFill>
                <a:latin typeface="Outfit"/>
                <a:ea typeface="Outfit"/>
                <a:cs typeface="Outfit"/>
                <a:sym typeface="Outfit"/>
              </a:endParaRPr>
            </a:p>
          </p:txBody>
        </p:sp>
        <p:sp>
          <p:nvSpPr>
            <p:cNvPr id="184" name="Google Shape;184;p26"/>
            <p:cNvSpPr/>
            <p:nvPr/>
          </p:nvSpPr>
          <p:spPr>
            <a:xfrm>
              <a:off x="5592550" y="1091550"/>
              <a:ext cx="174000" cy="174000"/>
            </a:xfrm>
            <a:prstGeom prst="ellipse">
              <a:avLst/>
            </a:prstGeom>
            <a:solidFill>
              <a:srgbClr val="6AA8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4" name="Google Shape;194;p26"/>
          <p:cNvGrpSpPr/>
          <p:nvPr/>
        </p:nvGrpSpPr>
        <p:grpSpPr>
          <a:xfrm>
            <a:off x="3650050" y="1476150"/>
            <a:ext cx="1356300" cy="319200"/>
            <a:chOff x="3650050" y="1476150"/>
            <a:chExt cx="1356300" cy="319200"/>
          </a:xfrm>
        </p:grpSpPr>
        <p:sp>
          <p:nvSpPr>
            <p:cNvPr id="183" name="Google Shape;183;p26"/>
            <p:cNvSpPr/>
            <p:nvPr/>
          </p:nvSpPr>
          <p:spPr>
            <a:xfrm>
              <a:off x="3824050" y="1476150"/>
              <a:ext cx="1182300" cy="3192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nl">
                  <a:solidFill>
                    <a:srgbClr val="3B1FC6"/>
                  </a:solidFill>
                  <a:latin typeface="Outfit"/>
                  <a:ea typeface="Outfit"/>
                  <a:cs typeface="Outfit"/>
                  <a:sym typeface="Outfit"/>
                </a:rPr>
                <a:t>Voordelen</a:t>
              </a:r>
              <a:endParaRPr>
                <a:solidFill>
                  <a:srgbClr val="3B1FC6"/>
                </a:solidFill>
                <a:latin typeface="Outfit"/>
                <a:ea typeface="Outfit"/>
                <a:cs typeface="Outfit"/>
                <a:sym typeface="Outfit"/>
              </a:endParaRPr>
            </a:p>
          </p:txBody>
        </p:sp>
        <p:sp>
          <p:nvSpPr>
            <p:cNvPr id="181" name="Google Shape;181;p26"/>
            <p:cNvSpPr/>
            <p:nvPr/>
          </p:nvSpPr>
          <p:spPr>
            <a:xfrm>
              <a:off x="3650050" y="1548750"/>
              <a:ext cx="174000" cy="174000"/>
            </a:xfrm>
            <a:prstGeom prst="ellipse">
              <a:avLst/>
            </a:prstGeom>
            <a:solidFill>
              <a:srgbClr val="6AA8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5" name="Google Shape;195;p26"/>
          <p:cNvGrpSpPr/>
          <p:nvPr/>
        </p:nvGrpSpPr>
        <p:grpSpPr>
          <a:xfrm>
            <a:off x="-128325" y="2412150"/>
            <a:ext cx="3076150" cy="319200"/>
            <a:chOff x="-117125" y="2412150"/>
            <a:chExt cx="3076150" cy="319200"/>
          </a:xfrm>
        </p:grpSpPr>
        <p:sp>
          <p:nvSpPr>
            <p:cNvPr id="196" name="Google Shape;196;p26"/>
            <p:cNvSpPr/>
            <p:nvPr/>
          </p:nvSpPr>
          <p:spPr>
            <a:xfrm>
              <a:off x="-117125" y="2412150"/>
              <a:ext cx="2896200" cy="3192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nl">
                  <a:solidFill>
                    <a:srgbClr val="3B1FC6"/>
                  </a:solidFill>
                  <a:latin typeface="Outfit"/>
                  <a:ea typeface="Outfit"/>
                  <a:cs typeface="Outfit"/>
                  <a:sym typeface="Outfit"/>
                </a:rPr>
                <a:t>Een wereld zonder sociale media</a:t>
              </a:r>
              <a:endParaRPr>
                <a:solidFill>
                  <a:srgbClr val="3B1FC6"/>
                </a:solidFill>
                <a:latin typeface="Outfit"/>
                <a:ea typeface="Outfit"/>
                <a:cs typeface="Outfit"/>
                <a:sym typeface="Outfit"/>
              </a:endParaRPr>
            </a:p>
          </p:txBody>
        </p:sp>
        <p:sp>
          <p:nvSpPr>
            <p:cNvPr id="178" name="Google Shape;178;p26"/>
            <p:cNvSpPr/>
            <p:nvPr/>
          </p:nvSpPr>
          <p:spPr>
            <a:xfrm>
              <a:off x="2785025" y="2484750"/>
              <a:ext cx="174000" cy="174000"/>
            </a:xfrm>
            <a:prstGeom prst="ellipse">
              <a:avLst/>
            </a:prstGeom>
            <a:solidFill>
              <a:srgbClr val="840D3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7" name="Google Shape;197;p26"/>
          <p:cNvGrpSpPr/>
          <p:nvPr/>
        </p:nvGrpSpPr>
        <p:grpSpPr>
          <a:xfrm>
            <a:off x="3650050" y="3348150"/>
            <a:ext cx="1356300" cy="319200"/>
            <a:chOff x="3650050" y="3348150"/>
            <a:chExt cx="1356300" cy="319200"/>
          </a:xfrm>
        </p:grpSpPr>
        <p:sp>
          <p:nvSpPr>
            <p:cNvPr id="188" name="Google Shape;188;p26"/>
            <p:cNvSpPr/>
            <p:nvPr/>
          </p:nvSpPr>
          <p:spPr>
            <a:xfrm>
              <a:off x="3824050" y="3348150"/>
              <a:ext cx="1182300" cy="3192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nl">
                  <a:solidFill>
                    <a:srgbClr val="3B1FC6"/>
                  </a:solidFill>
                  <a:latin typeface="Outfit"/>
                  <a:ea typeface="Outfit"/>
                  <a:cs typeface="Outfit"/>
                  <a:sym typeface="Outfit"/>
                </a:rPr>
                <a:t>Nadelen</a:t>
              </a:r>
              <a:endParaRPr>
                <a:solidFill>
                  <a:srgbClr val="3B1FC6"/>
                </a:solidFill>
                <a:latin typeface="Outfit"/>
                <a:ea typeface="Outfit"/>
                <a:cs typeface="Outfit"/>
                <a:sym typeface="Outfit"/>
              </a:endParaRPr>
            </a:p>
          </p:txBody>
        </p:sp>
        <p:sp>
          <p:nvSpPr>
            <p:cNvPr id="179" name="Google Shape;179;p26"/>
            <p:cNvSpPr/>
            <p:nvPr/>
          </p:nvSpPr>
          <p:spPr>
            <a:xfrm>
              <a:off x="3650050" y="3420750"/>
              <a:ext cx="174000" cy="174000"/>
            </a:xfrm>
            <a:prstGeom prst="ellipse">
              <a:avLst/>
            </a:pr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8" name="Google Shape;198;p26"/>
          <p:cNvGrpSpPr/>
          <p:nvPr/>
        </p:nvGrpSpPr>
        <p:grpSpPr>
          <a:xfrm>
            <a:off x="5592550" y="1933350"/>
            <a:ext cx="3609300" cy="319200"/>
            <a:chOff x="5592550" y="1933350"/>
            <a:chExt cx="3609300" cy="319200"/>
          </a:xfrm>
        </p:grpSpPr>
        <p:sp>
          <p:nvSpPr>
            <p:cNvPr id="199" name="Google Shape;199;p26"/>
            <p:cNvSpPr/>
            <p:nvPr/>
          </p:nvSpPr>
          <p:spPr>
            <a:xfrm>
              <a:off x="5766550" y="1933350"/>
              <a:ext cx="3435300" cy="3192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nl" sz="1200">
                  <a:solidFill>
                    <a:srgbClr val="3B1FC6"/>
                  </a:solidFill>
                  <a:latin typeface="Outfit"/>
                  <a:ea typeface="Outfit"/>
                  <a:cs typeface="Outfit"/>
                  <a:sym typeface="Outfit"/>
                </a:rPr>
                <a:t>Meer tijd voor andere hobby’s </a:t>
              </a:r>
              <a:br>
                <a:rPr lang="nl" sz="1200">
                  <a:solidFill>
                    <a:srgbClr val="3B1FC6"/>
                  </a:solidFill>
                  <a:latin typeface="Outfit"/>
                  <a:ea typeface="Outfit"/>
                  <a:cs typeface="Outfit"/>
                  <a:sym typeface="Outfit"/>
                </a:rPr>
              </a:br>
              <a:r>
                <a:rPr lang="nl" sz="1200">
                  <a:solidFill>
                    <a:srgbClr val="3B1FC6"/>
                  </a:solidFill>
                  <a:latin typeface="Outfit"/>
                  <a:ea typeface="Outfit"/>
                  <a:cs typeface="Outfit"/>
                  <a:sym typeface="Outfit"/>
                </a:rPr>
                <a:t>(lezen, sporten, ….)</a:t>
              </a:r>
              <a:endParaRPr sz="1200">
                <a:solidFill>
                  <a:srgbClr val="3B1FC6"/>
                </a:solidFill>
                <a:latin typeface="Outfit"/>
                <a:ea typeface="Outfit"/>
                <a:cs typeface="Outfit"/>
                <a:sym typeface="Outfit"/>
              </a:endParaRPr>
            </a:p>
          </p:txBody>
        </p:sp>
        <p:sp>
          <p:nvSpPr>
            <p:cNvPr id="186" name="Google Shape;186;p26"/>
            <p:cNvSpPr/>
            <p:nvPr/>
          </p:nvSpPr>
          <p:spPr>
            <a:xfrm>
              <a:off x="5592550" y="1991250"/>
              <a:ext cx="174000" cy="174000"/>
            </a:xfrm>
            <a:prstGeom prst="ellipse">
              <a:avLst/>
            </a:prstGeom>
            <a:solidFill>
              <a:srgbClr val="6AA8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0" name="Google Shape;200;p26"/>
          <p:cNvGrpSpPr/>
          <p:nvPr/>
        </p:nvGrpSpPr>
        <p:grpSpPr>
          <a:xfrm>
            <a:off x="5592550" y="2890950"/>
            <a:ext cx="3043800" cy="319200"/>
            <a:chOff x="5592550" y="2890950"/>
            <a:chExt cx="3043800" cy="319200"/>
          </a:xfrm>
        </p:grpSpPr>
        <p:sp>
          <p:nvSpPr>
            <p:cNvPr id="201" name="Google Shape;201;p26"/>
            <p:cNvSpPr/>
            <p:nvPr/>
          </p:nvSpPr>
          <p:spPr>
            <a:xfrm>
              <a:off x="5766550" y="2890950"/>
              <a:ext cx="2869800" cy="3192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nl" sz="1200">
                  <a:solidFill>
                    <a:srgbClr val="3B1FC6"/>
                  </a:solidFill>
                  <a:latin typeface="Outfit"/>
                  <a:ea typeface="Outfit"/>
                  <a:cs typeface="Outfit"/>
                  <a:sym typeface="Outfit"/>
                </a:rPr>
                <a:t>Minder contact met familie/ vrienden </a:t>
              </a:r>
              <a:endParaRPr sz="1200">
                <a:solidFill>
                  <a:srgbClr val="3B1FC6"/>
                </a:solidFill>
                <a:latin typeface="Outfit"/>
                <a:ea typeface="Outfit"/>
                <a:cs typeface="Outfit"/>
                <a:sym typeface="Outfit"/>
              </a:endParaRPr>
            </a:p>
          </p:txBody>
        </p:sp>
        <p:sp>
          <p:nvSpPr>
            <p:cNvPr id="189" name="Google Shape;189;p26"/>
            <p:cNvSpPr/>
            <p:nvPr/>
          </p:nvSpPr>
          <p:spPr>
            <a:xfrm>
              <a:off x="5592550" y="2963550"/>
              <a:ext cx="174000" cy="174000"/>
            </a:xfrm>
            <a:prstGeom prst="ellipse">
              <a:avLst/>
            </a:pr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2" name="Google Shape;202;p26"/>
          <p:cNvGrpSpPr/>
          <p:nvPr/>
        </p:nvGrpSpPr>
        <p:grpSpPr>
          <a:xfrm>
            <a:off x="5592550" y="3805350"/>
            <a:ext cx="3609300" cy="319200"/>
            <a:chOff x="5592550" y="3805350"/>
            <a:chExt cx="3609300" cy="319200"/>
          </a:xfrm>
        </p:grpSpPr>
        <p:sp>
          <p:nvSpPr>
            <p:cNvPr id="203" name="Google Shape;203;p26"/>
            <p:cNvSpPr/>
            <p:nvPr/>
          </p:nvSpPr>
          <p:spPr>
            <a:xfrm>
              <a:off x="5766550" y="3805350"/>
              <a:ext cx="3435300" cy="3192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nl" sz="1200">
                  <a:solidFill>
                    <a:srgbClr val="3B1FC6"/>
                  </a:solidFill>
                  <a:latin typeface="Outfit"/>
                  <a:ea typeface="Outfit"/>
                  <a:cs typeface="Outfit"/>
                  <a:sym typeface="Outfit"/>
                </a:rPr>
                <a:t>Moeilijker om op de hoogte te blijven van nieuws</a:t>
              </a:r>
              <a:endParaRPr sz="1200">
                <a:solidFill>
                  <a:srgbClr val="3B1FC6"/>
                </a:solidFill>
                <a:latin typeface="Outfit"/>
                <a:ea typeface="Outfit"/>
                <a:cs typeface="Outfit"/>
                <a:sym typeface="Outfit"/>
              </a:endParaRPr>
            </a:p>
          </p:txBody>
        </p:sp>
        <p:sp>
          <p:nvSpPr>
            <p:cNvPr id="191" name="Google Shape;191;p26"/>
            <p:cNvSpPr/>
            <p:nvPr/>
          </p:nvSpPr>
          <p:spPr>
            <a:xfrm>
              <a:off x="5592550" y="3877950"/>
              <a:ext cx="174000" cy="174000"/>
            </a:xfrm>
            <a:prstGeom prst="ellipse">
              <a:avLst/>
            </a:pr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4" name="Google Shape;204;p26"/>
          <p:cNvSpPr txBox="1"/>
          <p:nvPr/>
        </p:nvSpPr>
        <p:spPr>
          <a:xfrm>
            <a:off x="2653325" y="2371650"/>
            <a:ext cx="382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a:t>🌍</a:t>
            </a:r>
            <a:endParaRPr/>
          </a:p>
        </p:txBody>
      </p:sp>
      <p:cxnSp>
        <p:nvCxnSpPr>
          <p:cNvPr id="205" name="Google Shape;205;p26"/>
          <p:cNvCxnSpPr/>
          <p:nvPr/>
        </p:nvCxnSpPr>
        <p:spPr>
          <a:xfrm>
            <a:off x="7018250" y="1185750"/>
            <a:ext cx="586200" cy="457200"/>
          </a:xfrm>
          <a:prstGeom prst="bentConnector3">
            <a:avLst>
              <a:gd fmla="val 50000" name="adj1"/>
            </a:avLst>
          </a:prstGeom>
          <a:noFill/>
          <a:ln cap="flat" cmpd="sng" w="9525">
            <a:solidFill>
              <a:srgbClr val="C2C2C2"/>
            </a:solidFill>
            <a:prstDash val="solid"/>
            <a:round/>
            <a:headEnd len="sm" w="sm" type="none"/>
            <a:tailEnd len="sm" w="sm" type="none"/>
          </a:ln>
        </p:spPr>
      </p:cxnSp>
      <p:grpSp>
        <p:nvGrpSpPr>
          <p:cNvPr id="206" name="Google Shape;206;p26"/>
          <p:cNvGrpSpPr/>
          <p:nvPr/>
        </p:nvGrpSpPr>
        <p:grpSpPr>
          <a:xfrm>
            <a:off x="7548975" y="1476150"/>
            <a:ext cx="1371000" cy="319200"/>
            <a:chOff x="5592550" y="1018963"/>
            <a:chExt cx="1371000" cy="319200"/>
          </a:xfrm>
        </p:grpSpPr>
        <p:sp>
          <p:nvSpPr>
            <p:cNvPr id="207" name="Google Shape;207;p26"/>
            <p:cNvSpPr/>
            <p:nvPr/>
          </p:nvSpPr>
          <p:spPr>
            <a:xfrm>
              <a:off x="5766550" y="1018963"/>
              <a:ext cx="1197000" cy="3192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nl" sz="1200">
                  <a:solidFill>
                    <a:srgbClr val="3B1FC6"/>
                  </a:solidFill>
                  <a:latin typeface="Outfit"/>
                  <a:ea typeface="Outfit"/>
                  <a:cs typeface="Outfit"/>
                  <a:sym typeface="Outfit"/>
                </a:rPr>
                <a:t>Productiever</a:t>
              </a:r>
              <a:endParaRPr sz="1200">
                <a:solidFill>
                  <a:srgbClr val="3B1FC6"/>
                </a:solidFill>
                <a:latin typeface="Outfit"/>
                <a:ea typeface="Outfit"/>
                <a:cs typeface="Outfit"/>
                <a:sym typeface="Outfit"/>
              </a:endParaRPr>
            </a:p>
          </p:txBody>
        </p:sp>
        <p:sp>
          <p:nvSpPr>
            <p:cNvPr id="208" name="Google Shape;208;p26"/>
            <p:cNvSpPr/>
            <p:nvPr/>
          </p:nvSpPr>
          <p:spPr>
            <a:xfrm>
              <a:off x="5592550" y="1091550"/>
              <a:ext cx="174000" cy="174000"/>
            </a:xfrm>
            <a:prstGeom prst="ellipse">
              <a:avLst/>
            </a:prstGeom>
            <a:solidFill>
              <a:srgbClr val="6AA84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27"/>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214" name="Google Shape;214;p27"/>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215" name="Google Shape;215;p27"/>
          <p:cNvPicPr preferRelativeResize="0"/>
          <p:nvPr/>
        </p:nvPicPr>
        <p:blipFill>
          <a:blip r:embed="rId3">
            <a:alphaModFix/>
          </a:blip>
          <a:stretch>
            <a:fillRect/>
          </a:stretch>
        </p:blipFill>
        <p:spPr>
          <a:xfrm>
            <a:off x="0" y="0"/>
            <a:ext cx="9144000" cy="5143500"/>
          </a:xfrm>
          <a:prstGeom prst="rect">
            <a:avLst/>
          </a:prstGeom>
          <a:noFill/>
          <a:ln>
            <a:noFill/>
          </a:ln>
        </p:spPr>
      </p:pic>
      <p:sp>
        <p:nvSpPr>
          <p:cNvPr id="216" name="Google Shape;216;p27"/>
          <p:cNvSpPr txBox="1"/>
          <p:nvPr/>
        </p:nvSpPr>
        <p:spPr>
          <a:xfrm>
            <a:off x="761925" y="85987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nl" sz="4200">
                <a:solidFill>
                  <a:srgbClr val="F8582B"/>
                </a:solidFill>
                <a:latin typeface="Outfit"/>
                <a:ea typeface="Outfit"/>
                <a:cs typeface="Outfit"/>
                <a:sym typeface="Outfit"/>
              </a:rPr>
              <a:t>Klasgesprek</a:t>
            </a:r>
            <a:endParaRPr b="1" sz="4200">
              <a:solidFill>
                <a:srgbClr val="F8582B"/>
              </a:solidFill>
              <a:latin typeface="Outfit"/>
              <a:ea typeface="Outfit"/>
              <a:cs typeface="Outfit"/>
              <a:sym typeface="Outfit"/>
            </a:endParaRPr>
          </a:p>
        </p:txBody>
      </p:sp>
      <p:sp>
        <p:nvSpPr>
          <p:cNvPr id="217" name="Google Shape;217;p27"/>
          <p:cNvSpPr txBox="1"/>
          <p:nvPr/>
        </p:nvSpPr>
        <p:spPr>
          <a:xfrm>
            <a:off x="761925" y="2051400"/>
            <a:ext cx="5082000" cy="1280700"/>
          </a:xfrm>
          <a:prstGeom prst="rect">
            <a:avLst/>
          </a:prstGeom>
          <a:solidFill>
            <a:srgbClr val="F2EFE8"/>
          </a:solidFill>
          <a:ln>
            <a:noFill/>
          </a:ln>
        </p:spPr>
        <p:txBody>
          <a:bodyPr anchorCtr="0" anchor="t" bIns="91425" lIns="91425" spcFirstLastPara="1" rIns="91425" wrap="square" tIns="91425">
            <a:spAutoFit/>
          </a:bodyPr>
          <a:lstStyle/>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Bespreek klassikaal</a:t>
            </a:r>
            <a:endParaRPr sz="1600">
              <a:solidFill>
                <a:srgbClr val="3B1FC6"/>
              </a:solidFill>
              <a:latin typeface="Outfit"/>
              <a:ea typeface="Outfit"/>
              <a:cs typeface="Outfit"/>
              <a:sym typeface="Outfit"/>
            </a:endParaRPr>
          </a:p>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Vul je werkblad verder aan op basis van de antwoorden van de anderen</a:t>
            </a:r>
            <a:endParaRPr sz="1600">
              <a:solidFill>
                <a:srgbClr val="3B1FC6"/>
              </a:solidFill>
              <a:latin typeface="Outfit"/>
              <a:ea typeface="Outfit"/>
              <a:cs typeface="Outfit"/>
              <a:sym typeface="Outfit"/>
            </a:endParaRPr>
          </a:p>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Er zijn geen juiste of foute antwoorden</a:t>
            </a:r>
            <a:endParaRPr sz="1600">
              <a:solidFill>
                <a:srgbClr val="3B1FC6"/>
              </a:solidFill>
              <a:latin typeface="Outfit"/>
              <a:ea typeface="Outfit"/>
              <a:cs typeface="Outfit"/>
              <a:sym typeface="Outfit"/>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28"/>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223" name="Google Shape;223;p28"/>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descr="MW_Smokefree_presentatie_1920x1080px7.png" id="224" name="Google Shape;224;p28"/>
          <p:cNvPicPr preferRelativeResize="0"/>
          <p:nvPr/>
        </p:nvPicPr>
        <p:blipFill>
          <a:blip r:embed="rId3">
            <a:alphaModFix/>
          </a:blip>
          <a:stretch>
            <a:fillRect/>
          </a:stretch>
        </p:blipFill>
        <p:spPr>
          <a:xfrm>
            <a:off x="0" y="0"/>
            <a:ext cx="9143999" cy="5124451"/>
          </a:xfrm>
          <a:prstGeom prst="rect">
            <a:avLst/>
          </a:prstGeom>
          <a:noFill/>
          <a:ln>
            <a:noFill/>
          </a:ln>
        </p:spPr>
      </p:pic>
      <p:sp>
        <p:nvSpPr>
          <p:cNvPr id="225" name="Google Shape;225;p28"/>
          <p:cNvSpPr txBox="1"/>
          <p:nvPr/>
        </p:nvSpPr>
        <p:spPr>
          <a:xfrm>
            <a:off x="304800" y="3048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nl" sz="1200">
                <a:latin typeface="Times New Roman"/>
                <a:ea typeface="Times New Roman"/>
                <a:cs typeface="Times New Roman"/>
                <a:sym typeface="Times New Roman"/>
              </a:rPr>
              <a:t> </a:t>
            </a:r>
            <a:endParaRPr/>
          </a:p>
        </p:txBody>
      </p:sp>
      <p:sp>
        <p:nvSpPr>
          <p:cNvPr id="226" name="Google Shape;226;p28"/>
          <p:cNvSpPr txBox="1"/>
          <p:nvPr/>
        </p:nvSpPr>
        <p:spPr>
          <a:xfrm>
            <a:off x="2811475" y="1619363"/>
            <a:ext cx="6087000" cy="1366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t/>
            </a:r>
            <a:endParaRPr sz="4800">
              <a:solidFill>
                <a:srgbClr val="F2EFE8"/>
              </a:solidFill>
              <a:latin typeface="Outfit Light"/>
              <a:ea typeface="Outfit Light"/>
              <a:cs typeface="Outfit Light"/>
              <a:sym typeface="Outfit Light"/>
            </a:endParaRPr>
          </a:p>
          <a:p>
            <a:pPr indent="0" lvl="0" marL="0" rtl="0" algn="l">
              <a:lnSpc>
                <a:spcPct val="80000"/>
              </a:lnSpc>
              <a:spcBef>
                <a:spcPts val="0"/>
              </a:spcBef>
              <a:spcAft>
                <a:spcPts val="0"/>
              </a:spcAft>
              <a:buNone/>
            </a:pPr>
            <a:r>
              <a:rPr b="1" lang="nl" sz="4800">
                <a:solidFill>
                  <a:srgbClr val="3B1FC6"/>
                </a:solidFill>
                <a:latin typeface="Outfit"/>
                <a:ea typeface="Outfit"/>
                <a:cs typeface="Outfit"/>
                <a:sym typeface="Outfit"/>
              </a:rPr>
              <a:t>S</a:t>
            </a:r>
            <a:r>
              <a:rPr b="1" lang="nl" sz="4800">
                <a:solidFill>
                  <a:srgbClr val="3B1FC6"/>
                </a:solidFill>
                <a:latin typeface="Outfit"/>
                <a:ea typeface="Outfit"/>
                <a:cs typeface="Outfit"/>
                <a:sym typeface="Outfit"/>
              </a:rPr>
              <a:t>ociale media</a:t>
            </a:r>
            <a:endParaRPr b="1" sz="4800">
              <a:solidFill>
                <a:srgbClr val="3B1FC6"/>
              </a:solidFill>
              <a:latin typeface="Outfit"/>
              <a:ea typeface="Outfit"/>
              <a:cs typeface="Outfit"/>
              <a:sym typeface="Outfit"/>
            </a:endParaRPr>
          </a:p>
        </p:txBody>
      </p:sp>
      <p:pic>
        <p:nvPicPr>
          <p:cNvPr id="227" name="Google Shape;227;p28" title="MW.png"/>
          <p:cNvPicPr preferRelativeResize="0"/>
          <p:nvPr/>
        </p:nvPicPr>
        <p:blipFill rotWithShape="1">
          <a:blip r:embed="rId4">
            <a:alphaModFix/>
          </a:blip>
          <a:srcRect b="0" l="0" r="84686" t="0"/>
          <a:stretch/>
        </p:blipFill>
        <p:spPr>
          <a:xfrm>
            <a:off x="8450000" y="506650"/>
            <a:ext cx="296076" cy="3532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29"/>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233" name="Google Shape;233;p29"/>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descr="MW_Smokefree_presentatie_1920x1080px10.png" id="234" name="Google Shape;234;p29"/>
          <p:cNvPicPr preferRelativeResize="0"/>
          <p:nvPr/>
        </p:nvPicPr>
        <p:blipFill>
          <a:blip r:embed="rId3">
            <a:alphaModFix/>
          </a:blip>
          <a:stretch>
            <a:fillRect/>
          </a:stretch>
        </p:blipFill>
        <p:spPr>
          <a:xfrm>
            <a:off x="0" y="0"/>
            <a:ext cx="9143999" cy="5143500"/>
          </a:xfrm>
          <a:prstGeom prst="rect">
            <a:avLst/>
          </a:prstGeom>
          <a:noFill/>
          <a:ln>
            <a:noFill/>
          </a:ln>
        </p:spPr>
      </p:pic>
      <p:sp>
        <p:nvSpPr>
          <p:cNvPr id="235" name="Google Shape;235;p29"/>
          <p:cNvSpPr txBox="1"/>
          <p:nvPr/>
        </p:nvSpPr>
        <p:spPr>
          <a:xfrm>
            <a:off x="1985850" y="2101200"/>
            <a:ext cx="5172300" cy="941100"/>
          </a:xfrm>
          <a:prstGeom prst="rect">
            <a:avLst/>
          </a:prstGeom>
          <a:solidFill>
            <a:srgbClr val="F2EFE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nl" sz="4200">
                <a:solidFill>
                  <a:srgbClr val="F8582B"/>
                </a:solidFill>
                <a:latin typeface="Outfit"/>
                <a:ea typeface="Outfit"/>
                <a:cs typeface="Outfit"/>
                <a:sym typeface="Outfit"/>
              </a:rPr>
              <a:t>Wat onthoud je?</a:t>
            </a:r>
            <a:endParaRPr b="1" sz="4200">
              <a:solidFill>
                <a:srgbClr val="F8582B"/>
              </a:solidFill>
              <a:latin typeface="Outfit"/>
              <a:ea typeface="Outfit"/>
              <a:cs typeface="Outfit"/>
              <a:sym typeface="Outfit"/>
            </a:endParaRPr>
          </a:p>
        </p:txBody>
      </p:sp>
      <p:pic>
        <p:nvPicPr>
          <p:cNvPr id="236" name="Google Shape;236;p29" title="MW.png"/>
          <p:cNvPicPr preferRelativeResize="0"/>
          <p:nvPr/>
        </p:nvPicPr>
        <p:blipFill rotWithShape="1">
          <a:blip r:embed="rId4">
            <a:alphaModFix/>
          </a:blip>
          <a:srcRect b="0" l="0" r="84686" t="0"/>
          <a:stretch/>
        </p:blipFill>
        <p:spPr>
          <a:xfrm>
            <a:off x="8450000" y="506650"/>
            <a:ext cx="296076" cy="353225"/>
          </a:xfrm>
          <a:prstGeom prst="rect">
            <a:avLst/>
          </a:prstGeom>
          <a:noFill/>
          <a:ln>
            <a:noFill/>
          </a:ln>
        </p:spPr>
      </p:pic>
      <p:pic>
        <p:nvPicPr>
          <p:cNvPr descr="Afbeelding" id="237" name="Google Shape;237;p29"/>
          <p:cNvPicPr preferRelativeResize="0"/>
          <p:nvPr/>
        </p:nvPicPr>
        <p:blipFill>
          <a:blip r:embed="rId5">
            <a:alphaModFix/>
          </a:blip>
          <a:stretch>
            <a:fillRect/>
          </a:stretch>
        </p:blipFill>
        <p:spPr>
          <a:xfrm>
            <a:off x="689200" y="506650"/>
            <a:ext cx="1296650" cy="12966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241" name="Shape 241"/>
        <p:cNvGrpSpPr/>
        <p:nvPr/>
      </p:nvGrpSpPr>
      <p:grpSpPr>
        <a:xfrm>
          <a:off x="0" y="0"/>
          <a:ext cx="0" cy="0"/>
          <a:chOff x="0" y="0"/>
          <a:chExt cx="0" cy="0"/>
        </a:xfrm>
      </p:grpSpPr>
      <p:pic>
        <p:nvPicPr>
          <p:cNvPr id="242" name="Google Shape;242;p30"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243" name="Google Shape;243;p30"/>
          <p:cNvSpPr txBox="1"/>
          <p:nvPr/>
        </p:nvSpPr>
        <p:spPr>
          <a:xfrm>
            <a:off x="761925" y="1638200"/>
            <a:ext cx="6570600" cy="1891800"/>
          </a:xfrm>
          <a:prstGeom prst="rect">
            <a:avLst/>
          </a:prstGeom>
          <a:noFill/>
          <a:ln>
            <a:noFill/>
          </a:ln>
        </p:spPr>
        <p:txBody>
          <a:bodyPr anchorCtr="0" anchor="t" bIns="91425" lIns="91425" spcFirstLastPara="1" rIns="91425" wrap="square" tIns="91425">
            <a:spAutoFit/>
          </a:bodyPr>
          <a:lstStyle/>
          <a:p>
            <a:pPr indent="-317500" lvl="0" marL="457200" rtl="0" algn="just">
              <a:lnSpc>
                <a:spcPct val="115000"/>
              </a:lnSpc>
              <a:spcBef>
                <a:spcPts val="0"/>
              </a:spcBef>
              <a:spcAft>
                <a:spcPts val="0"/>
              </a:spcAft>
              <a:buClr>
                <a:srgbClr val="3B1FC6"/>
              </a:buClr>
              <a:buSzPts val="1400"/>
              <a:buFont typeface="Outfit"/>
              <a:buChar char="●"/>
            </a:pPr>
            <a:r>
              <a:rPr lang="nl" sz="1600">
                <a:solidFill>
                  <a:srgbClr val="3B1FC6"/>
                </a:solidFill>
                <a:latin typeface="Outfit"/>
                <a:ea typeface="Outfit"/>
                <a:cs typeface="Outfit"/>
                <a:sym typeface="Outfit"/>
              </a:rPr>
              <a:t>Spelen een grote rol in het </a:t>
            </a:r>
            <a:r>
              <a:rPr b="1" lang="nl" sz="1600">
                <a:solidFill>
                  <a:srgbClr val="3B1FC6"/>
                </a:solidFill>
                <a:latin typeface="Outfit"/>
                <a:ea typeface="Outfit"/>
                <a:cs typeface="Outfit"/>
                <a:sym typeface="Outfit"/>
              </a:rPr>
              <a:t>dagelijkse leven </a:t>
            </a:r>
            <a:r>
              <a:rPr lang="nl" sz="1600">
                <a:solidFill>
                  <a:srgbClr val="3B1FC6"/>
                </a:solidFill>
                <a:latin typeface="Outfit"/>
                <a:ea typeface="Outfit"/>
                <a:cs typeface="Outfit"/>
                <a:sym typeface="Outfit"/>
              </a:rPr>
              <a:t>voor:</a:t>
            </a:r>
            <a:endParaRPr sz="1600">
              <a:solidFill>
                <a:srgbClr val="3B1FC6"/>
              </a:solidFill>
              <a:latin typeface="Outfit"/>
              <a:ea typeface="Outfit"/>
              <a:cs typeface="Outfit"/>
              <a:sym typeface="Outfit"/>
            </a:endParaRPr>
          </a:p>
          <a:p>
            <a:pPr indent="-317500" lvl="1" marL="914400" rtl="0" algn="just">
              <a:lnSpc>
                <a:spcPct val="115000"/>
              </a:lnSpc>
              <a:spcBef>
                <a:spcPts val="0"/>
              </a:spcBef>
              <a:spcAft>
                <a:spcPts val="0"/>
              </a:spcAft>
              <a:buClr>
                <a:srgbClr val="3B1FC6"/>
              </a:buClr>
              <a:buSzPts val="1400"/>
              <a:buFont typeface="Outfit"/>
              <a:buChar char="○"/>
            </a:pPr>
            <a:r>
              <a:rPr lang="nl">
                <a:solidFill>
                  <a:srgbClr val="3B1FC6"/>
                </a:solidFill>
                <a:latin typeface="Outfit"/>
                <a:ea typeface="Outfit"/>
                <a:cs typeface="Outfit"/>
                <a:sym typeface="Outfit"/>
              </a:rPr>
              <a:t>Entertainment </a:t>
            </a:r>
            <a:r>
              <a:rPr lang="nl" sz="1200">
                <a:solidFill>
                  <a:srgbClr val="3B1FC6"/>
                </a:solidFill>
                <a:latin typeface="Outfit"/>
                <a:ea typeface="Outfit"/>
                <a:cs typeface="Outfit"/>
                <a:sym typeface="Outfit"/>
              </a:rPr>
              <a:t>(bv. virale trends, BookTok,...)</a:t>
            </a:r>
            <a:endParaRPr sz="1200">
              <a:solidFill>
                <a:srgbClr val="3B1FC6"/>
              </a:solidFill>
              <a:latin typeface="Outfit"/>
              <a:ea typeface="Outfit"/>
              <a:cs typeface="Outfit"/>
              <a:sym typeface="Outfit"/>
            </a:endParaRPr>
          </a:p>
          <a:p>
            <a:pPr indent="-317500" lvl="1" marL="914400" rtl="0" algn="just">
              <a:lnSpc>
                <a:spcPct val="115000"/>
              </a:lnSpc>
              <a:spcBef>
                <a:spcPts val="0"/>
              </a:spcBef>
              <a:spcAft>
                <a:spcPts val="0"/>
              </a:spcAft>
              <a:buClr>
                <a:srgbClr val="3B1FC6"/>
              </a:buClr>
              <a:buSzPts val="1400"/>
              <a:buFont typeface="Outfit"/>
              <a:buChar char="○"/>
            </a:pPr>
            <a:r>
              <a:rPr lang="nl">
                <a:solidFill>
                  <a:srgbClr val="3B1FC6"/>
                </a:solidFill>
                <a:latin typeface="Outfit"/>
                <a:ea typeface="Outfit"/>
                <a:cs typeface="Outfit"/>
                <a:sym typeface="Outfit"/>
              </a:rPr>
              <a:t>Nieuwsconsumptie </a:t>
            </a:r>
            <a:r>
              <a:rPr lang="nl" sz="1200">
                <a:solidFill>
                  <a:srgbClr val="3B1FC6"/>
                </a:solidFill>
                <a:latin typeface="Outfit"/>
                <a:ea typeface="Outfit"/>
                <a:cs typeface="Outfit"/>
                <a:sym typeface="Outfit"/>
              </a:rPr>
              <a:t>(bv. @nws.nws.nws.,...)</a:t>
            </a:r>
            <a:endParaRPr sz="1200">
              <a:solidFill>
                <a:srgbClr val="3B1FC6"/>
              </a:solidFill>
              <a:latin typeface="Outfit"/>
              <a:ea typeface="Outfit"/>
              <a:cs typeface="Outfit"/>
              <a:sym typeface="Outfit"/>
            </a:endParaRPr>
          </a:p>
          <a:p>
            <a:pPr indent="-317500" lvl="1" marL="914400" rtl="0" algn="just">
              <a:lnSpc>
                <a:spcPct val="115000"/>
              </a:lnSpc>
              <a:spcBef>
                <a:spcPts val="0"/>
              </a:spcBef>
              <a:spcAft>
                <a:spcPts val="0"/>
              </a:spcAft>
              <a:buClr>
                <a:srgbClr val="3B1FC6"/>
              </a:buClr>
              <a:buSzPts val="1400"/>
              <a:buFont typeface="Outfit"/>
              <a:buChar char="○"/>
            </a:pPr>
            <a:r>
              <a:rPr lang="nl">
                <a:solidFill>
                  <a:srgbClr val="3B1FC6"/>
                </a:solidFill>
                <a:latin typeface="Outfit"/>
                <a:ea typeface="Outfit"/>
                <a:cs typeface="Outfit"/>
                <a:sym typeface="Outfit"/>
              </a:rPr>
              <a:t>Sociale contacten </a:t>
            </a:r>
            <a:r>
              <a:rPr lang="nl" sz="1200">
                <a:solidFill>
                  <a:srgbClr val="3B1FC6"/>
                </a:solidFill>
                <a:latin typeface="Outfit"/>
                <a:ea typeface="Outfit"/>
                <a:cs typeface="Outfit"/>
                <a:sym typeface="Outfit"/>
              </a:rPr>
              <a:t>(bv. in contact staan met je vrienden/familie,...)</a:t>
            </a:r>
            <a:endParaRPr sz="1200">
              <a:solidFill>
                <a:srgbClr val="3B1FC6"/>
              </a:solidFill>
              <a:latin typeface="Outfit"/>
              <a:ea typeface="Outfit"/>
              <a:cs typeface="Outfit"/>
              <a:sym typeface="Outfit"/>
            </a:endParaRPr>
          </a:p>
          <a:p>
            <a:pPr indent="-317500" lvl="1" marL="914400" rtl="0" algn="just">
              <a:lnSpc>
                <a:spcPct val="115000"/>
              </a:lnSpc>
              <a:spcBef>
                <a:spcPts val="0"/>
              </a:spcBef>
              <a:spcAft>
                <a:spcPts val="0"/>
              </a:spcAft>
              <a:buClr>
                <a:srgbClr val="3B1FC6"/>
              </a:buClr>
              <a:buSzPts val="1400"/>
              <a:buFont typeface="Outfit"/>
              <a:buChar char="○"/>
            </a:pPr>
            <a:r>
              <a:rPr lang="nl">
                <a:solidFill>
                  <a:srgbClr val="3B1FC6"/>
                </a:solidFill>
                <a:latin typeface="Outfit"/>
                <a:ea typeface="Outfit"/>
                <a:cs typeface="Outfit"/>
                <a:sym typeface="Outfit"/>
              </a:rPr>
              <a:t>Identiteitsvorming</a:t>
            </a:r>
            <a:r>
              <a:rPr lang="nl" sz="1200">
                <a:solidFill>
                  <a:srgbClr val="3B1FC6"/>
                </a:solidFill>
                <a:latin typeface="Outfit"/>
                <a:ea typeface="Outfit"/>
                <a:cs typeface="Outfit"/>
                <a:sym typeface="Outfit"/>
              </a:rPr>
              <a:t> (bv. LGBTQ+ communities, ...)</a:t>
            </a:r>
            <a:endParaRPr sz="1200">
              <a:solidFill>
                <a:srgbClr val="3B1FC6"/>
              </a:solidFill>
              <a:latin typeface="Outfit"/>
              <a:ea typeface="Outfit"/>
              <a:cs typeface="Outfit"/>
              <a:sym typeface="Outfit"/>
            </a:endParaRPr>
          </a:p>
          <a:p>
            <a:pPr indent="-317500" lvl="1" marL="914400" rtl="0" algn="just">
              <a:lnSpc>
                <a:spcPct val="115000"/>
              </a:lnSpc>
              <a:spcBef>
                <a:spcPts val="0"/>
              </a:spcBef>
              <a:spcAft>
                <a:spcPts val="0"/>
              </a:spcAft>
              <a:buClr>
                <a:srgbClr val="3B1FC6"/>
              </a:buClr>
              <a:buSzPts val="1400"/>
              <a:buFont typeface="Outfit"/>
              <a:buChar char="○"/>
            </a:pPr>
            <a:r>
              <a:rPr lang="nl">
                <a:solidFill>
                  <a:srgbClr val="3B1FC6"/>
                </a:solidFill>
                <a:latin typeface="Outfit"/>
                <a:ea typeface="Outfit"/>
                <a:cs typeface="Outfit"/>
                <a:sym typeface="Outfit"/>
              </a:rPr>
              <a:t>Activisme</a:t>
            </a:r>
            <a:r>
              <a:rPr lang="nl" sz="1200">
                <a:solidFill>
                  <a:srgbClr val="3B1FC6"/>
                </a:solidFill>
                <a:latin typeface="Outfit"/>
                <a:ea typeface="Outfit"/>
                <a:cs typeface="Outfit"/>
                <a:sym typeface="Outfit"/>
              </a:rPr>
              <a:t> (bv. klimaatacties, solidariteit met Gaza,…)</a:t>
            </a:r>
            <a:endParaRPr sz="1200">
              <a:solidFill>
                <a:srgbClr val="3B1FC6"/>
              </a:solidFill>
              <a:latin typeface="Outfit"/>
              <a:ea typeface="Outfit"/>
              <a:cs typeface="Outfit"/>
              <a:sym typeface="Outfit"/>
            </a:endParaRPr>
          </a:p>
          <a:p>
            <a:pPr indent="-304800" lvl="1" marL="914400" rtl="0" algn="just">
              <a:lnSpc>
                <a:spcPct val="115000"/>
              </a:lnSpc>
              <a:spcBef>
                <a:spcPts val="0"/>
              </a:spcBef>
              <a:spcAft>
                <a:spcPts val="0"/>
              </a:spcAft>
              <a:buClr>
                <a:srgbClr val="3B1FC6"/>
              </a:buClr>
              <a:buSzPts val="1200"/>
              <a:buFont typeface="Outfit"/>
              <a:buChar char="○"/>
            </a:pPr>
            <a:r>
              <a:rPr lang="nl" sz="1200">
                <a:solidFill>
                  <a:srgbClr val="3B1FC6"/>
                </a:solidFill>
                <a:latin typeface="Outfit"/>
                <a:ea typeface="Outfit"/>
                <a:cs typeface="Outfit"/>
                <a:sym typeface="Outfit"/>
              </a:rPr>
              <a:t>…</a:t>
            </a:r>
            <a:endParaRPr sz="1200">
              <a:solidFill>
                <a:srgbClr val="3B1FC6"/>
              </a:solidFill>
              <a:latin typeface="Outfit"/>
              <a:ea typeface="Outfit"/>
              <a:cs typeface="Outfit"/>
              <a:sym typeface="Outfit"/>
            </a:endParaRPr>
          </a:p>
        </p:txBody>
      </p:sp>
      <p:sp>
        <p:nvSpPr>
          <p:cNvPr id="244" name="Google Shape;244;p30"/>
          <p:cNvSpPr txBox="1"/>
          <p:nvPr/>
        </p:nvSpPr>
        <p:spPr>
          <a:xfrm>
            <a:off x="761925" y="85987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b="1" lang="nl" sz="4200">
                <a:solidFill>
                  <a:srgbClr val="F8582B"/>
                </a:solidFill>
                <a:latin typeface="Outfit"/>
                <a:ea typeface="Outfit"/>
                <a:cs typeface="Outfit"/>
                <a:sym typeface="Outfit"/>
              </a:rPr>
              <a:t>Dus: </a:t>
            </a:r>
            <a:r>
              <a:rPr b="1" lang="nl" sz="4200">
                <a:solidFill>
                  <a:srgbClr val="F8582B"/>
                </a:solidFill>
                <a:latin typeface="Outfit"/>
                <a:ea typeface="Outfit"/>
                <a:cs typeface="Outfit"/>
                <a:sym typeface="Outfit"/>
              </a:rPr>
              <a:t>s</a:t>
            </a:r>
            <a:r>
              <a:rPr b="1" lang="nl" sz="4200">
                <a:solidFill>
                  <a:srgbClr val="F8582B"/>
                </a:solidFill>
                <a:latin typeface="Outfit"/>
                <a:ea typeface="Outfit"/>
                <a:cs typeface="Outfit"/>
                <a:sym typeface="Outfit"/>
              </a:rPr>
              <a:t>ociale </a:t>
            </a:r>
            <a:r>
              <a:rPr b="1" lang="nl" sz="4200">
                <a:solidFill>
                  <a:srgbClr val="F8582B"/>
                </a:solidFill>
                <a:latin typeface="Outfit"/>
                <a:ea typeface="Outfit"/>
                <a:cs typeface="Outfit"/>
                <a:sym typeface="Outfit"/>
              </a:rPr>
              <a:t>media…</a:t>
            </a:r>
            <a:endParaRPr b="1" sz="4200">
              <a:solidFill>
                <a:srgbClr val="F8582B"/>
              </a:solidFill>
              <a:latin typeface="Outfit"/>
              <a:ea typeface="Outfit"/>
              <a:cs typeface="Outfit"/>
              <a:sym typeface="Outfit"/>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248" name="Shape 248"/>
        <p:cNvGrpSpPr/>
        <p:nvPr/>
      </p:nvGrpSpPr>
      <p:grpSpPr>
        <a:xfrm>
          <a:off x="0" y="0"/>
          <a:ext cx="0" cy="0"/>
          <a:chOff x="0" y="0"/>
          <a:chExt cx="0" cy="0"/>
        </a:xfrm>
      </p:grpSpPr>
      <p:pic>
        <p:nvPicPr>
          <p:cNvPr id="249" name="Google Shape;249;p31"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250" name="Google Shape;250;p31"/>
          <p:cNvSpPr txBox="1"/>
          <p:nvPr/>
        </p:nvSpPr>
        <p:spPr>
          <a:xfrm>
            <a:off x="761925" y="1638200"/>
            <a:ext cx="6570600" cy="2913900"/>
          </a:xfrm>
          <a:prstGeom prst="rect">
            <a:avLst/>
          </a:prstGeom>
          <a:noFill/>
          <a:ln>
            <a:noFill/>
          </a:ln>
        </p:spPr>
        <p:txBody>
          <a:bodyPr anchorCtr="0" anchor="t" bIns="91425" lIns="91425" spcFirstLastPara="1" rIns="91425" wrap="square" tIns="91425">
            <a:spAutoFit/>
          </a:bodyPr>
          <a:lstStyle/>
          <a:p>
            <a:pPr indent="-317500" lvl="0" marL="457200" rtl="0" algn="just">
              <a:lnSpc>
                <a:spcPct val="115000"/>
              </a:lnSpc>
              <a:spcBef>
                <a:spcPts val="0"/>
              </a:spcBef>
              <a:spcAft>
                <a:spcPts val="0"/>
              </a:spcAft>
              <a:buClr>
                <a:srgbClr val="3B1FC6"/>
              </a:buClr>
              <a:buSzPts val="1400"/>
              <a:buFont typeface="Outfit"/>
              <a:buChar char="●"/>
            </a:pPr>
            <a:r>
              <a:rPr lang="nl" sz="1600">
                <a:solidFill>
                  <a:srgbClr val="3B1FC6"/>
                </a:solidFill>
                <a:latin typeface="Outfit"/>
                <a:ea typeface="Outfit"/>
                <a:cs typeface="Outfit"/>
                <a:sym typeface="Outfit"/>
              </a:rPr>
              <a:t>Kunnen ons positief beïnvloeden en stimuleren</a:t>
            </a:r>
            <a:r>
              <a:rPr lang="nl" sz="1600">
                <a:solidFill>
                  <a:srgbClr val="3B1FC6"/>
                </a:solidFill>
                <a:latin typeface="Outfit"/>
                <a:ea typeface="Outfit"/>
                <a:cs typeface="Outfit"/>
                <a:sym typeface="Outfit"/>
              </a:rPr>
              <a:t>:</a:t>
            </a:r>
            <a:endParaRPr sz="1600">
              <a:solidFill>
                <a:srgbClr val="3B1FC6"/>
              </a:solidFill>
              <a:latin typeface="Outfit"/>
              <a:ea typeface="Outfit"/>
              <a:cs typeface="Outfit"/>
              <a:sym typeface="Outfit"/>
            </a:endParaRPr>
          </a:p>
          <a:p>
            <a:pPr indent="-317500" lvl="1" marL="914400" rtl="0" algn="l">
              <a:lnSpc>
                <a:spcPct val="115000"/>
              </a:lnSpc>
              <a:spcBef>
                <a:spcPts val="0"/>
              </a:spcBef>
              <a:spcAft>
                <a:spcPts val="0"/>
              </a:spcAft>
              <a:buClr>
                <a:srgbClr val="3B1FC6"/>
              </a:buClr>
              <a:buSzPts val="1400"/>
              <a:buChar char="○"/>
            </a:pPr>
            <a:r>
              <a:rPr lang="nl">
                <a:solidFill>
                  <a:srgbClr val="3B1FC6"/>
                </a:solidFill>
                <a:latin typeface="Outfit"/>
                <a:ea typeface="Outfit"/>
                <a:cs typeface="Outfit"/>
                <a:sym typeface="Outfit"/>
              </a:rPr>
              <a:t>Jongeren vinden </a:t>
            </a:r>
            <a:r>
              <a:rPr b="1" lang="nl">
                <a:solidFill>
                  <a:srgbClr val="3B1FC6"/>
                </a:solidFill>
                <a:latin typeface="Outfit"/>
                <a:ea typeface="Outfit"/>
                <a:cs typeface="Outfit"/>
                <a:sym typeface="Outfit"/>
              </a:rPr>
              <a:t>gemeenschap, herkenning en steun</a:t>
            </a:r>
            <a:r>
              <a:rPr lang="nl">
                <a:solidFill>
                  <a:srgbClr val="3B1FC6"/>
                </a:solidFill>
                <a:latin typeface="Outfit"/>
                <a:ea typeface="Outfit"/>
                <a:cs typeface="Outfit"/>
                <a:sym typeface="Outfit"/>
              </a:rPr>
              <a:t> in online groepen, wat hun zelfvertrouwen kan versterken.</a:t>
            </a:r>
            <a:endParaRPr>
              <a:solidFill>
                <a:srgbClr val="3B1FC6"/>
              </a:solidFill>
              <a:latin typeface="Outfit"/>
              <a:ea typeface="Outfit"/>
              <a:cs typeface="Outfit"/>
              <a:sym typeface="Outfit"/>
            </a:endParaRPr>
          </a:p>
          <a:p>
            <a:pPr indent="-317500" lvl="1" marL="914400" rtl="0" algn="l">
              <a:lnSpc>
                <a:spcPct val="115000"/>
              </a:lnSpc>
              <a:spcBef>
                <a:spcPts val="0"/>
              </a:spcBef>
              <a:spcAft>
                <a:spcPts val="0"/>
              </a:spcAft>
              <a:buClr>
                <a:srgbClr val="3B1FC6"/>
              </a:buClr>
              <a:buSzPts val="1400"/>
              <a:buChar char="○"/>
            </a:pPr>
            <a:r>
              <a:rPr lang="nl">
                <a:solidFill>
                  <a:srgbClr val="3B1FC6"/>
                </a:solidFill>
                <a:latin typeface="Outfit"/>
                <a:ea typeface="Outfit"/>
                <a:cs typeface="Outfit"/>
                <a:sym typeface="Outfit"/>
              </a:rPr>
              <a:t>Creatieve trends zoals upcycling of BookTok stimuleren </a:t>
            </a:r>
            <a:r>
              <a:rPr b="1" lang="nl">
                <a:solidFill>
                  <a:srgbClr val="3B1FC6"/>
                </a:solidFill>
                <a:latin typeface="Outfit"/>
                <a:ea typeface="Outfit"/>
                <a:cs typeface="Outfit"/>
                <a:sym typeface="Outfit"/>
              </a:rPr>
              <a:t>duurzaamheid, lezen en zelfexpressie</a:t>
            </a:r>
            <a:r>
              <a:rPr lang="nl">
                <a:solidFill>
                  <a:srgbClr val="3B1FC6"/>
                </a:solidFill>
                <a:latin typeface="Outfit"/>
                <a:ea typeface="Outfit"/>
                <a:cs typeface="Outfit"/>
                <a:sym typeface="Outfit"/>
              </a:rPr>
              <a:t>.</a:t>
            </a:r>
            <a:endParaRPr>
              <a:solidFill>
                <a:srgbClr val="3B1FC6"/>
              </a:solidFill>
              <a:latin typeface="Outfit"/>
              <a:ea typeface="Outfit"/>
              <a:cs typeface="Outfit"/>
              <a:sym typeface="Outfit"/>
            </a:endParaRPr>
          </a:p>
          <a:p>
            <a:pPr indent="-317500" lvl="1" marL="914400" rtl="0" algn="l">
              <a:lnSpc>
                <a:spcPct val="115000"/>
              </a:lnSpc>
              <a:spcBef>
                <a:spcPts val="0"/>
              </a:spcBef>
              <a:spcAft>
                <a:spcPts val="0"/>
              </a:spcAft>
              <a:buClr>
                <a:srgbClr val="3B1FC6"/>
              </a:buClr>
              <a:buSzPts val="1400"/>
              <a:buChar char="○"/>
            </a:pPr>
            <a:r>
              <a:rPr lang="nl">
                <a:solidFill>
                  <a:srgbClr val="3B1FC6"/>
                </a:solidFill>
                <a:latin typeface="Outfit"/>
                <a:ea typeface="Outfit"/>
                <a:cs typeface="Outfit"/>
                <a:sym typeface="Outfit"/>
              </a:rPr>
              <a:t>Activistische subculturen zetten jongeren aan tot </a:t>
            </a:r>
            <a:r>
              <a:rPr b="1" lang="nl">
                <a:solidFill>
                  <a:srgbClr val="3B1FC6"/>
                </a:solidFill>
                <a:latin typeface="Outfit"/>
                <a:ea typeface="Outfit"/>
                <a:cs typeface="Outfit"/>
                <a:sym typeface="Outfit"/>
              </a:rPr>
              <a:t>maatschappelijke betrokkenheid </a:t>
            </a:r>
            <a:r>
              <a:rPr lang="nl">
                <a:solidFill>
                  <a:srgbClr val="3B1FC6"/>
                </a:solidFill>
                <a:latin typeface="Outfit"/>
                <a:ea typeface="Outfit"/>
                <a:cs typeface="Outfit"/>
                <a:sym typeface="Outfit"/>
              </a:rPr>
              <a:t>(bv. klimaatacties, solidariteit met Gaza).</a:t>
            </a:r>
            <a:endParaRPr>
              <a:solidFill>
                <a:srgbClr val="3B1FC6"/>
              </a:solidFill>
              <a:latin typeface="Outfit"/>
              <a:ea typeface="Outfit"/>
              <a:cs typeface="Outfit"/>
              <a:sym typeface="Outfit"/>
            </a:endParaRPr>
          </a:p>
          <a:p>
            <a:pPr indent="-317500" lvl="1" marL="914400" rtl="0" algn="l">
              <a:lnSpc>
                <a:spcPct val="115000"/>
              </a:lnSpc>
              <a:spcBef>
                <a:spcPts val="0"/>
              </a:spcBef>
              <a:spcAft>
                <a:spcPts val="0"/>
              </a:spcAft>
              <a:buClr>
                <a:srgbClr val="3B1FC6"/>
              </a:buClr>
              <a:buSzPts val="1400"/>
              <a:buChar char="○"/>
            </a:pPr>
            <a:r>
              <a:rPr lang="nl">
                <a:solidFill>
                  <a:srgbClr val="3B1FC6"/>
                </a:solidFill>
                <a:latin typeface="Outfit"/>
                <a:ea typeface="Outfit"/>
                <a:cs typeface="Outfit"/>
                <a:sym typeface="Outfit"/>
              </a:rPr>
              <a:t>Online mobilisatie kan </a:t>
            </a:r>
            <a:r>
              <a:rPr b="1" lang="nl">
                <a:solidFill>
                  <a:srgbClr val="3B1FC6"/>
                </a:solidFill>
                <a:latin typeface="Outfit"/>
                <a:ea typeface="Outfit"/>
                <a:cs typeface="Outfit"/>
                <a:sym typeface="Outfit"/>
              </a:rPr>
              <a:t>druk op beleid en bedrijven</a:t>
            </a:r>
            <a:r>
              <a:rPr lang="nl">
                <a:solidFill>
                  <a:srgbClr val="3B1FC6"/>
                </a:solidFill>
                <a:latin typeface="Outfit"/>
                <a:ea typeface="Outfit"/>
                <a:cs typeface="Outfit"/>
                <a:sym typeface="Outfit"/>
              </a:rPr>
              <a:t> uitoefenen (bv. campagnes tegen fast fashion, voor klimaatrechtvaardigheid).</a:t>
            </a:r>
            <a:endParaRPr>
              <a:solidFill>
                <a:srgbClr val="3B1FC6"/>
              </a:solidFill>
              <a:latin typeface="Outfit"/>
              <a:ea typeface="Outfit"/>
              <a:cs typeface="Outfit"/>
              <a:sym typeface="Outfit"/>
            </a:endParaRPr>
          </a:p>
          <a:p>
            <a:pPr indent="-317500" lvl="1" marL="914400" rtl="0" algn="l">
              <a:lnSpc>
                <a:spcPct val="115000"/>
              </a:lnSpc>
              <a:spcBef>
                <a:spcPts val="0"/>
              </a:spcBef>
              <a:spcAft>
                <a:spcPts val="0"/>
              </a:spcAft>
              <a:buClr>
                <a:srgbClr val="3B1FC6"/>
              </a:buClr>
              <a:buSzPts val="1400"/>
              <a:buChar char="○"/>
            </a:pPr>
            <a:r>
              <a:rPr lang="nl">
                <a:solidFill>
                  <a:srgbClr val="3B1FC6"/>
                </a:solidFill>
                <a:latin typeface="Outfit"/>
                <a:ea typeface="Outfit"/>
                <a:cs typeface="Outfit"/>
                <a:sym typeface="Outfit"/>
              </a:rPr>
              <a:t>Safe spaces bieden jongeren ruimte om hun </a:t>
            </a:r>
            <a:r>
              <a:rPr b="1" lang="nl">
                <a:solidFill>
                  <a:srgbClr val="3B1FC6"/>
                </a:solidFill>
                <a:latin typeface="Outfit"/>
                <a:ea typeface="Outfit"/>
                <a:cs typeface="Outfit"/>
                <a:sym typeface="Outfit"/>
              </a:rPr>
              <a:t>identiteit te verkennen</a:t>
            </a:r>
            <a:r>
              <a:rPr lang="nl">
                <a:solidFill>
                  <a:srgbClr val="3B1FC6"/>
                </a:solidFill>
                <a:latin typeface="Outfit"/>
                <a:ea typeface="Outfit"/>
                <a:cs typeface="Outfit"/>
                <a:sym typeface="Outfit"/>
              </a:rPr>
              <a:t> en ervaringen te delen (bv. LGBTQ+ community’s).</a:t>
            </a:r>
            <a:endParaRPr sz="1700">
              <a:solidFill>
                <a:srgbClr val="3B1FC6"/>
              </a:solidFill>
              <a:latin typeface="Outfit"/>
              <a:ea typeface="Outfit"/>
              <a:cs typeface="Outfit"/>
              <a:sym typeface="Outfit"/>
            </a:endParaRPr>
          </a:p>
        </p:txBody>
      </p:sp>
      <p:sp>
        <p:nvSpPr>
          <p:cNvPr id="251" name="Google Shape;251;p31"/>
          <p:cNvSpPr txBox="1"/>
          <p:nvPr/>
        </p:nvSpPr>
        <p:spPr>
          <a:xfrm>
            <a:off x="761925" y="85987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b="1" lang="nl" sz="4200">
                <a:solidFill>
                  <a:srgbClr val="F8582B"/>
                </a:solidFill>
                <a:latin typeface="Outfit"/>
                <a:ea typeface="Outfit"/>
                <a:cs typeface="Outfit"/>
                <a:sym typeface="Outfit"/>
              </a:rPr>
              <a:t>Dus: </a:t>
            </a:r>
            <a:r>
              <a:rPr b="1" lang="nl" sz="4200">
                <a:solidFill>
                  <a:srgbClr val="F8582B"/>
                </a:solidFill>
                <a:latin typeface="Outfit"/>
                <a:ea typeface="Outfit"/>
                <a:cs typeface="Outfit"/>
                <a:sym typeface="Outfit"/>
              </a:rPr>
              <a:t>sociale </a:t>
            </a:r>
            <a:r>
              <a:rPr b="1" lang="nl" sz="4200">
                <a:solidFill>
                  <a:srgbClr val="F8582B"/>
                </a:solidFill>
                <a:latin typeface="Outfit"/>
                <a:ea typeface="Outfit"/>
                <a:cs typeface="Outfit"/>
                <a:sym typeface="Outfit"/>
              </a:rPr>
              <a:t>media…</a:t>
            </a:r>
            <a:endParaRPr b="1" sz="4200">
              <a:solidFill>
                <a:srgbClr val="F8582B"/>
              </a:solidFill>
              <a:latin typeface="Outfit"/>
              <a:ea typeface="Outfit"/>
              <a:cs typeface="Outfit"/>
              <a:sym typeface="Outfit"/>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255" name="Shape 255"/>
        <p:cNvGrpSpPr/>
        <p:nvPr/>
      </p:nvGrpSpPr>
      <p:grpSpPr>
        <a:xfrm>
          <a:off x="0" y="0"/>
          <a:ext cx="0" cy="0"/>
          <a:chOff x="0" y="0"/>
          <a:chExt cx="0" cy="0"/>
        </a:xfrm>
      </p:grpSpPr>
      <p:pic>
        <p:nvPicPr>
          <p:cNvPr id="256" name="Google Shape;256;p32" title="MW.png"/>
          <p:cNvPicPr preferRelativeResize="0"/>
          <p:nvPr/>
        </p:nvPicPr>
        <p:blipFill rotWithShape="1">
          <a:blip r:embed="rId3">
            <a:alphaModFix/>
          </a:blip>
          <a:srcRect b="0" l="0" r="84686" t="0"/>
          <a:stretch/>
        </p:blipFill>
        <p:spPr>
          <a:xfrm>
            <a:off x="8450000" y="506650"/>
            <a:ext cx="296076" cy="353225"/>
          </a:xfrm>
          <a:prstGeom prst="rect">
            <a:avLst/>
          </a:prstGeom>
          <a:noFill/>
          <a:ln>
            <a:noFill/>
          </a:ln>
        </p:spPr>
      </p:pic>
      <p:sp>
        <p:nvSpPr>
          <p:cNvPr id="257" name="Google Shape;257;p32"/>
          <p:cNvSpPr txBox="1"/>
          <p:nvPr/>
        </p:nvSpPr>
        <p:spPr>
          <a:xfrm>
            <a:off x="761925" y="1638200"/>
            <a:ext cx="7298100" cy="1811700"/>
          </a:xfrm>
          <a:prstGeom prst="rect">
            <a:avLst/>
          </a:prstGeom>
          <a:noFill/>
          <a:ln>
            <a:noFill/>
          </a:ln>
        </p:spPr>
        <p:txBody>
          <a:bodyPr anchorCtr="0" anchor="t" bIns="91425" lIns="91425" spcFirstLastPara="1" rIns="91425" wrap="square" tIns="91425">
            <a:spAutoFit/>
          </a:bodyPr>
          <a:lstStyle/>
          <a:p>
            <a:pPr indent="-330200" lvl="0" marL="457200" rtl="0" algn="just">
              <a:lnSpc>
                <a:spcPct val="115000"/>
              </a:lnSpc>
              <a:spcBef>
                <a:spcPts val="0"/>
              </a:spcBef>
              <a:spcAft>
                <a:spcPts val="0"/>
              </a:spcAft>
              <a:buClr>
                <a:srgbClr val="3B1FC6"/>
              </a:buClr>
              <a:buSzPts val="1600"/>
              <a:buFont typeface="Outfit"/>
              <a:buChar char="●"/>
            </a:pPr>
            <a:r>
              <a:rPr lang="nl" sz="1600">
                <a:solidFill>
                  <a:srgbClr val="3B1FC6"/>
                </a:solidFill>
                <a:latin typeface="Outfit"/>
                <a:ea typeface="Outfit"/>
                <a:cs typeface="Outfit"/>
                <a:sym typeface="Outfit"/>
              </a:rPr>
              <a:t>Worden ook vaak </a:t>
            </a:r>
            <a:r>
              <a:rPr b="1" lang="nl" sz="1600">
                <a:solidFill>
                  <a:srgbClr val="3B1FC6"/>
                </a:solidFill>
                <a:latin typeface="Outfit"/>
                <a:ea typeface="Outfit"/>
                <a:cs typeface="Outfit"/>
                <a:sym typeface="Outfit"/>
              </a:rPr>
              <a:t>bekritiseerd </a:t>
            </a:r>
            <a:r>
              <a:rPr lang="nl" sz="1600">
                <a:solidFill>
                  <a:srgbClr val="3B1FC6"/>
                </a:solidFill>
                <a:latin typeface="Outfit"/>
                <a:ea typeface="Outfit"/>
                <a:cs typeface="Outfit"/>
                <a:sym typeface="Outfit"/>
              </a:rPr>
              <a:t>vanwege hun invloed op:</a:t>
            </a:r>
            <a:endParaRPr sz="1600">
              <a:solidFill>
                <a:srgbClr val="3B1FC6"/>
              </a:solidFill>
              <a:latin typeface="Outfit"/>
              <a:ea typeface="Outfit"/>
              <a:cs typeface="Outfit"/>
              <a:sym typeface="Outfit"/>
            </a:endParaRPr>
          </a:p>
          <a:p>
            <a:pPr indent="-330200" lvl="1" marL="914400" rtl="0" algn="just">
              <a:lnSpc>
                <a:spcPct val="115000"/>
              </a:lnSpc>
              <a:spcBef>
                <a:spcPts val="0"/>
              </a:spcBef>
              <a:spcAft>
                <a:spcPts val="0"/>
              </a:spcAft>
              <a:buClr>
                <a:srgbClr val="3B1FC6"/>
              </a:buClr>
              <a:buSzPts val="1600"/>
              <a:buFont typeface="Outfit"/>
              <a:buChar char="○"/>
            </a:pPr>
            <a:r>
              <a:rPr lang="nl">
                <a:solidFill>
                  <a:srgbClr val="3B1FC6"/>
                </a:solidFill>
                <a:latin typeface="Outfit"/>
                <a:ea typeface="Outfit"/>
                <a:cs typeface="Outfit"/>
                <a:sym typeface="Outfit"/>
              </a:rPr>
              <a:t>Mentaal welzijn </a:t>
            </a:r>
            <a:r>
              <a:rPr lang="nl" sz="1200">
                <a:solidFill>
                  <a:srgbClr val="3B1FC6"/>
                </a:solidFill>
                <a:latin typeface="Outfit"/>
                <a:ea typeface="Outfit"/>
                <a:cs typeface="Outfit"/>
                <a:sym typeface="Outfit"/>
              </a:rPr>
              <a:t>(bv. toxische zelfdiscipline, isolement, groepsdruk…) </a:t>
            </a:r>
            <a:endParaRPr sz="1200">
              <a:solidFill>
                <a:srgbClr val="3B1FC6"/>
              </a:solidFill>
              <a:latin typeface="Outfit"/>
              <a:ea typeface="Outfit"/>
              <a:cs typeface="Outfit"/>
              <a:sym typeface="Outfit"/>
            </a:endParaRPr>
          </a:p>
          <a:p>
            <a:pPr indent="-317500" lvl="1" marL="914400" rtl="0" algn="just">
              <a:lnSpc>
                <a:spcPct val="115000"/>
              </a:lnSpc>
              <a:spcBef>
                <a:spcPts val="0"/>
              </a:spcBef>
              <a:spcAft>
                <a:spcPts val="0"/>
              </a:spcAft>
              <a:buClr>
                <a:srgbClr val="3B1FC6"/>
              </a:buClr>
              <a:buSzPts val="1400"/>
              <a:buFont typeface="Outfit"/>
              <a:buChar char="○"/>
            </a:pPr>
            <a:r>
              <a:rPr lang="nl">
                <a:solidFill>
                  <a:srgbClr val="3B1FC6"/>
                </a:solidFill>
                <a:latin typeface="Outfit"/>
                <a:ea typeface="Outfit"/>
                <a:cs typeface="Outfit"/>
                <a:sym typeface="Outfit"/>
              </a:rPr>
              <a:t>Normaliseren van seksistische, racistische of anti-democratische ideeën</a:t>
            </a:r>
            <a:endParaRPr>
              <a:solidFill>
                <a:srgbClr val="3B1FC6"/>
              </a:solidFill>
              <a:latin typeface="Outfit"/>
              <a:ea typeface="Outfit"/>
              <a:cs typeface="Outfit"/>
              <a:sym typeface="Outfit"/>
            </a:endParaRPr>
          </a:p>
          <a:p>
            <a:pPr indent="-330200" lvl="1" marL="914400" rtl="0" algn="just">
              <a:lnSpc>
                <a:spcPct val="115000"/>
              </a:lnSpc>
              <a:spcBef>
                <a:spcPts val="0"/>
              </a:spcBef>
              <a:spcAft>
                <a:spcPts val="0"/>
              </a:spcAft>
              <a:buClr>
                <a:srgbClr val="3B1FC6"/>
              </a:buClr>
              <a:buSzPts val="1600"/>
              <a:buFont typeface="Outfit"/>
              <a:buChar char="○"/>
            </a:pPr>
            <a:r>
              <a:rPr lang="nl">
                <a:solidFill>
                  <a:srgbClr val="3B1FC6"/>
                </a:solidFill>
                <a:latin typeface="Outfit"/>
                <a:ea typeface="Outfit"/>
                <a:cs typeface="Outfit"/>
                <a:sym typeface="Outfit"/>
              </a:rPr>
              <a:t>Privacy </a:t>
            </a:r>
            <a:r>
              <a:rPr lang="nl" sz="1200">
                <a:solidFill>
                  <a:srgbClr val="3B1FC6"/>
                </a:solidFill>
                <a:latin typeface="Outfit"/>
                <a:ea typeface="Outfit"/>
                <a:cs typeface="Outfit"/>
                <a:sym typeface="Outfit"/>
              </a:rPr>
              <a:t>(bv. verzameling persoonlijke gegevens, gerichte advertenties, datalekken, …)</a:t>
            </a:r>
            <a:endParaRPr sz="1200">
              <a:solidFill>
                <a:srgbClr val="3B1FC6"/>
              </a:solidFill>
              <a:latin typeface="Outfit"/>
              <a:ea typeface="Outfit"/>
              <a:cs typeface="Outfit"/>
              <a:sym typeface="Outfit"/>
            </a:endParaRPr>
          </a:p>
          <a:p>
            <a:pPr indent="-330200" lvl="1" marL="914400" rtl="0" algn="just">
              <a:lnSpc>
                <a:spcPct val="115000"/>
              </a:lnSpc>
              <a:spcBef>
                <a:spcPts val="0"/>
              </a:spcBef>
              <a:spcAft>
                <a:spcPts val="0"/>
              </a:spcAft>
              <a:buClr>
                <a:srgbClr val="3B1FC6"/>
              </a:buClr>
              <a:buSzPts val="1600"/>
              <a:buFont typeface="Outfit"/>
              <a:buChar char="○"/>
            </a:pPr>
            <a:r>
              <a:rPr lang="nl">
                <a:solidFill>
                  <a:srgbClr val="3B1FC6"/>
                </a:solidFill>
                <a:latin typeface="Outfit"/>
                <a:ea typeface="Outfit"/>
                <a:cs typeface="Outfit"/>
                <a:sym typeface="Outfit"/>
              </a:rPr>
              <a:t>Desinformatie </a:t>
            </a:r>
            <a:r>
              <a:rPr lang="nl" sz="1200">
                <a:solidFill>
                  <a:srgbClr val="3B1FC6"/>
                </a:solidFill>
                <a:latin typeface="Outfit"/>
                <a:ea typeface="Outfit"/>
                <a:cs typeface="Outfit"/>
                <a:sym typeface="Outfit"/>
              </a:rPr>
              <a:t>(bv. fake news, pseudowetenschappen, complottheorieën, ...)</a:t>
            </a:r>
            <a:endParaRPr sz="1200">
              <a:solidFill>
                <a:srgbClr val="3B1FC6"/>
              </a:solidFill>
              <a:latin typeface="Outfit"/>
              <a:ea typeface="Outfit"/>
              <a:cs typeface="Outfit"/>
              <a:sym typeface="Outfit"/>
            </a:endParaRPr>
          </a:p>
          <a:p>
            <a:pPr indent="-330200" lvl="1" marL="914400" rtl="0" algn="just">
              <a:lnSpc>
                <a:spcPct val="115000"/>
              </a:lnSpc>
              <a:spcBef>
                <a:spcPts val="0"/>
              </a:spcBef>
              <a:spcAft>
                <a:spcPts val="0"/>
              </a:spcAft>
              <a:buClr>
                <a:srgbClr val="3B1FC6"/>
              </a:buClr>
              <a:buSzPts val="1600"/>
              <a:buFont typeface="Outfit"/>
              <a:buChar char="○"/>
            </a:pPr>
            <a:r>
              <a:rPr lang="nl">
                <a:solidFill>
                  <a:srgbClr val="3B1FC6"/>
                </a:solidFill>
                <a:latin typeface="Outfit"/>
                <a:ea typeface="Outfit"/>
                <a:cs typeface="Outfit"/>
                <a:sym typeface="Outfit"/>
              </a:rPr>
              <a:t>Polarisatie</a:t>
            </a:r>
            <a:r>
              <a:rPr lang="nl" sz="1200">
                <a:solidFill>
                  <a:srgbClr val="3B1FC6"/>
                </a:solidFill>
                <a:latin typeface="Outfit"/>
                <a:ea typeface="Outfit"/>
                <a:cs typeface="Outfit"/>
                <a:sym typeface="Outfit"/>
              </a:rPr>
              <a:t> (bv. </a:t>
            </a:r>
            <a:r>
              <a:rPr lang="nl" sz="1200">
                <a:solidFill>
                  <a:srgbClr val="3B1FC6"/>
                </a:solidFill>
                <a:latin typeface="Outfit"/>
                <a:ea typeface="Outfit"/>
                <a:cs typeface="Outfit"/>
                <a:sym typeface="Outfit"/>
              </a:rPr>
              <a:t>tussen jongeren onderling, met ouders, leerkrachten, maatschappij, ... )</a:t>
            </a:r>
            <a:endParaRPr>
              <a:solidFill>
                <a:srgbClr val="3B1FC6"/>
              </a:solidFill>
              <a:latin typeface="Outfit"/>
              <a:ea typeface="Outfit"/>
              <a:cs typeface="Outfit"/>
              <a:sym typeface="Outfit"/>
            </a:endParaRPr>
          </a:p>
        </p:txBody>
      </p:sp>
      <p:sp>
        <p:nvSpPr>
          <p:cNvPr id="258" name="Google Shape;258;p32"/>
          <p:cNvSpPr txBox="1"/>
          <p:nvPr/>
        </p:nvSpPr>
        <p:spPr>
          <a:xfrm>
            <a:off x="761925" y="859875"/>
            <a:ext cx="6039000" cy="7020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b="1" lang="nl" sz="4200">
                <a:solidFill>
                  <a:srgbClr val="F8582B"/>
                </a:solidFill>
                <a:latin typeface="Outfit"/>
                <a:ea typeface="Outfit"/>
                <a:cs typeface="Outfit"/>
                <a:sym typeface="Outfit"/>
              </a:rPr>
              <a:t>Maar</a:t>
            </a:r>
            <a:r>
              <a:rPr b="1" lang="nl" sz="4200">
                <a:solidFill>
                  <a:srgbClr val="F8582B"/>
                </a:solidFill>
                <a:latin typeface="Outfit"/>
                <a:ea typeface="Outfit"/>
                <a:cs typeface="Outfit"/>
                <a:sym typeface="Outfit"/>
              </a:rPr>
              <a:t>: </a:t>
            </a:r>
            <a:r>
              <a:rPr b="1" lang="nl" sz="4200">
                <a:solidFill>
                  <a:srgbClr val="F8582B"/>
                </a:solidFill>
                <a:latin typeface="Outfit"/>
                <a:ea typeface="Outfit"/>
                <a:cs typeface="Outfit"/>
                <a:sym typeface="Outfit"/>
              </a:rPr>
              <a:t>sociale </a:t>
            </a:r>
            <a:r>
              <a:rPr b="1" lang="nl" sz="4200">
                <a:solidFill>
                  <a:srgbClr val="F8582B"/>
                </a:solidFill>
                <a:latin typeface="Outfit"/>
                <a:ea typeface="Outfit"/>
                <a:cs typeface="Outfit"/>
                <a:sym typeface="Outfit"/>
              </a:rPr>
              <a:t>media…</a:t>
            </a:r>
            <a:endParaRPr b="1" sz="4200">
              <a:solidFill>
                <a:srgbClr val="F8582B"/>
              </a:solidFill>
              <a:latin typeface="Outfit"/>
              <a:ea typeface="Outfit"/>
              <a:cs typeface="Outfit"/>
              <a:sym typeface="Outfit"/>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2EFE8"/>
        </a:solidFill>
      </p:bgPr>
    </p:bg>
    <p:spTree>
      <p:nvGrpSpPr>
        <p:cNvPr id="262" name="Shape 262"/>
        <p:cNvGrpSpPr/>
        <p:nvPr/>
      </p:nvGrpSpPr>
      <p:grpSpPr>
        <a:xfrm>
          <a:off x="0" y="0"/>
          <a:ext cx="0" cy="0"/>
          <a:chOff x="0" y="0"/>
          <a:chExt cx="0" cy="0"/>
        </a:xfrm>
      </p:grpSpPr>
      <p:pic>
        <p:nvPicPr>
          <p:cNvPr id="263" name="Google Shape;263;p33" title="BG blue.png"/>
          <p:cNvPicPr preferRelativeResize="0"/>
          <p:nvPr/>
        </p:nvPicPr>
        <p:blipFill rotWithShape="1">
          <a:blip r:embed="rId3">
            <a:alphaModFix/>
          </a:blip>
          <a:srcRect b="42759" l="0" r="0" t="628"/>
          <a:stretch/>
        </p:blipFill>
        <p:spPr>
          <a:xfrm>
            <a:off x="0" y="-63275"/>
            <a:ext cx="9197302" cy="5206774"/>
          </a:xfrm>
          <a:prstGeom prst="rect">
            <a:avLst/>
          </a:prstGeom>
          <a:noFill/>
          <a:ln>
            <a:noFill/>
          </a:ln>
        </p:spPr>
      </p:pic>
      <p:pic>
        <p:nvPicPr>
          <p:cNvPr id="264" name="Google Shape;264;p33" title="MW.png"/>
          <p:cNvPicPr preferRelativeResize="0"/>
          <p:nvPr/>
        </p:nvPicPr>
        <p:blipFill rotWithShape="1">
          <a:blip r:embed="rId4">
            <a:alphaModFix/>
          </a:blip>
          <a:srcRect b="0" l="0" r="84686" t="0"/>
          <a:stretch/>
        </p:blipFill>
        <p:spPr>
          <a:xfrm>
            <a:off x="8450000" y="506650"/>
            <a:ext cx="296076" cy="353225"/>
          </a:xfrm>
          <a:prstGeom prst="rect">
            <a:avLst/>
          </a:prstGeom>
          <a:noFill/>
          <a:ln>
            <a:noFill/>
          </a:ln>
        </p:spPr>
      </p:pic>
      <p:sp>
        <p:nvSpPr>
          <p:cNvPr id="265" name="Google Shape;265;p33"/>
          <p:cNvSpPr txBox="1"/>
          <p:nvPr/>
        </p:nvSpPr>
        <p:spPr>
          <a:xfrm>
            <a:off x="5284350" y="2209275"/>
            <a:ext cx="3688800" cy="1366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nl" sz="4800">
                <a:solidFill>
                  <a:srgbClr val="F2EFE8"/>
                </a:solidFill>
                <a:latin typeface="Outfit"/>
                <a:ea typeface="Outfit"/>
                <a:cs typeface="Outfit"/>
                <a:sym typeface="Outfit"/>
              </a:rPr>
              <a:t>www.mediawijs.be</a:t>
            </a:r>
            <a:endParaRPr b="1" sz="4800">
              <a:solidFill>
                <a:srgbClr val="F2EFE8"/>
              </a:solidFill>
              <a:latin typeface="Outfit"/>
              <a:ea typeface="Outfit"/>
              <a:cs typeface="Outfit"/>
              <a:sym typeface="Outfit"/>
            </a:endParaRPr>
          </a:p>
        </p:txBody>
      </p:sp>
      <p:pic>
        <p:nvPicPr>
          <p:cNvPr id="266" name="Google Shape;266;p33" title="Asset 33.png"/>
          <p:cNvPicPr preferRelativeResize="0"/>
          <p:nvPr/>
        </p:nvPicPr>
        <p:blipFill>
          <a:blip r:embed="rId5">
            <a:alphaModFix/>
          </a:blip>
          <a:stretch>
            <a:fillRect/>
          </a:stretch>
        </p:blipFill>
        <p:spPr>
          <a:xfrm>
            <a:off x="307448" y="371800"/>
            <a:ext cx="4452925" cy="4452925"/>
          </a:xfrm>
          <a:prstGeom prst="rect">
            <a:avLst/>
          </a:prstGeom>
          <a:noFill/>
          <a:ln>
            <a:noFill/>
          </a:ln>
        </p:spPr>
      </p:pic>
      <p:pic>
        <p:nvPicPr>
          <p:cNvPr id="267" name="Google Shape;267;p33"/>
          <p:cNvPicPr preferRelativeResize="0"/>
          <p:nvPr/>
        </p:nvPicPr>
        <p:blipFill>
          <a:blip r:embed="rId6">
            <a:alphaModFix/>
          </a:blip>
          <a:stretch>
            <a:fillRect/>
          </a:stretch>
        </p:blipFill>
        <p:spPr>
          <a:xfrm>
            <a:off x="5691300" y="801425"/>
            <a:ext cx="729576" cy="775799"/>
          </a:xfrm>
          <a:prstGeom prst="rect">
            <a:avLst/>
          </a:prstGeom>
          <a:noFill/>
          <a:ln>
            <a:noFill/>
          </a:ln>
        </p:spPr>
      </p:pic>
      <p:pic>
        <p:nvPicPr>
          <p:cNvPr id="268" name="Google Shape;268;p33" title="Mediawijs  Toolbox - workshop.png"/>
          <p:cNvPicPr preferRelativeResize="0"/>
          <p:nvPr/>
        </p:nvPicPr>
        <p:blipFill>
          <a:blip r:embed="rId7">
            <a:alphaModFix/>
          </a:blip>
          <a:stretch>
            <a:fillRect/>
          </a:stretch>
        </p:blipFill>
        <p:spPr>
          <a:xfrm>
            <a:off x="-292950" y="-1347262"/>
            <a:ext cx="5577300" cy="789104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05CD68EC2621C4CB26DB24218A5B3BD" ma:contentTypeVersion="12" ma:contentTypeDescription="Create a new document." ma:contentTypeScope="" ma:versionID="52d020223a676f6617ac5c184f2d6e50">
  <xsd:schema xmlns:xsd="http://www.w3.org/2001/XMLSchema" xmlns:xs="http://www.w3.org/2001/XMLSchema" xmlns:p="http://schemas.microsoft.com/office/2006/metadata/properties" xmlns:ns2="9fc195e9-1c93-4180-8c34-0fb41357c7c3" xmlns:ns3="77296806-1667-4b58-ac1f-3fc7f3b2e34e" targetNamespace="http://schemas.microsoft.com/office/2006/metadata/properties" ma:root="true" ma:fieldsID="b77fadb5e7e7173c139617877c7ef016" ns2:_="" ns3:_="">
    <xsd:import namespace="9fc195e9-1c93-4180-8c34-0fb41357c7c3"/>
    <xsd:import namespace="77296806-1667-4b58-ac1f-3fc7f3b2e34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c195e9-1c93-4180-8c34-0fb41357c7c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cd83d8f-855d-4716-a748-44e48ed56b0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7296806-1667-4b58-ac1f-3fc7f3b2e34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331cddc-09e5-431f-8ac9-4ebeecb3ce79}" ma:internalName="TaxCatchAll" ma:showField="CatchAllData" ma:web="77296806-1667-4b58-ac1f-3fc7f3b2e34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fc195e9-1c93-4180-8c34-0fb41357c7c3">
      <Terms xmlns="http://schemas.microsoft.com/office/infopath/2007/PartnerControls"/>
    </lcf76f155ced4ddcb4097134ff3c332f>
    <TaxCatchAll xmlns="77296806-1667-4b58-ac1f-3fc7f3b2e34e" xsi:nil="true"/>
  </documentManagement>
</p:properties>
</file>

<file path=customXml/itemProps1.xml><?xml version="1.0" encoding="utf-8"?>
<ds:datastoreItem xmlns:ds="http://schemas.openxmlformats.org/officeDocument/2006/customXml" ds:itemID="{A38DECAB-7282-47E7-83BE-B0A9818EB9D6}"/>
</file>

<file path=customXml/itemProps2.xml><?xml version="1.0" encoding="utf-8"?>
<ds:datastoreItem xmlns:ds="http://schemas.openxmlformats.org/officeDocument/2006/customXml" ds:itemID="{D16D9061-C4A7-4EF1-80A8-48C2B2765F2F}"/>
</file>

<file path=customXml/itemProps3.xml><?xml version="1.0" encoding="utf-8"?>
<ds:datastoreItem xmlns:ds="http://schemas.openxmlformats.org/officeDocument/2006/customXml" ds:itemID="{7B432B16-10BC-483B-B74A-1681724F07D5}"/>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2026_QCOM_Lespakket_online_invloeden_Een_wereld_zonder_sociale_media</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0x010100B05CD68EC2621C4CB26DB24218A5B3BD</vt:lpwstr>
  </property>
  <property fmtid="{D5CDD505-2E9C-101B-9397-08002B2CF9AE}" pid="4" name="_ExtendedDescription">
    <vt:lpwstr/>
  </property>
  <property fmtid="{D5CDD505-2E9C-101B-9397-08002B2CF9AE}" pid="5" name="xd_ProgID">
    <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TemplateUrl">
    <vt:lpwstr/>
  </property>
  <property fmtid="{D5CDD505-2E9C-101B-9397-08002B2CF9AE}" pid="10" name="TriggerFlowInfo">
    <vt:lpwstr/>
  </property>
  <property fmtid="{D5CDD505-2E9C-101B-9397-08002B2CF9AE}" pid="11" name="xd_Signature">
    <vt:bool>false</vt:bool>
  </property>
</Properties>
</file>