
<file path=[Content_Types].xml><?xml version="1.0" encoding="utf-8"?>
<Types xmlns="http://schemas.openxmlformats.org/package/2006/content-types">
  <Default Extension="fntdata" ContentType="application/x-fontdata"/>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Outfit Light"/>
      <p:regular r:id="rId40"/>
      <p:bold r:id="rId41"/>
    </p:embeddedFont>
    <p:embeddedFont>
      <p:font typeface="Outfit"/>
      <p:regular r:id="rId42"/>
      <p:bold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39" Type="http://schemas.openxmlformats.org/officeDocument/2006/relationships/slide" Target="slides/slide34.xml"/><Relationship Id="rId18" Type="http://schemas.openxmlformats.org/officeDocument/2006/relationships/slide" Target="slides/slide13.xml"/><Relationship Id="rId42" Type="http://schemas.openxmlformats.org/officeDocument/2006/relationships/font" Target="fonts/Outfit-regular.fntdata"/><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font" Target="fonts/OutfitLight-regular.fntdata"/><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45" Type="http://schemas.openxmlformats.org/officeDocument/2006/relationships/customXml" Target="../customXml/item2.xml"/><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44" Type="http://schemas.openxmlformats.org/officeDocument/2006/relationships/customXml" Target="../customXml/item1.xml"/><Relationship Id="rId22" Type="http://schemas.openxmlformats.org/officeDocument/2006/relationships/slide" Target="slides/slide17.xml"/><Relationship Id="rId43" Type="http://schemas.openxmlformats.org/officeDocument/2006/relationships/font" Target="fonts/Outfit-bold.fntdata"/><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14" Type="http://schemas.openxmlformats.org/officeDocument/2006/relationships/slide" Target="slides/slide9.xml"/><Relationship Id="rId8" Type="http://schemas.openxmlformats.org/officeDocument/2006/relationships/slide" Target="slides/slide3.xml"/><Relationship Id="rId3" Type="http://schemas.openxmlformats.org/officeDocument/2006/relationships/presProps" Target="presProps.xml"/><Relationship Id="rId25" Type="http://schemas.openxmlformats.org/officeDocument/2006/relationships/slide" Target="slides/slide20.xml"/><Relationship Id="rId33" Type="http://schemas.openxmlformats.org/officeDocument/2006/relationships/slide" Target="slides/slide28.xml"/><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slide" Target="slides/slide33.xml"/><Relationship Id="rId46" Type="http://schemas.openxmlformats.org/officeDocument/2006/relationships/customXml" Target="../customXml/item3.xml"/><Relationship Id="rId20" Type="http://schemas.openxmlformats.org/officeDocument/2006/relationships/slide" Target="slides/slide15.xml"/><Relationship Id="rId41" Type="http://schemas.openxmlformats.org/officeDocument/2006/relationships/font" Target="fonts/OutfitLigh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utfit"/>
              <a:ea typeface="Outfit"/>
              <a:cs typeface="Outfit"/>
              <a:sym typeface="Outfit"/>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90f585ff55_1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90f585ff55_1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b97da35ba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4" name="Google Shape;94;g3b97da35ba2_0_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90f585ff55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02" name="Google Shape;102;g390f585ff55_1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b1ec881ad6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g3b1ec881ad6_0_1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b1ec881ad6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b1ec881ad6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latin typeface="Outfit"/>
              <a:ea typeface="Outfit"/>
              <a:cs typeface="Outfit"/>
              <a:sym typeface="Outfi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b1ec881ad6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30" name="Google Shape;130;g3b1ec881ad6_0_8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b1ec881ad6_0_7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38" name="Google Shape;138;g3b1ec881ad6_0_7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b1ec881ad6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47" name="Google Shape;147;g3b1ec881ad6_0_8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b1ec881ad6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56" name="Google Shape;156;g3b1ec881ad6_0_7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b1ec881ad6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3b1ec881ad6_0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b1ec881ad6_0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73" name="Google Shape;173;g3b1ec881ad6_0_8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b1ec881a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81" name="Google Shape;181;g3b1ec881ad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c608dd22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90" name="Google Shape;190;g3c608dd228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c61199db5f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198" name="Google Shape;198;g3c61199db5f_3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b97da35ba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400"/>
              </a:spcAft>
              <a:buClr>
                <a:schemeClr val="dk1"/>
              </a:buClr>
              <a:buSzPts val="1100"/>
              <a:buFont typeface="Arial"/>
              <a:buNone/>
            </a:pPr>
            <a:r>
              <a:rPr lang="nl" sz="1400">
                <a:solidFill>
                  <a:srgbClr val="434343"/>
                </a:solidFill>
              </a:rPr>
              <a:t>Adolescence – Aflevering 1 (48:10–49:20)</a:t>
            </a:r>
            <a:endParaRPr>
              <a:solidFill>
                <a:schemeClr val="dk1"/>
              </a:solidFill>
              <a:latin typeface="Outfit"/>
              <a:ea typeface="Outfit"/>
              <a:cs typeface="Outfit"/>
              <a:sym typeface="Outfit"/>
            </a:endParaRPr>
          </a:p>
        </p:txBody>
      </p:sp>
      <p:sp>
        <p:nvSpPr>
          <p:cNvPr id="206" name="Google Shape;206;g3b97da35ba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b1ec881ad6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14" name="Google Shape;214;g3b1ec881ad6_0_8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b97da35ba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22" name="Google Shape;222;g3b97da35ba2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b97da35ba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600"/>
              </a:spcBef>
              <a:spcAft>
                <a:spcPts val="0"/>
              </a:spcAft>
              <a:buClr>
                <a:schemeClr val="dk1"/>
              </a:buClr>
              <a:buSzPts val="1100"/>
              <a:buFont typeface="Arial"/>
              <a:buNone/>
            </a:pPr>
            <a:r>
              <a:rPr lang="nl" sz="1400">
                <a:solidFill>
                  <a:srgbClr val="434343"/>
                </a:solidFill>
              </a:rPr>
              <a:t>Adolescence – Aflevering 2 (29:00–33:2-50)</a:t>
            </a:r>
            <a:endParaRPr sz="1400">
              <a:solidFill>
                <a:srgbClr val="434343"/>
              </a:solidFill>
            </a:endParaRPr>
          </a:p>
          <a:p>
            <a:pPr indent="0" lvl="0" marL="0" rtl="0" algn="l">
              <a:lnSpc>
                <a:spcPct val="115000"/>
              </a:lnSpc>
              <a:spcBef>
                <a:spcPts val="400"/>
              </a:spcBef>
              <a:spcAft>
                <a:spcPts val="0"/>
              </a:spcAft>
              <a:buNone/>
            </a:pPr>
            <a:r>
              <a:t/>
            </a:r>
            <a:endParaRPr>
              <a:solidFill>
                <a:schemeClr val="dk1"/>
              </a:solidFill>
              <a:latin typeface="Outfit"/>
              <a:ea typeface="Outfit"/>
              <a:cs typeface="Outfit"/>
              <a:sym typeface="Outfit"/>
            </a:endParaRPr>
          </a:p>
        </p:txBody>
      </p:sp>
      <p:sp>
        <p:nvSpPr>
          <p:cNvPr id="230" name="Google Shape;230;g3b97da35ba2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b97da35ba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38" name="Google Shape;238;g3b97da35ba2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b97da35ba2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46" name="Google Shape;246;g3b97da35ba2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b97da35ba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1400">
                <a:solidFill>
                  <a:srgbClr val="434343"/>
                </a:solidFill>
              </a:rPr>
              <a:t>Adolescence – Aflevering 2 (34:10–34:34)</a:t>
            </a:r>
            <a:endParaRPr sz="1400">
              <a:solidFill>
                <a:srgbClr val="434343"/>
              </a:solidFill>
            </a:endParaRPr>
          </a:p>
          <a:p>
            <a:pPr indent="0" lvl="0" marL="0" rtl="0" algn="l">
              <a:lnSpc>
                <a:spcPct val="115000"/>
              </a:lnSpc>
              <a:spcBef>
                <a:spcPts val="1200"/>
              </a:spcBef>
              <a:spcAft>
                <a:spcPts val="0"/>
              </a:spcAft>
              <a:buNone/>
            </a:pPr>
            <a:r>
              <a:t/>
            </a:r>
            <a:endParaRPr>
              <a:solidFill>
                <a:schemeClr val="dk1"/>
              </a:solidFill>
              <a:latin typeface="Outfit"/>
              <a:ea typeface="Outfit"/>
              <a:cs typeface="Outfit"/>
              <a:sym typeface="Outfit"/>
            </a:endParaRPr>
          </a:p>
        </p:txBody>
      </p:sp>
      <p:sp>
        <p:nvSpPr>
          <p:cNvPr id="254" name="Google Shape;254;g3b97da35ba2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b97da35ba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62" name="Google Shape;262;g3b97da35ba2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b97da35ba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400">
                <a:solidFill>
                  <a:srgbClr val="434343"/>
                </a:solidFill>
              </a:rPr>
              <a:t>Adolescence – Aflevering 3 (23:22 - 33:27)</a:t>
            </a:r>
            <a:endParaRPr sz="1400">
              <a:solidFill>
                <a:srgbClr val="434343"/>
              </a:solidFill>
            </a:endParaRPr>
          </a:p>
          <a:p>
            <a:pPr indent="0" lvl="0" marL="0" rtl="0" algn="l">
              <a:lnSpc>
                <a:spcPct val="115000"/>
              </a:lnSpc>
              <a:spcBef>
                <a:spcPts val="1200"/>
              </a:spcBef>
              <a:spcAft>
                <a:spcPts val="0"/>
              </a:spcAft>
              <a:buNone/>
            </a:pPr>
            <a:r>
              <a:t/>
            </a:r>
            <a:endParaRPr>
              <a:solidFill>
                <a:schemeClr val="dk1"/>
              </a:solidFill>
              <a:latin typeface="Outfit"/>
              <a:ea typeface="Outfit"/>
              <a:cs typeface="Outfit"/>
              <a:sym typeface="Outfit"/>
            </a:endParaRPr>
          </a:p>
        </p:txBody>
      </p:sp>
      <p:sp>
        <p:nvSpPr>
          <p:cNvPr id="270" name="Google Shape;270;g3b97da35ba2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b97da35ba2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78" name="Google Shape;278;g3b97da35ba2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b97da35ba2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1400">
                <a:solidFill>
                  <a:srgbClr val="434343"/>
                </a:solidFill>
              </a:rPr>
              <a:t>Adolescence – Aflevering 3 (36:44 - 37:37)</a:t>
            </a:r>
            <a:endParaRPr sz="1400">
              <a:solidFill>
                <a:srgbClr val="434343"/>
              </a:solidFill>
            </a:endParaRPr>
          </a:p>
          <a:p>
            <a:pPr indent="0" lvl="0" marL="0" rtl="0" algn="l">
              <a:spcBef>
                <a:spcPts val="120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86" name="Google Shape;286;g3b97da35ba2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b97da35ba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294" name="Google Shape;294;g3b97da35ba2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b97da35ba2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400">
                <a:solidFill>
                  <a:srgbClr val="434343"/>
                </a:solidFill>
              </a:rPr>
              <a:t>Adolescence – Aflevering 3 (38:37 - 40:58)</a:t>
            </a:r>
            <a:endParaRPr sz="1400">
              <a:solidFill>
                <a:srgbClr val="434343"/>
              </a:solidFill>
            </a:endParaRPr>
          </a:p>
          <a:p>
            <a:pPr indent="0" lvl="0" marL="0" rtl="0" algn="l">
              <a:lnSpc>
                <a:spcPct val="115000"/>
              </a:lnSpc>
              <a:spcBef>
                <a:spcPts val="1200"/>
              </a:spcBef>
              <a:spcAft>
                <a:spcPts val="0"/>
              </a:spcAft>
              <a:buNone/>
            </a:pPr>
            <a:r>
              <a:t/>
            </a:r>
            <a:endParaRPr>
              <a:solidFill>
                <a:schemeClr val="dk1"/>
              </a:solidFill>
              <a:latin typeface="Outfit"/>
              <a:ea typeface="Outfit"/>
              <a:cs typeface="Outfit"/>
              <a:sym typeface="Outfit"/>
            </a:endParaRPr>
          </a:p>
        </p:txBody>
      </p:sp>
      <p:sp>
        <p:nvSpPr>
          <p:cNvPr id="302" name="Google Shape;302;g3b97da35ba2_0_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b97da35ba2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310" name="Google Shape;310;g3b97da35ba2_0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b97da35ba2_3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rPr>
              <a:t>Methode</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nl">
                <a:solidFill>
                  <a:schemeClr val="dk1"/>
                </a:solidFill>
              </a:rPr>
              <a:t>Groep in 2 opdelen (jongeren, geleid door Artevelde ; Volwassenen, geleid door Mediawijs)</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nl">
                <a:solidFill>
                  <a:schemeClr val="dk1"/>
                </a:solidFill>
              </a:rPr>
              <a:t>Aan elke tafel: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nl">
                <a:solidFill>
                  <a:schemeClr val="dk1"/>
                </a:solidFill>
              </a:rPr>
              <a:t>Post-its / flappen / werkbladen om ideeën te verzamelen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nl">
                <a:solidFill>
                  <a:schemeClr val="dk1"/>
                </a:solidFill>
              </a:rPr>
              <a:t>Gezamenlijk clusteren en bespreken</a:t>
            </a:r>
            <a:endParaRPr>
              <a:solidFill>
                <a:schemeClr val="dk1"/>
              </a:solidFill>
            </a:endParaRPr>
          </a:p>
          <a:p>
            <a:pPr indent="0" lvl="0" marL="0" rtl="0" algn="l">
              <a:lnSpc>
                <a:spcPct val="115000"/>
              </a:lnSpc>
              <a:spcBef>
                <a:spcPts val="0"/>
              </a:spcBef>
              <a:spcAft>
                <a:spcPts val="0"/>
              </a:spcAft>
              <a:buNone/>
            </a:pPr>
            <a:r>
              <a:rPr b="1" lang="nl">
                <a:solidFill>
                  <a:schemeClr val="dk1"/>
                </a:solidFill>
              </a:rPr>
              <a:t>Timing</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nl">
                <a:solidFill>
                  <a:schemeClr val="dk1"/>
                </a:solidFill>
              </a:rPr>
              <a:t>60 min: nadenken en ideeën verzamelen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nl">
                <a:solidFill>
                  <a:schemeClr val="dk1"/>
                </a:solidFill>
              </a:rPr>
              <a:t>15 min: kerninzichten plenair terugkoppelen</a:t>
            </a:r>
            <a:endParaRPr>
              <a:solidFill>
                <a:schemeClr val="dk1"/>
              </a:solidFill>
            </a:endParaRPr>
          </a:p>
          <a:p>
            <a:pPr indent="0" lvl="0" marL="0" rtl="0" algn="l">
              <a:lnSpc>
                <a:spcPct val="115000"/>
              </a:lnSpc>
              <a:spcBef>
                <a:spcPts val="0"/>
              </a:spcBef>
              <a:spcAft>
                <a:spcPts val="0"/>
              </a:spcAft>
              <a:buNone/>
            </a:pPr>
            <a:r>
              <a:rPr b="1" lang="nl">
                <a:solidFill>
                  <a:schemeClr val="dk1"/>
                </a:solidFill>
              </a:rPr>
              <a:t>Doel</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nl">
                <a:solidFill>
                  <a:schemeClr val="dk1"/>
                </a:solidFill>
              </a:rPr>
              <a:t>Een beeld krijgen van: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nl">
                <a:solidFill>
                  <a:schemeClr val="dk1"/>
                </a:solidFill>
              </a:rPr>
              <a:t>waar organisaties vandaag mee bezig zijn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nl">
                <a:solidFill>
                  <a:schemeClr val="dk1"/>
                </a:solidFill>
              </a:rPr>
              <a:t>welke noden, spanningen leven en welke signalen ze evt. oppikken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nl">
                <a:solidFill>
                  <a:schemeClr val="dk1"/>
                </a:solidFill>
              </a:rPr>
              <a:t>waar samenwerking en het netwerk het verschil kan maken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
        <p:nvSpPr>
          <p:cNvPr id="318" name="Google Shape;318;g3b97da35ba2_3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b97da35ba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1400">
                <a:solidFill>
                  <a:srgbClr val="434343"/>
                </a:solidFill>
              </a:rPr>
              <a:t> Adolescence – Aflevering 4 (42:40 - 50:40)</a:t>
            </a:r>
            <a:endParaRPr sz="1400">
              <a:solidFill>
                <a:srgbClr val="434343"/>
              </a:solidFill>
            </a:endParaRPr>
          </a:p>
          <a:p>
            <a:pPr indent="0" lvl="0" marL="0" rtl="0" algn="l">
              <a:lnSpc>
                <a:spcPct val="115000"/>
              </a:lnSpc>
              <a:spcBef>
                <a:spcPts val="1200"/>
              </a:spcBef>
              <a:spcAft>
                <a:spcPts val="0"/>
              </a:spcAft>
              <a:buNone/>
            </a:pPr>
            <a:r>
              <a:t/>
            </a:r>
            <a:endParaRPr>
              <a:solidFill>
                <a:schemeClr val="dk1"/>
              </a:solidFill>
              <a:latin typeface="Outfit"/>
              <a:ea typeface="Outfit"/>
              <a:cs typeface="Outfit"/>
              <a:sym typeface="Outfit"/>
            </a:endParaRPr>
          </a:p>
        </p:txBody>
      </p:sp>
      <p:sp>
        <p:nvSpPr>
          <p:cNvPr id="327" name="Google Shape;327;g3b97da35ba2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b97da35ba2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335" name="Google Shape;335;g3b97da35ba2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b1ec881ad6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343" name="Google Shape;343;g3b1ec881ad6_0_8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4e86f2e33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34e86f2e335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9.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slide" Target="/ppt/slides/slide11.xml"/><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slide" Target="/ppt/slides/slide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image" Target="../media/image29.png"/><Relationship Id="rId7"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slide" Target="/ppt/slides/slide9.xml"/><Relationship Id="rId5" Type="http://schemas.openxmlformats.org/officeDocument/2006/relationships/slide" Target="/ppt/slides/slide8.xml"/><Relationship Id="rId6" Type="http://schemas.openxmlformats.org/officeDocument/2006/relationships/slide" Target="/ppt/slides/slide10.xml"/><Relationship Id="rId7" Type="http://schemas.openxmlformats.org/officeDocument/2006/relationships/slide" Target="/ppt/slides/slide9.xml"/><Relationship Id="rId8" Type="http://schemas.openxmlformats.org/officeDocument/2006/relationships/slide" Target="/ppt/slides/slide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hyperlink" Target="https://www.mediawijs.be/nl/onlineinvloeden" TargetMode="External"/><Relationship Id="rId5" Type="http://schemas.openxmlformats.org/officeDocument/2006/relationships/hyperlink" Target="https://www.mediawijs.be/nl/onlineinvloeden" TargetMode="External"/><Relationship Id="rId6" Type="http://schemas.openxmlformats.org/officeDocument/2006/relationships/image" Target="../media/image16.png"/></Relationships>
</file>

<file path=ppt/slides/_rels/slide10.xml.rels><?xml version="1.0" encoding="UTF-8" standalone="yes"?><Relationships xmlns="http://schemas.openxmlformats.org/package/2006/relationships"><Relationship Id="rId11" Type="http://schemas.openxmlformats.org/officeDocument/2006/relationships/hyperlink" Target="https://docs.google.com/presentation/d/121dzLRe5bSpAoCa11qrO9J8iCA67ng2E_UKWrVDKaGc/edit?usp=sharing" TargetMode="External"/><Relationship Id="rId10" Type="http://schemas.openxmlformats.org/officeDocument/2006/relationships/hyperlink" Target="https://docs.google.com/presentation/d/121dzLRe5bSpAoCa11qrO9J8iCA67ng2E_UKWrVDKaGc/edit?usp=sharing" TargetMode="External"/><Relationship Id="rId13" Type="http://schemas.openxmlformats.org/officeDocument/2006/relationships/hyperlink" Target="https://docs.google.com/presentation/d/1Mz7yzFKG9xhgupeX3Yb0DLKDTKuT5xbMnwozHRoDRu8/edit?usp=sharing" TargetMode="External"/><Relationship Id="rId12" Type="http://schemas.openxmlformats.org/officeDocument/2006/relationships/hyperlink" Target="https://docs.google.com/presentation/d/1ETULqZnk3a7SNosI9gHCCksGHnrrv8ZnIIvJzMjdaP4/edit?usp=sharing" TargetMode="External"/><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hyperlink" Target="https://docs.google.com/presentation/d/1xQ8NT0OePNVOfCuTD6zv9FyyFkzEpYM6idKNg-cTfNI/edit?usp=sharing" TargetMode="External"/><Relationship Id="rId9" Type="http://schemas.openxmlformats.org/officeDocument/2006/relationships/hyperlink" Target="https://docs.google.com/presentation/d/1oc5sEONH7VSCLQfRNoYqRSKFjyU8EnTyDx4pL52MQkk/edit?usp=sharing" TargetMode="External"/><Relationship Id="rId5" Type="http://schemas.openxmlformats.org/officeDocument/2006/relationships/hyperlink" Target="https://docs.google.com/presentation/d/1p0t0uolmBF2VfoFfnncLMhJon2FwuRvSB0Mmk8XSMOE/edit?usp=sharing" TargetMode="External"/><Relationship Id="rId6" Type="http://schemas.openxmlformats.org/officeDocument/2006/relationships/hyperlink" Target="https://docs.google.com/presentation/d/1BKB01ZQZAB6TnqgTxL5XvrelWMsB47F8KASYdx2hHVU/edit?usp=sharing" TargetMode="External"/><Relationship Id="rId7" Type="http://schemas.openxmlformats.org/officeDocument/2006/relationships/hyperlink" Target="https://docs.google.com/presentation/d/1BKB01ZQZAB6TnqgTxL5XvrelWMsB47F8KASYdx2hHVU/edit?usp=sharing" TargetMode="External"/><Relationship Id="rId8" Type="http://schemas.openxmlformats.org/officeDocument/2006/relationships/hyperlink" Target="https://docs.google.com/presentation/d/1oc5sEONH7VSCLQfRNoYqRSKFjyU8EnTyDx4pL52MQkk/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hyperlink" Target="https://onderwijs.hetarchief.b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hyperlink" Target="https://onderwijs.hetarchief.be/collecties/0fab2750-0f68-4f9c-9f4e-96b69be203f4" TargetMode="External"/><Relationship Id="rId5"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hyperlink" Target="https://onderwijs.hetarchief.be/item/8g8fg4jw9x" TargetMode="External"/><Relationship Id="rId5" Type="http://schemas.openxmlformats.org/officeDocument/2006/relationships/hyperlink" Target="https://onderwijs.hetarchief.be/item/5q4rk57n8f" TargetMode="External"/><Relationship Id="rId6" Type="http://schemas.openxmlformats.org/officeDocument/2006/relationships/hyperlink" Target="https://onderwijs.hetarchief.be/item/7h1dk67d34" TargetMode="External"/><Relationship Id="rId7" Type="http://schemas.openxmlformats.org/officeDocument/2006/relationships/hyperlink" Target="https://onderwijs.hetarchief.be/item/rb6vz15504" TargetMode="External"/></Relationships>
</file>

<file path=ppt/slides/_rels/slide15.xml.rels><?xml version="1.0" encoding="UTF-8" standalone="yes"?><Relationships xmlns="http://schemas.openxmlformats.org/package/2006/relationships"><Relationship Id="rId10" Type="http://schemas.openxmlformats.org/officeDocument/2006/relationships/hyperlink" Target="https://onderwijs.hetarchief.be/bekijk/4ddc960e-9e1a-447a-b203-3b24d97f2718"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hyperlink" Target="https://onderwijs.hetarchief.be/bekijk/ca73cbf9-2e73-4fb1-8e01-145f263ac20b" TargetMode="External"/><Relationship Id="rId9" Type="http://schemas.openxmlformats.org/officeDocument/2006/relationships/hyperlink" Target="https://onderwijs.hetarchief.be/bekijk/3caffa7b-fe10-4251-9399-ae57699ae156" TargetMode="External"/><Relationship Id="rId5" Type="http://schemas.openxmlformats.org/officeDocument/2006/relationships/hyperlink" Target="https://onderwijs.hetarchief.be/bekijk/4e6503de-88cb-4bf1-b611-b33cb9c24d9f" TargetMode="External"/><Relationship Id="rId6" Type="http://schemas.openxmlformats.org/officeDocument/2006/relationships/hyperlink" Target="https://onderwijs.hetarchief.be/bekijk/deaeeeac-e97d-4236-878d-06a94abce686" TargetMode="External"/><Relationship Id="rId7" Type="http://schemas.openxmlformats.org/officeDocument/2006/relationships/hyperlink" Target="https://onderwijs.hetarchief.be/bekijk/e397b4ba-c4db-44b7-b51e-3318679da065" TargetMode="External"/><Relationship Id="rId8" Type="http://schemas.openxmlformats.org/officeDocument/2006/relationships/hyperlink" Target="https://onderwijs.hetarchief.be/bekijk/3c92b3b0-d654-4a69-8bad-5e4e9d8fc4c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hyperlink" Target="https://onderwijs.hetarchief.be/bekijk/ca73cbf9-2e73-4fb1-8e01-145f263ac20b" TargetMode="External"/><Relationship Id="rId5" Type="http://schemas.openxmlformats.org/officeDocument/2006/relationships/hyperlink" Target="https://onderwijs.hetarchief.be/bekijk/ca73cbf9-2e73-4fb1-8e01-145f263ac20b" TargetMode="External"/><Relationship Id="rId6" Type="http://schemas.openxmlformats.org/officeDocument/2006/relationships/hyperlink" Target="https://onderwijs.hetarchief.be/bekijk/ca73cbf9-2e73-4fb1-8e01-145f263ac20b"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populaireinfluencer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hyperlink" Target="https://onderwijs.hetarchief.be/bekijk/4e6503de-88cb-4bf1-b611-b33cb9c24d9f" TargetMode="External"/><Relationship Id="rId5" Type="http://schemas.openxmlformats.org/officeDocument/2006/relationships/hyperlink" Target="https://onderwijs.hetarchief.be/bekijk/4e6503de-88cb-4bf1-b611-b33cb9c24d9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hyperlink" Target="https://www.mediawijs.be/nl/subculturen" TargetMode="External"/><Relationship Id="rId5" Type="http://schemas.openxmlformats.org/officeDocument/2006/relationships/hyperlink" Target="https://www.mediawijs.be/nl/extremeideeen"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hyperlink" Target="https://onderwijs.hetarchief.be/bekijk/deaeeeac-e97d-4236-878d-06a94abce686" TargetMode="External"/><Relationship Id="rId5" Type="http://schemas.openxmlformats.org/officeDocument/2006/relationships/hyperlink" Target="https://onderwijs.hetarchief.be/bekijk/deaeeeac-e97d-4236-878d-06a94abce686"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hyperlink" Target="https://www.mediawijs.be/nl/subculturen" TargetMode="External"/><Relationship Id="rId5" Type="http://schemas.openxmlformats.org/officeDocument/2006/relationships/hyperlink" Target="https://www.mediawijs.be/nl/extremeideeen" TargetMode="External"/><Relationship Id="rId6" Type="http://schemas.openxmlformats.org/officeDocument/2006/relationships/hyperlink" Target="https://www.mediawijs.be/nl/populaireinfluencer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hyperlink" Target="https://onderwijs.hetarchief.be/bekijk/e397b4ba-c4db-44b7-b51e-3318679da065" TargetMode="External"/><Relationship Id="rId5" Type="http://schemas.openxmlformats.org/officeDocument/2006/relationships/hyperlink" Target="https://onderwijs.hetarchief.be/bekijk/e397b4ba-c4db-44b7-b51e-3318679da065"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hyperlink" Target="https://www.mediawijs.be/nl/subculturen" TargetMode="External"/><Relationship Id="rId5" Type="http://schemas.openxmlformats.org/officeDocument/2006/relationships/hyperlink" Target="https://www.mediawijs.be/nl/extremeideeen"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hyperlink" Target="https://onderwijs.hetarchief.be/bekijk/3c92b3b0-d654-4a69-8bad-5e4e9d8fc4cc" TargetMode="External"/><Relationship Id="rId5" Type="http://schemas.openxmlformats.org/officeDocument/2006/relationships/hyperlink" Target="https://onderwijs.hetarchief.be/bekijk/3c92b3b0-d654-4a69-8bad-5e4e9d8fc4cc"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hyperlink" Target="https://www.mediawijs.be/nl/artikels/online-versus-offline-identiteit" TargetMode="External"/><Relationship Id="rId5" Type="http://schemas.openxmlformats.org/officeDocument/2006/relationships/hyperlink" Target="https://www.mediawijs.be/nl/artikels/welke-invloed-hebben-sociale-media-op-ons-zelfbeeld-en-welzijn" TargetMode="External"/><Relationship Id="rId6" Type="http://schemas.openxmlformats.org/officeDocument/2006/relationships/hyperlink" Target="https://www.mediawijs.be/nl/artikels/welke-invloed-hebben-sociale-media-op-ons-zelfbeeld-en-welzijn"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hyperlink" Target="https://onderwijs.hetarchief.be/bekijk/3caffa7b-fe10-4251-9399-ae57699ae156" TargetMode="External"/><Relationship Id="rId5" Type="http://schemas.openxmlformats.org/officeDocument/2006/relationships/hyperlink" Target="https://onderwijs.hetarchief.be/bekijk/3caffa7b-fe10-4251-9399-ae57699ae156"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hyperlink" Target="https://www.mediawijs.be/nl/subculturen" TargetMode="External"/><Relationship Id="rId5" Type="http://schemas.openxmlformats.org/officeDocument/2006/relationships/hyperlink" Target="https://www.mediawijs.be/nl/extremeideee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4.png"/><Relationship Id="rId4"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png"/><Relationship Id="rId4" Type="http://schemas.openxmlformats.org/officeDocument/2006/relationships/hyperlink" Target="https://onderwijs.hetarchief.be/bekijk/4ddc960e-9e1a-447a-b203-3b24d97f2718" TargetMode="External"/><Relationship Id="rId5" Type="http://schemas.openxmlformats.org/officeDocument/2006/relationships/hyperlink" Target="https://onderwijs.hetarchief.be/bekijk/4ddc960e-9e1a-447a-b203-3b24d97f2718" TargetMode="External"/><Relationship Id="rId6" Type="http://schemas.openxmlformats.org/officeDocument/2006/relationships/hyperlink" Target="https://onderwijs.hetarchief.be/bekijk/4ddc960e-9e1a-447a-b203-3b24d97f271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hyperlink" Target="https://www.medianest.be/mijn-kind-doet-extreme-uitspraken-wat-nu"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hyperlink" Target="https://www.mediawijs.be/nl/tools/edubox-online-pesten" TargetMode="External"/><Relationship Id="rId9" Type="http://schemas.openxmlformats.org/officeDocument/2006/relationships/hyperlink" Target="https://rosavzw.be/nl/aanbod/tools-1/toolkit-manosfeer-en-femosfeer" TargetMode="External"/><Relationship Id="rId5" Type="http://schemas.openxmlformats.org/officeDocument/2006/relationships/hyperlink" Target="https://www.mediawijs.be/nl/tools/edubox-sexting" TargetMode="External"/><Relationship Id="rId6" Type="http://schemas.openxmlformats.org/officeDocument/2006/relationships/hyperlink" Target="https://www.mediawijs.be/nl/tools/edubox-sociale-media" TargetMode="External"/><Relationship Id="rId7" Type="http://schemas.openxmlformats.org/officeDocument/2006/relationships/hyperlink" Target="https://www.mediawijs.be/nl/tools/wow1-online-weerbaarheid" TargetMode="External"/><Relationship Id="rId8" Type="http://schemas.openxmlformats.org/officeDocument/2006/relationships/hyperlink" Target="https://www.mediawijs.be/nl/tools/wow2-cyberpesten-nettiquette-en-haatspraak"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13.png"/><Relationship Id="rId6" Type="http://schemas.openxmlformats.org/officeDocument/2006/relationships/image" Target="../media/image19.png"/><Relationship Id="rId7"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Lespakket online invloeden</a:t>
            </a:r>
            <a:endParaRPr b="1" sz="4800">
              <a:solidFill>
                <a:srgbClr val="F2EFE8"/>
              </a:solidFill>
              <a:latin typeface="Outfit"/>
              <a:ea typeface="Outfit"/>
              <a:cs typeface="Outfit"/>
              <a:sym typeface="Outfit"/>
            </a:endParaRPr>
          </a:p>
        </p:txBody>
      </p:sp>
      <p:sp>
        <p:nvSpPr>
          <p:cNvPr id="79" name="Google Shape;79;p16"/>
          <p:cNvSpPr txBox="1"/>
          <p:nvPr/>
        </p:nvSpPr>
        <p:spPr>
          <a:xfrm>
            <a:off x="252225" y="3414075"/>
            <a:ext cx="3906300" cy="1046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2600">
                <a:solidFill>
                  <a:srgbClr val="F2EFE8"/>
                </a:solidFill>
                <a:latin typeface="Outfit"/>
                <a:ea typeface="Outfit"/>
                <a:cs typeface="Outfit"/>
                <a:sym typeface="Outfit"/>
              </a:rPr>
              <a:t>Mediafr</a:t>
            </a:r>
            <a:r>
              <a:rPr lang="nl" sz="2600">
                <a:solidFill>
                  <a:srgbClr val="F2EFE8"/>
                </a:solidFill>
                <a:latin typeface="Outfit"/>
                <a:ea typeface="Outfit"/>
                <a:cs typeface="Outfit"/>
                <a:sym typeface="Outfit"/>
              </a:rPr>
              <a:t>agmenten Adolescence </a:t>
            </a:r>
            <a:endParaRPr sz="2600">
              <a:solidFill>
                <a:srgbClr val="F2EFE8"/>
              </a:solidFill>
              <a:latin typeface="Outfit"/>
              <a:ea typeface="Outfit"/>
              <a:cs typeface="Outfit"/>
              <a:sym typeface="Outfit"/>
            </a:endParaRPr>
          </a:p>
          <a:p>
            <a:pPr indent="0" lvl="0" marL="0" rtl="0" algn="l">
              <a:lnSpc>
                <a:spcPct val="80000"/>
              </a:lnSpc>
              <a:spcBef>
                <a:spcPts val="0"/>
              </a:spcBef>
              <a:spcAft>
                <a:spcPts val="0"/>
              </a:spcAft>
              <a:buClr>
                <a:schemeClr val="dk1"/>
              </a:buClr>
              <a:buSzPts val="1100"/>
              <a:buFont typeface="Arial"/>
              <a:buNone/>
            </a:pPr>
            <a:r>
              <a:t/>
            </a:r>
            <a:endParaRPr sz="1800">
              <a:solidFill>
                <a:srgbClr val="F2EFE8"/>
              </a:solidFill>
              <a:latin typeface="Outfit"/>
              <a:ea typeface="Outfit"/>
              <a:cs typeface="Outfit"/>
              <a:sym typeface="Outfit"/>
            </a:endParaRPr>
          </a:p>
        </p:txBody>
      </p:sp>
      <p:pic>
        <p:nvPicPr>
          <p:cNvPr id="80" name="Google Shape;80;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1" name="Google Shape;81;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7" name="Google Shape;87;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8" name="Google Shape;88;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89" name="Google Shape;89;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0" name="Google Shape;90;p17"/>
          <p:cNvSpPr txBox="1"/>
          <p:nvPr/>
        </p:nvSpPr>
        <p:spPr>
          <a:xfrm>
            <a:off x="152400" y="744000"/>
            <a:ext cx="6646800" cy="36555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nl" sz="1600">
                <a:solidFill>
                  <a:srgbClr val="3B1FC6"/>
                </a:solidFill>
                <a:latin typeface="Outfit"/>
                <a:ea typeface="Outfit"/>
                <a:cs typeface="Outfit"/>
                <a:sym typeface="Outfit"/>
              </a:rPr>
              <a:t>De fictieve Netflix-serie </a:t>
            </a:r>
            <a:r>
              <a:rPr lang="nl" sz="1600">
                <a:solidFill>
                  <a:srgbClr val="3B1FC6"/>
                </a:solidFill>
                <a:latin typeface="Outfit"/>
                <a:ea typeface="Outfit"/>
                <a:cs typeface="Outfit"/>
                <a:sym typeface="Outfit"/>
              </a:rPr>
              <a:t>Adolescence</a:t>
            </a:r>
            <a:r>
              <a:rPr lang="nl" sz="1600">
                <a:solidFill>
                  <a:srgbClr val="3B1FC6"/>
                </a:solidFill>
                <a:latin typeface="Outfit"/>
                <a:ea typeface="Outfit"/>
                <a:cs typeface="Outfit"/>
                <a:sym typeface="Outfit"/>
              </a:rPr>
              <a:t> toont hoe de digitale wereld de identiteit van jongeren kan vormen.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Lespakket</a:t>
            </a:r>
            <a:r>
              <a:rPr lang="nl" sz="1600">
                <a:solidFill>
                  <a:srgbClr val="3B1FC6"/>
                </a:solidFill>
                <a:latin typeface="Outfit"/>
                <a:ea typeface="Outfit"/>
                <a:cs typeface="Outfit"/>
                <a:sym typeface="Outfit"/>
              </a:rPr>
              <a:t>: Mediawijs ontwikkelde een lespakket om in de klas het gesprek aan te gaan over mediawijze thema’s die aan bod komen in de reeks </a:t>
            </a:r>
            <a:r>
              <a:rPr lang="nl" sz="1600">
                <a:solidFill>
                  <a:srgbClr val="3B1FC6"/>
                </a:solidFill>
                <a:latin typeface="Outfit"/>
                <a:ea typeface="Outfit"/>
                <a:cs typeface="Outfit"/>
                <a:sym typeface="Outfit"/>
              </a:rPr>
              <a:t>Adolescence</a:t>
            </a:r>
            <a:r>
              <a:rPr lang="nl" sz="1600">
                <a:solidFill>
                  <a:srgbClr val="3B1FC6"/>
                </a:solidFill>
                <a:latin typeface="Outfit"/>
                <a:ea typeface="Outfit"/>
                <a:cs typeface="Outfit"/>
                <a:sym typeface="Outfit"/>
              </a:rPr>
              <a:t> zoals sociale media, influencers, subculturen, filter bubbels, identiteit, relaties en zelfbeeld.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i="1" lang="nl" sz="1600">
                <a:solidFill>
                  <a:srgbClr val="3B1FC6"/>
                </a:solidFill>
                <a:latin typeface="Outfit"/>
                <a:ea typeface="Outfit"/>
                <a:cs typeface="Outfit"/>
                <a:sym typeface="Outfit"/>
              </a:rPr>
              <a:t>Je kan het lespakket ook gebruiken los van de reeks. </a:t>
            </a:r>
            <a:endParaRPr i="1"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Mediafragmenten: </a:t>
            </a:r>
            <a:r>
              <a:rPr lang="nl" sz="1600">
                <a:solidFill>
                  <a:srgbClr val="3B1FC6"/>
                </a:solidFill>
                <a:latin typeface="Outfit"/>
                <a:ea typeface="Outfit"/>
                <a:cs typeface="Outfit"/>
                <a:sym typeface="Outfit"/>
              </a:rPr>
              <a:t>Wil je aan de slag met </a:t>
            </a:r>
            <a:r>
              <a:rPr lang="nl" sz="1600">
                <a:solidFill>
                  <a:srgbClr val="3B1FC6"/>
                </a:solidFill>
                <a:latin typeface="Outfit"/>
                <a:ea typeface="Outfit"/>
                <a:cs typeface="Outfit"/>
                <a:sym typeface="Outfit"/>
              </a:rPr>
              <a:t>de reeks? We selecteerden enkele </a:t>
            </a:r>
            <a:r>
              <a:rPr lang="nl" sz="1600" u="sng">
                <a:solidFill>
                  <a:srgbClr val="3B1FC6"/>
                </a:solidFill>
                <a:latin typeface="Outfit"/>
                <a:ea typeface="Outfit"/>
                <a:cs typeface="Outfit"/>
                <a:sym typeface="Outfit"/>
                <a:hlinkClick action="ppaction://hlinksldjump" r:id="rId4">
                  <a:extLst>
                    <a:ext uri="{A12FA001-AC4F-418D-AE19-62706E023703}">
                      <ahyp:hlinkClr val="tx"/>
                    </a:ext>
                  </a:extLst>
                </a:hlinkClick>
              </a:rPr>
              <a:t>fragmenten </a:t>
            </a:r>
            <a:r>
              <a:rPr lang="nl" sz="1600">
                <a:solidFill>
                  <a:srgbClr val="3B1FC6"/>
                </a:solidFill>
                <a:latin typeface="Outfit"/>
                <a:ea typeface="Outfit"/>
                <a:cs typeface="Outfit"/>
                <a:sym typeface="Outfit"/>
              </a:rPr>
              <a:t>die je kan gebruiken in de klas. Deze staan gebundeld op Het Archief voor Onderwijs. </a:t>
            </a:r>
            <a:r>
              <a:rPr lang="nl" sz="1600">
                <a:solidFill>
                  <a:srgbClr val="3B1FC6"/>
                </a:solidFill>
                <a:latin typeface="Outfit"/>
                <a:ea typeface="Outfit"/>
                <a:cs typeface="Outfit"/>
                <a:sym typeface="Outfit"/>
              </a:rPr>
              <a:t>We leggen hierbij ook de link naar relevant lesmateriaal van Mediawijs en partners.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457200" rtl="0" algn="l">
              <a:lnSpc>
                <a:spcPct val="115000"/>
              </a:lnSpc>
              <a:spcBef>
                <a:spcPts val="1100"/>
              </a:spcBef>
              <a:spcAft>
                <a:spcPts val="0"/>
              </a:spcAft>
              <a:buNone/>
            </a:pPr>
            <a:r>
              <a:t/>
            </a:r>
            <a:endParaRPr sz="13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1" name="Google Shape;91;p17"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5" name="Shape 95"/>
        <p:cNvGrpSpPr/>
        <p:nvPr/>
      </p:nvGrpSpPr>
      <p:grpSpPr>
        <a:xfrm>
          <a:off x="0" y="0"/>
          <a:ext cx="0" cy="0"/>
          <a:chOff x="0" y="0"/>
          <a:chExt cx="0" cy="0"/>
        </a:xfrm>
      </p:grpSpPr>
      <p:pic>
        <p:nvPicPr>
          <p:cNvPr id="96" name="Google Shape;96;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7" name="Google Shape;97;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8" name="Google Shape;98;p18"/>
          <p:cNvSpPr txBox="1"/>
          <p:nvPr/>
        </p:nvSpPr>
        <p:spPr>
          <a:xfrm>
            <a:off x="761925" y="859875"/>
            <a:ext cx="76395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Dit lespakket kwam tot stand in samenwerking met</a:t>
            </a:r>
            <a:endParaRPr b="1" sz="4200">
              <a:solidFill>
                <a:srgbClr val="F8582B"/>
              </a:solidFill>
              <a:latin typeface="Outfit"/>
              <a:ea typeface="Outfit"/>
              <a:cs typeface="Outfit"/>
              <a:sym typeface="Outfit"/>
            </a:endParaRPr>
          </a:p>
        </p:txBody>
      </p:sp>
      <p:sp>
        <p:nvSpPr>
          <p:cNvPr id="99" name="Google Shape;99;p18"/>
          <p:cNvSpPr txBox="1"/>
          <p:nvPr/>
        </p:nvSpPr>
        <p:spPr>
          <a:xfrm>
            <a:off x="723375" y="2051400"/>
            <a:ext cx="6860100" cy="2413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Netflix</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Het Archief voor Onderwijs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Pimento</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MoveMen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RoSa vzw</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VRT</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Djapo</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Wat</a:t>
            </a:r>
            <a:endParaRPr sz="1600">
              <a:solidFill>
                <a:srgbClr val="3B1FC6"/>
              </a:solidFill>
              <a:latin typeface="Outfit"/>
              <a:ea typeface="Outfit"/>
              <a:cs typeface="Outfit"/>
              <a:sym typeface="Outfi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03" name="Shape 103"/>
        <p:cNvGrpSpPr/>
        <p:nvPr/>
      </p:nvGrpSpPr>
      <p:grpSpPr>
        <a:xfrm>
          <a:off x="0" y="0"/>
          <a:ext cx="0" cy="0"/>
          <a:chOff x="0" y="0"/>
          <a:chExt cx="0" cy="0"/>
        </a:xfrm>
      </p:grpSpPr>
      <p:pic>
        <p:nvPicPr>
          <p:cNvPr id="104" name="Google Shape;104;p1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05" name="Google Shape;105;p19"/>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06" name="Google Shape;106;p19"/>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Inhoud presentatie</a:t>
            </a:r>
            <a:endParaRPr b="1" sz="4200">
              <a:solidFill>
                <a:srgbClr val="F8582B"/>
              </a:solidFill>
              <a:latin typeface="Outfit"/>
              <a:ea typeface="Outfit"/>
              <a:cs typeface="Outfit"/>
              <a:sym typeface="Outfit"/>
            </a:endParaRPr>
          </a:p>
        </p:txBody>
      </p:sp>
      <p:sp>
        <p:nvSpPr>
          <p:cNvPr id="107" name="Google Shape;107;p19"/>
          <p:cNvSpPr txBox="1"/>
          <p:nvPr/>
        </p:nvSpPr>
        <p:spPr>
          <a:xfrm>
            <a:off x="723375" y="2051400"/>
            <a:ext cx="6860100" cy="714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action="ppaction://hlinkshowjump?jump=nextslide">
                  <a:extLst>
                    <a:ext uri="{A12FA001-AC4F-418D-AE19-62706E023703}">
                      <ahyp:hlinkClr val="tx"/>
                    </a:ext>
                  </a:extLst>
                </a:hlinkClick>
              </a:rPr>
              <a:t>Inhoud lespakket</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action="ppaction://hlinksldjump" r:id="rId4">
                  <a:extLst>
                    <a:ext uri="{A12FA001-AC4F-418D-AE19-62706E023703}">
                      <ahyp:hlinkClr val="tx"/>
                    </a:ext>
                  </a:extLst>
                </a:hlinkClick>
              </a:rPr>
              <a:t>Mediafragmenten</a:t>
            </a:r>
            <a:endParaRPr sz="1600">
              <a:solidFill>
                <a:srgbClr val="3B1FC6"/>
              </a:solidFill>
              <a:latin typeface="Outfit"/>
              <a:ea typeface="Outfit"/>
              <a:cs typeface="Outfit"/>
              <a:sym typeface="Outfi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11" name="Shape 111"/>
        <p:cNvGrpSpPr/>
        <p:nvPr/>
      </p:nvGrpSpPr>
      <p:grpSpPr>
        <a:xfrm>
          <a:off x="0" y="0"/>
          <a:ext cx="0" cy="0"/>
          <a:chOff x="0" y="0"/>
          <a:chExt cx="0" cy="0"/>
        </a:xfrm>
      </p:grpSpPr>
      <p:pic>
        <p:nvPicPr>
          <p:cNvPr id="112" name="Google Shape;112;p20" title="Asset 32.png"/>
          <p:cNvPicPr preferRelativeResize="0"/>
          <p:nvPr/>
        </p:nvPicPr>
        <p:blipFill rotWithShape="1">
          <a:blip r:embed="rId3">
            <a:alphaModFix/>
          </a:blip>
          <a:srcRect b="26516" l="0" r="0" t="17235"/>
          <a:stretch/>
        </p:blipFill>
        <p:spPr>
          <a:xfrm>
            <a:off x="0" y="0"/>
            <a:ext cx="9144003" cy="5143501"/>
          </a:xfrm>
          <a:prstGeom prst="rect">
            <a:avLst/>
          </a:prstGeom>
          <a:noFill/>
          <a:ln>
            <a:noFill/>
          </a:ln>
        </p:spPr>
      </p:pic>
      <p:pic>
        <p:nvPicPr>
          <p:cNvPr id="113" name="Google Shape;113;p20" title="Asset 33.png"/>
          <p:cNvPicPr preferRelativeResize="0"/>
          <p:nvPr/>
        </p:nvPicPr>
        <p:blipFill>
          <a:blip r:embed="rId4">
            <a:alphaModFix/>
          </a:blip>
          <a:stretch>
            <a:fillRect/>
          </a:stretch>
        </p:blipFill>
        <p:spPr>
          <a:xfrm>
            <a:off x="307448" y="371800"/>
            <a:ext cx="4452925" cy="4452925"/>
          </a:xfrm>
          <a:prstGeom prst="rect">
            <a:avLst/>
          </a:prstGeom>
          <a:noFill/>
          <a:ln>
            <a:noFill/>
          </a:ln>
        </p:spPr>
      </p:pic>
      <p:sp>
        <p:nvSpPr>
          <p:cNvPr id="114" name="Google Shape;114;p20"/>
          <p:cNvSpPr txBox="1"/>
          <p:nvPr/>
        </p:nvSpPr>
        <p:spPr>
          <a:xfrm>
            <a:off x="5284350" y="2018600"/>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Inhoud </a:t>
            </a:r>
            <a:endParaRPr b="1" sz="4800">
              <a:solidFill>
                <a:srgbClr val="3B1FC6"/>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Lespakket</a:t>
            </a:r>
            <a:endParaRPr b="1" sz="4800">
              <a:solidFill>
                <a:srgbClr val="3B1FC6"/>
              </a:solidFill>
              <a:latin typeface="Outfit"/>
              <a:ea typeface="Outfit"/>
              <a:cs typeface="Outfit"/>
              <a:sym typeface="Outfit"/>
            </a:endParaRPr>
          </a:p>
        </p:txBody>
      </p:sp>
      <p:pic>
        <p:nvPicPr>
          <p:cNvPr id="115" name="Google Shape;115;p20"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pic>
        <p:nvPicPr>
          <p:cNvPr id="116" name="Google Shape;116;p20" title="Mediawijs � pixel icoon � Smiley.png"/>
          <p:cNvPicPr preferRelativeResize="0"/>
          <p:nvPr/>
        </p:nvPicPr>
        <p:blipFill>
          <a:blip r:embed="rId6">
            <a:alphaModFix/>
          </a:blip>
          <a:stretch>
            <a:fillRect/>
          </a:stretch>
        </p:blipFill>
        <p:spPr>
          <a:xfrm>
            <a:off x="6321493" y="859876"/>
            <a:ext cx="850374" cy="850374"/>
          </a:xfrm>
          <a:prstGeom prst="rect">
            <a:avLst/>
          </a:prstGeom>
          <a:noFill/>
          <a:ln>
            <a:noFill/>
          </a:ln>
        </p:spPr>
      </p:pic>
      <p:pic>
        <p:nvPicPr>
          <p:cNvPr id="117" name="Google Shape;117;p20"/>
          <p:cNvPicPr preferRelativeResize="0"/>
          <p:nvPr/>
        </p:nvPicPr>
        <p:blipFill>
          <a:blip r:embed="rId7">
            <a:alphaModFix/>
          </a:blip>
          <a:stretch>
            <a:fillRect/>
          </a:stretch>
        </p:blipFill>
        <p:spPr>
          <a:xfrm>
            <a:off x="860438" y="420837"/>
            <a:ext cx="3346950" cy="43548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3" name="Google Shape;123;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24" name="Google Shape;124;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5" name="Google Shape;125;p2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126" name="Google Shape;126;p21"/>
          <p:cNvSpPr txBox="1"/>
          <p:nvPr/>
        </p:nvSpPr>
        <p:spPr>
          <a:xfrm>
            <a:off x="152400" y="1442700"/>
            <a:ext cx="6646800" cy="2258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a:t>
            </a:r>
            <a:r>
              <a:rPr lang="nl" sz="1500">
                <a:solidFill>
                  <a:srgbClr val="3B1FC6"/>
                </a:solidFill>
                <a:latin typeface="Outfit"/>
                <a:ea typeface="Outfit"/>
                <a:cs typeface="Outfit"/>
                <a:sym typeface="Outfit"/>
              </a:rPr>
              <a:t>Met dit lespakket ontdek je samen met je leerlingen hoe sociale media jongeren kunnen inspireren maar ook misleiden. Jongeren leren wat online beïnvloeding is, hoe online subculturen werken en hoe ze bewuster omgaan met wat ze zien, delen en beleven online. Daarbij komen ook belangrijke begrippen aan bod zoals algoritmes, echokamers, filterbubbels, en memes.</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Wat komt aan bod</a:t>
            </a:r>
            <a:r>
              <a:rPr lang="nl" sz="1600">
                <a:solidFill>
                  <a:srgbClr val="3B1FC6"/>
                </a:solidFill>
                <a:latin typeface="Outfit"/>
                <a:ea typeface="Outfit"/>
                <a:cs typeface="Outfit"/>
                <a:sym typeface="Outfit"/>
              </a:rPr>
              <a:t>:  het lespakket bestaat uit twee delen</a:t>
            </a:r>
            <a:endParaRPr sz="1600">
              <a:solidFill>
                <a:srgbClr val="3B1FC6"/>
              </a:solidFill>
              <a:latin typeface="Outfit"/>
              <a:ea typeface="Outfit"/>
              <a:cs typeface="Outfit"/>
              <a:sym typeface="Outfit"/>
            </a:endParaRPr>
          </a:p>
          <a:p>
            <a:pPr indent="-323850" lvl="0" marL="457200" rtl="0" algn="l">
              <a:lnSpc>
                <a:spcPct val="115000"/>
              </a:lnSpc>
              <a:spcBef>
                <a:spcPts val="110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Handleiding</a:t>
            </a:r>
            <a:r>
              <a:rPr lang="nl" sz="1500">
                <a:solidFill>
                  <a:srgbClr val="3B1FC6"/>
                </a:solidFill>
                <a:latin typeface="Outfit"/>
                <a:ea typeface="Outfit"/>
                <a:cs typeface="Outfit"/>
                <a:sym typeface="Outfit"/>
              </a:rPr>
              <a:t> met methodieken die jongeren doen nadenken over online beïnvloeding en hen aanzetten om hierover  in gesprek te gaan</a:t>
            </a:r>
            <a:endParaRPr sz="1500">
              <a:solidFill>
                <a:srgbClr val="3B1FC6"/>
              </a:solidFill>
              <a:latin typeface="Outfit"/>
              <a:ea typeface="Outfit"/>
              <a:cs typeface="Outfit"/>
              <a:sym typeface="Outfit"/>
            </a:endParaRPr>
          </a:p>
          <a:p>
            <a:pPr indent="-323850" lvl="0" marL="457200" rtl="0" algn="l">
              <a:lnSpc>
                <a:spcPct val="115000"/>
              </a:lnSpc>
              <a:spcBef>
                <a:spcPts val="0"/>
              </a:spcBef>
              <a:spcAft>
                <a:spcPts val="0"/>
              </a:spcAft>
              <a:buClr>
                <a:schemeClr val="dk1"/>
              </a:buClr>
              <a:buSzPts val="1500"/>
              <a:buChar char="-"/>
            </a:pPr>
            <a:r>
              <a:rPr lang="nl" sz="1500">
                <a:solidFill>
                  <a:srgbClr val="3B1FC6"/>
                </a:solidFill>
                <a:latin typeface="Outfit"/>
                <a:ea typeface="Outfit"/>
                <a:cs typeface="Outfit"/>
                <a:sym typeface="Outfit"/>
              </a:rPr>
              <a:t>Presentaties met voorbeelden en antwoorden</a:t>
            </a:r>
            <a:r>
              <a:rPr lang="nl" sz="1500">
                <a:solidFill>
                  <a:schemeClr val="dk1"/>
                </a:solidFill>
              </a:rPr>
              <a:t> </a:t>
            </a:r>
            <a:endParaRPr sz="1500">
              <a:solidFill>
                <a:schemeClr val="dk1"/>
              </a:solidFill>
            </a:endParaRPr>
          </a:p>
          <a:p>
            <a:pPr indent="0" lvl="0" marL="457200" rtl="0" algn="l">
              <a:lnSpc>
                <a:spcPct val="115000"/>
              </a:lnSpc>
              <a:spcBef>
                <a:spcPts val="0"/>
              </a:spcBef>
              <a:spcAft>
                <a:spcPts val="0"/>
              </a:spcAft>
              <a:buNone/>
            </a:pPr>
            <a:r>
              <a:rPr lang="nl" sz="1500">
                <a:solidFill>
                  <a:srgbClr val="3B1FC6"/>
                </a:solidFill>
                <a:latin typeface="Outfit"/>
                <a:ea typeface="Outfit"/>
                <a:cs typeface="Outfit"/>
                <a:sym typeface="Outfit"/>
              </a:rPr>
              <a:t> </a:t>
            </a:r>
            <a:endParaRPr sz="15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127" name="Google Shape;127;p21"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31" name="Shape 131"/>
        <p:cNvGrpSpPr/>
        <p:nvPr/>
      </p:nvGrpSpPr>
      <p:grpSpPr>
        <a:xfrm>
          <a:off x="0" y="0"/>
          <a:ext cx="0" cy="0"/>
          <a:chOff x="0" y="0"/>
          <a:chExt cx="0" cy="0"/>
        </a:xfrm>
      </p:grpSpPr>
      <p:pic>
        <p:nvPicPr>
          <p:cNvPr id="132" name="Google Shape;132;p2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33" name="Google Shape;133;p22"/>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34" name="Google Shape;134;p22"/>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Zo gebruik je het</a:t>
            </a:r>
            <a:endParaRPr b="1" sz="4200">
              <a:solidFill>
                <a:srgbClr val="F8582B"/>
              </a:solidFill>
              <a:latin typeface="Outfit"/>
              <a:ea typeface="Outfit"/>
              <a:cs typeface="Outfit"/>
              <a:sym typeface="Outfit"/>
            </a:endParaRPr>
          </a:p>
        </p:txBody>
      </p:sp>
      <p:sp>
        <p:nvSpPr>
          <p:cNvPr id="135" name="Google Shape;135;p22"/>
          <p:cNvSpPr txBox="1"/>
          <p:nvPr/>
        </p:nvSpPr>
        <p:spPr>
          <a:xfrm>
            <a:off x="761925" y="2051400"/>
            <a:ext cx="6860100" cy="25398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120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Lees als leerkracht aandachtig de </a:t>
            </a:r>
            <a:r>
              <a:rPr lang="nl" sz="1500" u="sng">
                <a:solidFill>
                  <a:schemeClr val="hlink"/>
                </a:solidFill>
                <a:latin typeface="Outfit"/>
                <a:ea typeface="Outfit"/>
                <a:cs typeface="Outfit"/>
                <a:sym typeface="Outfit"/>
                <a:hlinkClick action="ppaction://hlinksldjump" r:id="rId4"/>
              </a:rPr>
              <a:t>handleiding </a:t>
            </a:r>
            <a:r>
              <a:rPr lang="nl" sz="1500">
                <a:solidFill>
                  <a:srgbClr val="3B1FC6"/>
                </a:solidFill>
                <a:latin typeface="Outfit"/>
                <a:ea typeface="Outfit"/>
                <a:cs typeface="Outfit"/>
                <a:sym typeface="Outfit"/>
              </a:rPr>
              <a:t>en </a:t>
            </a:r>
            <a:r>
              <a:rPr lang="nl" sz="1500" u="sng">
                <a:solidFill>
                  <a:schemeClr val="hlink"/>
                </a:solidFill>
                <a:latin typeface="Outfit"/>
                <a:ea typeface="Outfit"/>
                <a:cs typeface="Outfit"/>
                <a:sym typeface="Outfit"/>
                <a:hlinkClick action="ppaction://hlinksldjump" r:id="rId5"/>
              </a:rPr>
              <a:t>bijhorende artikels</a:t>
            </a:r>
            <a:r>
              <a:rPr lang="nl" sz="1500">
                <a:solidFill>
                  <a:srgbClr val="3B1FC6"/>
                </a:solidFill>
                <a:latin typeface="Outfit"/>
                <a:ea typeface="Outfit"/>
                <a:cs typeface="Outfit"/>
                <a:sym typeface="Outfit"/>
              </a:rPr>
              <a:t>.</a:t>
            </a:r>
            <a:endParaRPr sz="1500">
              <a:solidFill>
                <a:srgbClr val="3B1FC6"/>
              </a:solidFill>
              <a:latin typeface="Outfit"/>
              <a:ea typeface="Outfit"/>
              <a:cs typeface="Outfit"/>
              <a:sym typeface="Outfit"/>
            </a:endParaRPr>
          </a:p>
          <a:p>
            <a:pPr indent="-323850" lvl="0" marL="4572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Doorloop de </a:t>
            </a:r>
            <a:r>
              <a:rPr lang="nl" sz="1500" u="sng">
                <a:solidFill>
                  <a:schemeClr val="hlink"/>
                </a:solidFill>
                <a:latin typeface="Outfit"/>
                <a:ea typeface="Outfit"/>
                <a:cs typeface="Outfit"/>
                <a:sym typeface="Outfit"/>
                <a:hlinkClick action="ppaction://hlinksldjump" r:id="rId6"/>
              </a:rPr>
              <a:t>presentaties </a:t>
            </a:r>
            <a:r>
              <a:rPr lang="nl" sz="1500">
                <a:solidFill>
                  <a:srgbClr val="3B1FC6"/>
                </a:solidFill>
                <a:latin typeface="Outfit"/>
                <a:ea typeface="Outfit"/>
                <a:cs typeface="Outfit"/>
                <a:sym typeface="Outfit"/>
              </a:rPr>
              <a:t>en </a:t>
            </a:r>
            <a:r>
              <a:rPr lang="nl" sz="1500" u="sng">
                <a:solidFill>
                  <a:schemeClr val="hlink"/>
                </a:solidFill>
                <a:latin typeface="Outfit"/>
                <a:ea typeface="Outfit"/>
                <a:cs typeface="Outfit"/>
                <a:sym typeface="Outfit"/>
                <a:hlinkClick action="ppaction://hlinksldjump" r:id="rId7"/>
              </a:rPr>
              <a:t>methodieken </a:t>
            </a:r>
            <a:r>
              <a:rPr lang="nl" sz="1500">
                <a:solidFill>
                  <a:srgbClr val="3B1FC6"/>
                </a:solidFill>
                <a:latin typeface="Outfit"/>
                <a:ea typeface="Outfit"/>
                <a:cs typeface="Outfit"/>
                <a:sym typeface="Outfit"/>
              </a:rPr>
              <a:t>met je klas.</a:t>
            </a:r>
            <a:endParaRPr sz="1500">
              <a:solidFill>
                <a:srgbClr val="3B1FC6"/>
              </a:solidFill>
              <a:latin typeface="Outfit"/>
              <a:ea typeface="Outfit"/>
              <a:cs typeface="Outfit"/>
              <a:sym typeface="Outfit"/>
            </a:endParaRPr>
          </a:p>
          <a:p>
            <a:pPr indent="-323850" lvl="1" marL="9144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Zet bij de methodieken het gesprek centraal. De richtvragen helpen je om het debat op gang te brengen.</a:t>
            </a:r>
            <a:endParaRPr sz="1500">
              <a:solidFill>
                <a:srgbClr val="3B1FC6"/>
              </a:solidFill>
              <a:latin typeface="Outfit"/>
              <a:ea typeface="Outfit"/>
              <a:cs typeface="Outfit"/>
              <a:sym typeface="Outfit"/>
            </a:endParaRPr>
          </a:p>
          <a:p>
            <a:pPr indent="-323850" lvl="1" marL="9144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Zorg ervoor dat leerlingen op een waardevolle manier hun ervaringen kunnen delen, andere perspectieven verkennen, en erover leren reflecteren.</a:t>
            </a:r>
            <a:endParaRPr sz="1500">
              <a:solidFill>
                <a:srgbClr val="3B1FC6"/>
              </a:solidFill>
              <a:latin typeface="Outfit"/>
              <a:ea typeface="Outfit"/>
              <a:cs typeface="Outfit"/>
              <a:sym typeface="Outfit"/>
            </a:endParaRPr>
          </a:p>
          <a:p>
            <a:pPr indent="-323850" lvl="1" marL="9144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Luister naar je leerlingen zonder oordeel te vellen.</a:t>
            </a:r>
            <a:endParaRPr sz="1500">
              <a:solidFill>
                <a:srgbClr val="3B1FC6"/>
              </a:solidFill>
              <a:latin typeface="Outfit"/>
              <a:ea typeface="Outfit"/>
              <a:cs typeface="Outfit"/>
              <a:sym typeface="Outfit"/>
            </a:endParaRPr>
          </a:p>
          <a:p>
            <a:pPr indent="-323850" lvl="0" marL="4572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Vul de </a:t>
            </a:r>
            <a:r>
              <a:rPr lang="nl" sz="1500" u="sng">
                <a:solidFill>
                  <a:schemeClr val="hlink"/>
                </a:solidFill>
                <a:latin typeface="Outfit"/>
                <a:ea typeface="Outfit"/>
                <a:cs typeface="Outfit"/>
                <a:sym typeface="Outfit"/>
                <a:hlinkClick action="ppaction://hlinksldjump" r:id="rId8"/>
              </a:rPr>
              <a:t>werkbladen </a:t>
            </a:r>
            <a:r>
              <a:rPr lang="nl" sz="1500">
                <a:solidFill>
                  <a:srgbClr val="3B1FC6"/>
                </a:solidFill>
                <a:latin typeface="Outfit"/>
                <a:ea typeface="Outfit"/>
                <a:cs typeface="Outfit"/>
                <a:sym typeface="Outfit"/>
              </a:rPr>
              <a:t>in met je leerlingen.</a:t>
            </a:r>
            <a:endParaRPr sz="1600">
              <a:solidFill>
                <a:srgbClr val="3B1FC6"/>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39" name="Shape 139"/>
        <p:cNvGrpSpPr/>
        <p:nvPr/>
      </p:nvGrpSpPr>
      <p:grpSpPr>
        <a:xfrm>
          <a:off x="0" y="0"/>
          <a:ext cx="0" cy="0"/>
          <a:chOff x="0" y="0"/>
          <a:chExt cx="0" cy="0"/>
        </a:xfrm>
      </p:grpSpPr>
      <p:pic>
        <p:nvPicPr>
          <p:cNvPr id="140" name="Google Shape;140;p2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41" name="Google Shape;141;p23"/>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42" name="Google Shape;142;p23"/>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43" name="Google Shape;143;p23"/>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44" name="Google Shape;144;p23"/>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48" name="Shape 148"/>
        <p:cNvGrpSpPr/>
        <p:nvPr/>
      </p:nvGrpSpPr>
      <p:grpSpPr>
        <a:xfrm>
          <a:off x="0" y="0"/>
          <a:ext cx="0" cy="0"/>
          <a:chOff x="0" y="0"/>
          <a:chExt cx="0" cy="0"/>
        </a:xfrm>
      </p:grpSpPr>
      <p:pic>
        <p:nvPicPr>
          <p:cNvPr id="149" name="Google Shape;149;p2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50" name="Google Shape;150;p2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51" name="Google Shape;151;p24"/>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Download lespakket</a:t>
            </a:r>
            <a:endParaRPr b="1" sz="4200">
              <a:solidFill>
                <a:srgbClr val="F8582B"/>
              </a:solidFill>
              <a:latin typeface="Outfit"/>
              <a:ea typeface="Outfit"/>
              <a:cs typeface="Outfit"/>
              <a:sym typeface="Outfit"/>
            </a:endParaRPr>
          </a:p>
        </p:txBody>
      </p:sp>
      <p:sp>
        <p:nvSpPr>
          <p:cNvPr id="152" name="Google Shape;152;p24"/>
          <p:cNvSpPr txBox="1"/>
          <p:nvPr/>
        </p:nvSpPr>
        <p:spPr>
          <a:xfrm>
            <a:off x="872525" y="1768225"/>
            <a:ext cx="6151500" cy="415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1100"/>
              </a:spcAft>
              <a:buNone/>
            </a:pPr>
            <a:r>
              <a:rPr lang="nl" sz="1500">
                <a:solidFill>
                  <a:srgbClr val="3B1FC6"/>
                </a:solidFill>
                <a:latin typeface="Outfit"/>
                <a:ea typeface="Outfit"/>
                <a:cs typeface="Outfit"/>
                <a:sym typeface="Outfit"/>
              </a:rPr>
              <a:t>Alle info kan je terugvinden via </a:t>
            </a:r>
            <a:r>
              <a:rPr lang="nl" sz="1500" u="sng">
                <a:solidFill>
                  <a:srgbClr val="3B1FC6"/>
                </a:solidFill>
                <a:latin typeface="Outfit"/>
                <a:ea typeface="Outfit"/>
                <a:cs typeface="Outfit"/>
                <a:sym typeface="Outfit"/>
                <a:hlinkClick r:id="rId4">
                  <a:extLst>
                    <a:ext uri="{A12FA001-AC4F-418D-AE19-62706E023703}">
                      <ahyp:hlinkClr val="tx"/>
                    </a:ext>
                  </a:extLst>
                </a:hlinkClick>
              </a:rPr>
              <a:t>Lespakket online invloeden | Mediawijs</a:t>
            </a:r>
            <a:r>
              <a:rPr lang="nl" sz="1500">
                <a:solidFill>
                  <a:srgbClr val="3B1FC6"/>
                </a:solidFill>
                <a:latin typeface="Outfit"/>
                <a:ea typeface="Outfit"/>
                <a:cs typeface="Outfit"/>
                <a:sym typeface="Outfit"/>
              </a:rPr>
              <a:t> </a:t>
            </a:r>
            <a:endParaRPr sz="1100">
              <a:solidFill>
                <a:srgbClr val="3B1FC6"/>
              </a:solidFill>
            </a:endParaRPr>
          </a:p>
        </p:txBody>
      </p:sp>
      <p:pic>
        <p:nvPicPr>
          <p:cNvPr id="153" name="Google Shape;153;p24" title="Scherm­afbeelding 2026-01-21 om 11.04.16.png">
            <a:hlinkClick r:id="rId5"/>
          </p:cNvPr>
          <p:cNvPicPr preferRelativeResize="0"/>
          <p:nvPr/>
        </p:nvPicPr>
        <p:blipFill>
          <a:blip r:embed="rId6">
            <a:alphaModFix/>
          </a:blip>
          <a:stretch>
            <a:fillRect/>
          </a:stretch>
        </p:blipFill>
        <p:spPr>
          <a:xfrm>
            <a:off x="999650" y="2390075"/>
            <a:ext cx="5428929" cy="20268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57" name="Shape 157"/>
        <p:cNvGrpSpPr/>
        <p:nvPr/>
      </p:nvGrpSpPr>
      <p:grpSpPr>
        <a:xfrm>
          <a:off x="0" y="0"/>
          <a:ext cx="0" cy="0"/>
          <a:chOff x="0" y="0"/>
          <a:chExt cx="0" cy="0"/>
        </a:xfrm>
      </p:grpSpPr>
      <p:pic>
        <p:nvPicPr>
          <p:cNvPr id="158" name="Google Shape;158;p2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59" name="Google Shape;159;p25"/>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60" name="Google Shape;160;p25"/>
          <p:cNvSpPr txBox="1"/>
          <p:nvPr/>
        </p:nvSpPr>
        <p:spPr>
          <a:xfrm>
            <a:off x="761925" y="859875"/>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Presentaties methodieken </a:t>
            </a:r>
            <a:endParaRPr b="1" sz="4200">
              <a:solidFill>
                <a:srgbClr val="F8582B"/>
              </a:solidFill>
              <a:latin typeface="Outfit"/>
              <a:ea typeface="Outfit"/>
              <a:cs typeface="Outfit"/>
              <a:sym typeface="Outfit"/>
            </a:endParaRPr>
          </a:p>
        </p:txBody>
      </p:sp>
      <p:sp>
        <p:nvSpPr>
          <p:cNvPr id="161" name="Google Shape;161;p25"/>
          <p:cNvSpPr txBox="1"/>
          <p:nvPr/>
        </p:nvSpPr>
        <p:spPr>
          <a:xfrm>
            <a:off x="761925" y="2051400"/>
            <a:ext cx="6860100" cy="28377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Presentaties</a:t>
            </a:r>
            <a:r>
              <a:rPr lang="nl" sz="1600">
                <a:solidFill>
                  <a:srgbClr val="3B1FC6"/>
                </a:solidFill>
                <a:latin typeface="Outfit"/>
                <a:ea typeface="Outfit"/>
                <a:cs typeface="Outfit"/>
                <a:sym typeface="Outfit"/>
              </a:rPr>
              <a:t> </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4">
                  <a:extLst>
                    <a:ext uri="{A12FA001-AC4F-418D-AE19-62706E023703}">
                      <ahyp:hlinkClr val="tx"/>
                    </a:ext>
                  </a:extLst>
                </a:hlinkClick>
              </a:rPr>
              <a:t>1. Emoji checker</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5">
                  <a:extLst>
                    <a:ext uri="{A12FA001-AC4F-418D-AE19-62706E023703}">
                      <ahyp:hlinkClr val="tx"/>
                    </a:ext>
                  </a:extLst>
                </a:hlinkClick>
              </a:rPr>
              <a:t>2. Eén tegen allen</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6">
                  <a:extLst>
                    <a:ext uri="{A12FA001-AC4F-418D-AE19-62706E023703}">
                      <ahyp:hlinkClr val="tx"/>
                    </a:ext>
                  </a:extLst>
                </a:hlinkClick>
              </a:rPr>
              <a:t>3. </a:t>
            </a:r>
            <a:r>
              <a:rPr lang="nl" sz="1600" u="sng">
                <a:solidFill>
                  <a:srgbClr val="3B1FC6"/>
                </a:solidFill>
                <a:latin typeface="Outfit"/>
                <a:ea typeface="Outfit"/>
                <a:cs typeface="Outfit"/>
                <a:sym typeface="Outfit"/>
                <a:hlinkClick r:id="rId7">
                  <a:extLst>
                    <a:ext uri="{A12FA001-AC4F-418D-AE19-62706E023703}">
                      <ahyp:hlinkClr val="tx"/>
                    </a:ext>
                  </a:extLst>
                </a:hlinkClick>
              </a:rPr>
              <a:t>Influenced: of toch niet?</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8">
                  <a:extLst>
                    <a:ext uri="{A12FA001-AC4F-418D-AE19-62706E023703}">
                      <ahyp:hlinkClr val="tx"/>
                    </a:ext>
                  </a:extLst>
                </a:hlinkClick>
              </a:rPr>
              <a:t>4.</a:t>
            </a:r>
            <a:r>
              <a:rPr lang="nl" sz="1600" u="sng">
                <a:solidFill>
                  <a:srgbClr val="3B1FC6"/>
                </a:solidFill>
                <a:latin typeface="Outfit"/>
                <a:ea typeface="Outfit"/>
                <a:cs typeface="Outfit"/>
                <a:sym typeface="Outfit"/>
                <a:hlinkClick r:id="rId9">
                  <a:extLst>
                    <a:ext uri="{A12FA001-AC4F-418D-AE19-62706E023703}">
                      <ahyp:hlinkClr val="tx"/>
                    </a:ext>
                  </a:extLst>
                </a:hlinkClick>
              </a:rPr>
              <a:t>Een wereld zonder sociale media</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10">
                  <a:extLst>
                    <a:ext uri="{A12FA001-AC4F-418D-AE19-62706E023703}">
                      <ahyp:hlinkClr val="tx"/>
                    </a:ext>
                  </a:extLst>
                </a:hlinkClick>
              </a:rPr>
              <a:t>5. </a:t>
            </a:r>
            <a:r>
              <a:rPr lang="nl" sz="1600" u="sng">
                <a:solidFill>
                  <a:srgbClr val="3B1FC6"/>
                </a:solidFill>
                <a:latin typeface="Outfit"/>
                <a:ea typeface="Outfit"/>
                <a:cs typeface="Outfit"/>
                <a:sym typeface="Outfit"/>
                <a:hlinkClick r:id="rId11">
                  <a:extLst>
                    <a:ext uri="{A12FA001-AC4F-418D-AE19-62706E023703}">
                      <ahyp:hlinkClr val="tx"/>
                    </a:ext>
                  </a:extLst>
                </a:hlinkClick>
              </a:rPr>
              <a:t>In de schoenen van een influencer</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12">
                  <a:extLst>
                    <a:ext uri="{A12FA001-AC4F-418D-AE19-62706E023703}">
                      <ahyp:hlinkClr val="tx"/>
                    </a:ext>
                  </a:extLst>
                </a:hlinkClick>
              </a:rPr>
              <a:t>6. Welke emotie roept deze meme op? </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sz="1600" u="sng">
                <a:solidFill>
                  <a:srgbClr val="3B1FC6"/>
                </a:solidFill>
                <a:latin typeface="Outfit"/>
                <a:ea typeface="Outfit"/>
                <a:cs typeface="Outfit"/>
                <a:sym typeface="Outfit"/>
                <a:hlinkClick r:id="rId13">
                  <a:extLst>
                    <a:ext uri="{A12FA001-AC4F-418D-AE19-62706E023703}">
                      <ahyp:hlinkClr val="tx"/>
                    </a:ext>
                  </a:extLst>
                </a:hlinkClick>
              </a:rPr>
              <a:t>7. Bubbels en konijnen</a:t>
            </a:r>
            <a:endParaRPr sz="16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65" name="Shape 165"/>
        <p:cNvGrpSpPr/>
        <p:nvPr/>
      </p:nvGrpSpPr>
      <p:grpSpPr>
        <a:xfrm>
          <a:off x="0" y="0"/>
          <a:ext cx="0" cy="0"/>
          <a:chOff x="0" y="0"/>
          <a:chExt cx="0" cy="0"/>
        </a:xfrm>
      </p:grpSpPr>
      <p:pic>
        <p:nvPicPr>
          <p:cNvPr id="166" name="Google Shape;166;p26" title="Asset 34.png"/>
          <p:cNvPicPr preferRelativeResize="0"/>
          <p:nvPr/>
        </p:nvPicPr>
        <p:blipFill rotWithShape="1">
          <a:blip r:embed="rId3">
            <a:alphaModFix/>
          </a:blip>
          <a:srcRect b="5" l="0" r="2162" t="45188"/>
          <a:stretch/>
        </p:blipFill>
        <p:spPr>
          <a:xfrm>
            <a:off x="-37825" y="0"/>
            <a:ext cx="9181824" cy="5143501"/>
          </a:xfrm>
          <a:prstGeom prst="rect">
            <a:avLst/>
          </a:prstGeom>
          <a:noFill/>
          <a:ln>
            <a:noFill/>
          </a:ln>
        </p:spPr>
      </p:pic>
      <p:pic>
        <p:nvPicPr>
          <p:cNvPr id="167" name="Google Shape;167;p26" title="Asset 29.png"/>
          <p:cNvPicPr preferRelativeResize="0"/>
          <p:nvPr/>
        </p:nvPicPr>
        <p:blipFill>
          <a:blip r:embed="rId4">
            <a:alphaModFix/>
          </a:blip>
          <a:stretch>
            <a:fillRect/>
          </a:stretch>
        </p:blipFill>
        <p:spPr>
          <a:xfrm>
            <a:off x="330375" y="369625"/>
            <a:ext cx="4452926" cy="4455101"/>
          </a:xfrm>
          <a:prstGeom prst="rect">
            <a:avLst/>
          </a:prstGeom>
          <a:noFill/>
          <a:ln>
            <a:noFill/>
          </a:ln>
        </p:spPr>
      </p:pic>
      <p:sp>
        <p:nvSpPr>
          <p:cNvPr id="168" name="Google Shape;168;p26"/>
          <p:cNvSpPr txBox="1"/>
          <p:nvPr/>
        </p:nvSpPr>
        <p:spPr>
          <a:xfrm>
            <a:off x="5284350" y="1846175"/>
            <a:ext cx="36888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Media</a:t>
            </a:r>
            <a:endParaRPr b="1" sz="4800">
              <a:solidFill>
                <a:srgbClr val="3B1FC6"/>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fragmenten</a:t>
            </a:r>
            <a:endParaRPr b="1" sz="4800">
              <a:solidFill>
                <a:srgbClr val="3B1FC6"/>
              </a:solidFill>
              <a:latin typeface="Outfit"/>
              <a:ea typeface="Outfit"/>
              <a:cs typeface="Outfit"/>
              <a:sym typeface="Outfit"/>
            </a:endParaRPr>
          </a:p>
          <a:p>
            <a:pPr indent="0" lvl="0" marL="0" rtl="0" algn="l">
              <a:lnSpc>
                <a:spcPct val="80000"/>
              </a:lnSpc>
              <a:spcBef>
                <a:spcPts val="0"/>
              </a:spcBef>
              <a:spcAft>
                <a:spcPts val="0"/>
              </a:spcAft>
              <a:buNone/>
            </a:pPr>
            <a:r>
              <a:t/>
            </a:r>
            <a:endParaRPr b="1" sz="4800">
              <a:solidFill>
                <a:srgbClr val="3B1FC6"/>
              </a:solidFill>
              <a:latin typeface="Outfit"/>
              <a:ea typeface="Outfit"/>
              <a:cs typeface="Outfit"/>
              <a:sym typeface="Outfit"/>
            </a:endParaRPr>
          </a:p>
        </p:txBody>
      </p:sp>
      <p:pic>
        <p:nvPicPr>
          <p:cNvPr id="169" name="Google Shape;169;p26" title="Asset 35.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pic>
        <p:nvPicPr>
          <p:cNvPr id="170" name="Google Shape;170;p26"/>
          <p:cNvPicPr preferRelativeResize="0"/>
          <p:nvPr/>
        </p:nvPicPr>
        <p:blipFill rotWithShape="1">
          <a:blip r:embed="rId6">
            <a:alphaModFix/>
          </a:blip>
          <a:srcRect b="2066" l="0" r="0" t="0"/>
          <a:stretch/>
        </p:blipFill>
        <p:spPr>
          <a:xfrm>
            <a:off x="634400" y="506650"/>
            <a:ext cx="3631873" cy="46368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74" name="Shape 174"/>
        <p:cNvGrpSpPr/>
        <p:nvPr/>
      </p:nvGrpSpPr>
      <p:grpSpPr>
        <a:xfrm>
          <a:off x="0" y="0"/>
          <a:ext cx="0" cy="0"/>
          <a:chOff x="0" y="0"/>
          <a:chExt cx="0" cy="0"/>
        </a:xfrm>
      </p:grpSpPr>
      <p:pic>
        <p:nvPicPr>
          <p:cNvPr id="175" name="Google Shape;175;p2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76" name="Google Shape;176;p27"/>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77" name="Google Shape;177;p27"/>
          <p:cNvSpPr txBox="1"/>
          <p:nvPr/>
        </p:nvSpPr>
        <p:spPr>
          <a:xfrm>
            <a:off x="761925" y="859875"/>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Werking Het Archief voor Onderwijs</a:t>
            </a:r>
            <a:endParaRPr b="1" sz="4200">
              <a:solidFill>
                <a:srgbClr val="F8582B"/>
              </a:solidFill>
              <a:latin typeface="Outfit"/>
              <a:ea typeface="Outfit"/>
              <a:cs typeface="Outfit"/>
              <a:sym typeface="Outfit"/>
            </a:endParaRPr>
          </a:p>
        </p:txBody>
      </p:sp>
      <p:sp>
        <p:nvSpPr>
          <p:cNvPr id="178" name="Google Shape;178;p27"/>
          <p:cNvSpPr txBox="1"/>
          <p:nvPr/>
        </p:nvSpPr>
        <p:spPr>
          <a:xfrm>
            <a:off x="761925" y="2051400"/>
            <a:ext cx="6860100" cy="3112200"/>
          </a:xfrm>
          <a:prstGeom prst="rect">
            <a:avLst/>
          </a:prstGeom>
          <a:noFill/>
          <a:ln>
            <a:noFill/>
          </a:ln>
        </p:spPr>
        <p:txBody>
          <a:bodyPr anchorCtr="0" anchor="t" bIns="91425" lIns="91425" spcFirstLastPara="1" rIns="91425" wrap="square" tIns="91425">
            <a:spAutoFit/>
          </a:bodyPr>
          <a:lstStyle/>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De</a:t>
            </a:r>
            <a:r>
              <a:rPr lang="nl" sz="1100">
                <a:solidFill>
                  <a:srgbClr val="3B1FC6"/>
                </a:solidFill>
                <a:latin typeface="Outfit"/>
                <a:ea typeface="Outfit"/>
                <a:cs typeface="Outfit"/>
                <a:sym typeface="Outfit"/>
              </a:rPr>
              <a:t> fragmenten, maar ook de volledige afleveringen, kunnen via </a:t>
            </a:r>
            <a:r>
              <a:rPr lang="nl" sz="1100">
                <a:solidFill>
                  <a:srgbClr val="3B1FC6"/>
                </a:solidFill>
                <a:uFill>
                  <a:noFill/>
                </a:uFill>
                <a:latin typeface="Outfit"/>
                <a:ea typeface="Outfit"/>
                <a:cs typeface="Outfit"/>
                <a:sym typeface="Outfit"/>
                <a:hlinkClick r:id="rId4">
                  <a:extLst>
                    <a:ext uri="{A12FA001-AC4F-418D-AE19-62706E023703}">
                      <ahyp:hlinkClr val="tx"/>
                    </a:ext>
                  </a:extLst>
                </a:hlinkClick>
              </a:rPr>
              <a:t>Het Archief voor Onderwijs</a:t>
            </a:r>
            <a:r>
              <a:rPr lang="nl" sz="1100">
                <a:solidFill>
                  <a:srgbClr val="3B1FC6"/>
                </a:solidFill>
                <a:latin typeface="Outfit"/>
                <a:ea typeface="Outfit"/>
                <a:cs typeface="Outfit"/>
                <a:sym typeface="Outfit"/>
              </a:rPr>
              <a:t> bekeken worden. </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Om deze te bekijken heb je een account op Het Archief voor Onderwijs nodig. Je kan dit gratis aanmaken met je lerarenkaart.</a:t>
            </a:r>
            <a:endParaRPr sz="1100">
              <a:solidFill>
                <a:srgbClr val="3B1FC6"/>
              </a:solidFill>
              <a:latin typeface="Outfit"/>
              <a:ea typeface="Outfit"/>
              <a:cs typeface="Outfit"/>
              <a:sym typeface="Outfit"/>
            </a:endParaRPr>
          </a:p>
          <a:p>
            <a:pPr indent="0" lvl="0" marL="457200" rtl="0" algn="l">
              <a:lnSpc>
                <a:spcPct val="115000"/>
              </a:lnSpc>
              <a:spcBef>
                <a:spcPts val="1200"/>
              </a:spcBef>
              <a:spcAft>
                <a:spcPts val="0"/>
              </a:spcAft>
              <a:buNone/>
            </a:pPr>
            <a:r>
              <a:rPr lang="nl" sz="1100">
                <a:solidFill>
                  <a:srgbClr val="3B1FC6"/>
                </a:solidFill>
                <a:latin typeface="Outfit"/>
                <a:ea typeface="Outfit"/>
                <a:cs typeface="Outfit"/>
                <a:sym typeface="Outfit"/>
              </a:rPr>
              <a:t>Meer weten? Ga naar https://onderwijs.hetarchief.be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i="1" lang="nl" sz="900">
                <a:solidFill>
                  <a:srgbClr val="3B1FC6"/>
                </a:solidFill>
                <a:latin typeface="Outfit"/>
                <a:ea typeface="Outfit"/>
                <a:cs typeface="Outfit"/>
                <a:sym typeface="Outfit"/>
              </a:rPr>
              <a:t>Het Archief voor Onderwijs is een initiatief van meemoo, Vlaams instituut voor het archief, met de steun van Vlaanderen.</a:t>
            </a:r>
            <a:endParaRPr i="1" sz="900">
              <a:solidFill>
                <a:srgbClr val="3B1FC6"/>
              </a:solidFill>
              <a:latin typeface="Outfit"/>
              <a:ea typeface="Outfit"/>
              <a:cs typeface="Outfit"/>
              <a:sym typeface="Outfit"/>
            </a:endParaRPr>
          </a:p>
          <a:p>
            <a:pPr indent="0" lvl="0" marL="457200" rtl="0" algn="l">
              <a:lnSpc>
                <a:spcPct val="115000"/>
              </a:lnSpc>
              <a:spcBef>
                <a:spcPts val="0"/>
              </a:spcBef>
              <a:spcAft>
                <a:spcPts val="0"/>
              </a:spcAft>
              <a:buNone/>
            </a:pPr>
            <a:r>
              <a:t/>
            </a:r>
            <a:endParaRPr sz="1100">
              <a:solidFill>
                <a:srgbClr val="3B1FC6"/>
              </a:solidFill>
              <a:latin typeface="Outfit"/>
              <a:ea typeface="Outfit"/>
              <a:cs typeface="Outfit"/>
              <a:sym typeface="Outfit"/>
            </a:endParaRPr>
          </a:p>
          <a:p>
            <a:pPr indent="0" lvl="0" marL="0" rtl="0" algn="just">
              <a:lnSpc>
                <a:spcPct val="115000"/>
              </a:lnSpc>
              <a:spcBef>
                <a:spcPts val="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82" name="Shape 182"/>
        <p:cNvGrpSpPr/>
        <p:nvPr/>
      </p:nvGrpSpPr>
      <p:grpSpPr>
        <a:xfrm>
          <a:off x="0" y="0"/>
          <a:ext cx="0" cy="0"/>
          <a:chOff x="0" y="0"/>
          <a:chExt cx="0" cy="0"/>
        </a:xfrm>
      </p:grpSpPr>
      <p:pic>
        <p:nvPicPr>
          <p:cNvPr id="183" name="Google Shape;183;p2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84" name="Google Shape;184;p2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85" name="Google Shape;185;p28"/>
          <p:cNvSpPr txBox="1"/>
          <p:nvPr/>
        </p:nvSpPr>
        <p:spPr>
          <a:xfrm>
            <a:off x="761925" y="859875"/>
            <a:ext cx="73041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Collectie </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Lespakket Online Invloeden</a:t>
            </a:r>
            <a:endParaRPr b="1" sz="4200">
              <a:solidFill>
                <a:srgbClr val="F8582B"/>
              </a:solidFill>
              <a:latin typeface="Outfit"/>
              <a:ea typeface="Outfit"/>
              <a:cs typeface="Outfit"/>
              <a:sym typeface="Outfit"/>
            </a:endParaRPr>
          </a:p>
        </p:txBody>
      </p:sp>
      <p:sp>
        <p:nvSpPr>
          <p:cNvPr id="186" name="Google Shape;186;p28"/>
          <p:cNvSpPr txBox="1"/>
          <p:nvPr/>
        </p:nvSpPr>
        <p:spPr>
          <a:xfrm>
            <a:off x="761925" y="2051400"/>
            <a:ext cx="6860100" cy="1668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a:p>
          <a:p>
            <a:pPr indent="0" lvl="0" marL="0" rtl="0" algn="just">
              <a:lnSpc>
                <a:spcPct val="115000"/>
              </a:lnSpc>
              <a:spcBef>
                <a:spcPts val="1100"/>
              </a:spcBef>
              <a:spcAft>
                <a:spcPts val="0"/>
              </a:spcAft>
              <a:buNone/>
            </a:pPr>
            <a:r>
              <a:rPr lang="nl" sz="1600" u="sng">
                <a:solidFill>
                  <a:srgbClr val="3B1FC6"/>
                </a:solidFill>
                <a:latin typeface="Outfit"/>
                <a:ea typeface="Outfit"/>
                <a:cs typeface="Outfit"/>
                <a:sym typeface="Outfit"/>
                <a:hlinkClick r:id="rId4">
                  <a:extLst>
                    <a:ext uri="{A12FA001-AC4F-418D-AE19-62706E023703}">
                      <ahyp:hlinkClr val="tx"/>
                    </a:ext>
                  </a:extLst>
                </a:hlinkClick>
              </a:rPr>
              <a:t>Bekijk de collectie op Het Archief voor Onderwijs</a:t>
            </a:r>
            <a:endParaRPr sz="1600" u="sng">
              <a:solidFill>
                <a:srgbClr val="3B1FC6"/>
              </a:solidFill>
              <a:latin typeface="Outfit"/>
              <a:ea typeface="Outfit"/>
              <a:cs typeface="Outfit"/>
              <a:sym typeface="Outfit"/>
            </a:endParaRPr>
          </a:p>
          <a:p>
            <a:pPr indent="0" lvl="0" marL="0" rtl="0" algn="just">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pic>
        <p:nvPicPr>
          <p:cNvPr id="187" name="Google Shape;187;p28" title="Ontwerp zonder titel (3).png"/>
          <p:cNvPicPr preferRelativeResize="0"/>
          <p:nvPr/>
        </p:nvPicPr>
        <p:blipFill>
          <a:blip r:embed="rId5">
            <a:alphaModFix/>
          </a:blip>
          <a:stretch>
            <a:fillRect/>
          </a:stretch>
        </p:blipFill>
        <p:spPr>
          <a:xfrm>
            <a:off x="5263200" y="2794950"/>
            <a:ext cx="3765600" cy="2118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91" name="Shape 191"/>
        <p:cNvGrpSpPr/>
        <p:nvPr/>
      </p:nvGrpSpPr>
      <p:grpSpPr>
        <a:xfrm>
          <a:off x="0" y="0"/>
          <a:ext cx="0" cy="0"/>
          <a:chOff x="0" y="0"/>
          <a:chExt cx="0" cy="0"/>
        </a:xfrm>
      </p:grpSpPr>
      <p:pic>
        <p:nvPicPr>
          <p:cNvPr id="192" name="Google Shape;192;p2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93" name="Google Shape;193;p29"/>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194" name="Google Shape;194;p29"/>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Afleveringen </a:t>
            </a:r>
            <a:r>
              <a:rPr b="1" lang="nl" sz="4200">
                <a:solidFill>
                  <a:srgbClr val="F8582B"/>
                </a:solidFill>
                <a:latin typeface="Outfit"/>
                <a:ea typeface="Outfit"/>
                <a:cs typeface="Outfit"/>
                <a:sym typeface="Outfit"/>
              </a:rPr>
              <a:t>op een rij</a:t>
            </a:r>
            <a:endParaRPr b="1" sz="4200">
              <a:solidFill>
                <a:srgbClr val="F8582B"/>
              </a:solidFill>
              <a:latin typeface="Outfit"/>
              <a:ea typeface="Outfit"/>
              <a:cs typeface="Outfit"/>
              <a:sym typeface="Outfit"/>
            </a:endParaRPr>
          </a:p>
        </p:txBody>
      </p:sp>
      <p:sp>
        <p:nvSpPr>
          <p:cNvPr id="195" name="Google Shape;195;p29"/>
          <p:cNvSpPr txBox="1"/>
          <p:nvPr/>
        </p:nvSpPr>
        <p:spPr>
          <a:xfrm>
            <a:off x="761925" y="2051400"/>
            <a:ext cx="6860100" cy="2271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 volledige afleveringen kan je via deze links bekijken</a:t>
            </a:r>
            <a:endParaRPr sz="1600">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150" u="sng">
                <a:solidFill>
                  <a:srgbClr val="3B1FC6"/>
                </a:solidFill>
                <a:latin typeface="Outfit"/>
                <a:ea typeface="Outfit"/>
                <a:cs typeface="Outfit"/>
                <a:sym typeface="Outfit"/>
                <a:hlinkClick r:id="rId4">
                  <a:extLst>
                    <a:ext uri="{A12FA001-AC4F-418D-AE19-62706E023703}">
                      <ahyp:hlinkClr val="tx"/>
                    </a:ext>
                  </a:extLst>
                </a:hlinkClick>
              </a:rPr>
              <a:t>Aflevering 1</a:t>
            </a:r>
            <a:endParaRPr sz="1150" u="sng">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150" u="sng">
                <a:solidFill>
                  <a:srgbClr val="3B1FC6"/>
                </a:solidFill>
                <a:latin typeface="Outfit"/>
                <a:ea typeface="Outfit"/>
                <a:cs typeface="Outfit"/>
                <a:sym typeface="Outfit"/>
                <a:hlinkClick r:id="rId5">
                  <a:extLst>
                    <a:ext uri="{A12FA001-AC4F-418D-AE19-62706E023703}">
                      <ahyp:hlinkClr val="tx"/>
                    </a:ext>
                  </a:extLst>
                </a:hlinkClick>
              </a:rPr>
              <a:t>Aflevering 2</a:t>
            </a:r>
            <a:endParaRPr sz="1150" u="sng">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150" u="sng">
                <a:solidFill>
                  <a:srgbClr val="3B1FC6"/>
                </a:solidFill>
                <a:latin typeface="Outfit"/>
                <a:ea typeface="Outfit"/>
                <a:cs typeface="Outfit"/>
                <a:sym typeface="Outfit"/>
                <a:hlinkClick r:id="rId6">
                  <a:extLst>
                    <a:ext uri="{A12FA001-AC4F-418D-AE19-62706E023703}">
                      <ahyp:hlinkClr val="tx"/>
                    </a:ext>
                  </a:extLst>
                </a:hlinkClick>
              </a:rPr>
              <a:t>Aflevering 3</a:t>
            </a:r>
            <a:endParaRPr sz="1150" u="sng">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150" u="sng">
                <a:solidFill>
                  <a:srgbClr val="3B1FC6"/>
                </a:solidFill>
                <a:latin typeface="Outfit"/>
                <a:ea typeface="Outfit"/>
                <a:cs typeface="Outfit"/>
                <a:sym typeface="Outfit"/>
                <a:hlinkClick r:id="rId7">
                  <a:extLst>
                    <a:ext uri="{A12FA001-AC4F-418D-AE19-62706E023703}">
                      <ahyp:hlinkClr val="tx"/>
                    </a:ext>
                  </a:extLst>
                </a:hlinkClick>
              </a:rPr>
              <a:t>Aflevering 4</a:t>
            </a:r>
            <a:endParaRPr sz="1150" u="sng">
              <a:solidFill>
                <a:srgbClr val="3B1FC6"/>
              </a:solidFill>
              <a:latin typeface="Outfit"/>
              <a:ea typeface="Outfit"/>
              <a:cs typeface="Outfit"/>
              <a:sym typeface="Outfit"/>
            </a:endParaRPr>
          </a:p>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99" name="Shape 199"/>
        <p:cNvGrpSpPr/>
        <p:nvPr/>
      </p:nvGrpSpPr>
      <p:grpSpPr>
        <a:xfrm>
          <a:off x="0" y="0"/>
          <a:ext cx="0" cy="0"/>
          <a:chOff x="0" y="0"/>
          <a:chExt cx="0" cy="0"/>
        </a:xfrm>
      </p:grpSpPr>
      <p:pic>
        <p:nvPicPr>
          <p:cNvPr id="200" name="Google Shape;200;p3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01" name="Google Shape;201;p30"/>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02" name="Google Shape;202;p30"/>
          <p:cNvSpPr txBox="1"/>
          <p:nvPr/>
        </p:nvSpPr>
        <p:spPr>
          <a:xfrm>
            <a:off x="761925" y="859875"/>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Sneldeellinks naar de fragmenten</a:t>
            </a:r>
            <a:endParaRPr b="1" sz="4200">
              <a:solidFill>
                <a:srgbClr val="F8582B"/>
              </a:solidFill>
              <a:latin typeface="Outfit"/>
              <a:ea typeface="Outfit"/>
              <a:cs typeface="Outfit"/>
              <a:sym typeface="Outfit"/>
            </a:endParaRPr>
          </a:p>
        </p:txBody>
      </p:sp>
      <p:sp>
        <p:nvSpPr>
          <p:cNvPr id="203" name="Google Shape;203;p30"/>
          <p:cNvSpPr txBox="1"/>
          <p:nvPr/>
        </p:nvSpPr>
        <p:spPr>
          <a:xfrm>
            <a:off x="761925" y="2051400"/>
            <a:ext cx="6860100" cy="28467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Hieronder kan je de ge</a:t>
            </a:r>
            <a:r>
              <a:rPr lang="nl" sz="1600">
                <a:solidFill>
                  <a:srgbClr val="3B1FC6"/>
                </a:solidFill>
                <a:latin typeface="Outfit"/>
                <a:ea typeface="Outfit"/>
                <a:cs typeface="Outfit"/>
                <a:sym typeface="Outfit"/>
              </a:rPr>
              <a:t>selecteerde</a:t>
            </a:r>
            <a:r>
              <a:rPr lang="nl" sz="1600">
                <a:solidFill>
                  <a:srgbClr val="3B1FC6"/>
                </a:solidFill>
                <a:latin typeface="Outfit"/>
                <a:ea typeface="Outfit"/>
                <a:cs typeface="Outfit"/>
                <a:sym typeface="Outfit"/>
              </a:rPr>
              <a:t> fragmenten terugvinden:</a:t>
            </a:r>
            <a:endParaRPr sz="1600">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150" u="sng">
                <a:solidFill>
                  <a:srgbClr val="3B1FC6"/>
                </a:solidFill>
                <a:latin typeface="Outfit"/>
                <a:ea typeface="Outfit"/>
                <a:cs typeface="Outfit"/>
                <a:sym typeface="Outfit"/>
                <a:hlinkClick r:id="rId4">
                  <a:extLst>
                    <a:ext uri="{A12FA001-AC4F-418D-AE19-62706E023703}">
                      <ahyp:hlinkClr val="tx"/>
                    </a:ext>
                  </a:extLst>
                </a:hlinkClick>
              </a:rPr>
              <a:t>Fragment 1</a:t>
            </a:r>
            <a:r>
              <a:rPr lang="nl" sz="1150">
                <a:solidFill>
                  <a:srgbClr val="3B1FC6"/>
                </a:solidFill>
                <a:latin typeface="Outfit"/>
                <a:ea typeface="Outfit"/>
                <a:cs typeface="Outfit"/>
                <a:sym typeface="Outfit"/>
              </a:rPr>
              <a:t> (Aflevering 1)</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5">
                  <a:extLst>
                    <a:ext uri="{A12FA001-AC4F-418D-AE19-62706E023703}">
                      <ahyp:hlinkClr val="tx"/>
                    </a:ext>
                  </a:extLst>
                </a:hlinkClick>
              </a:rPr>
              <a:t>Fragment 2 </a:t>
            </a:r>
            <a:r>
              <a:rPr lang="nl" sz="1150">
                <a:solidFill>
                  <a:srgbClr val="3B1FC6"/>
                </a:solidFill>
                <a:latin typeface="Outfit"/>
                <a:ea typeface="Outfit"/>
                <a:cs typeface="Outfit"/>
                <a:sym typeface="Outfit"/>
              </a:rPr>
              <a:t>(Aflevering 2)</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6">
                  <a:extLst>
                    <a:ext uri="{A12FA001-AC4F-418D-AE19-62706E023703}">
                      <ahyp:hlinkClr val="tx"/>
                    </a:ext>
                  </a:extLst>
                </a:hlinkClick>
              </a:rPr>
              <a:t>Fragment 3 </a:t>
            </a:r>
            <a:r>
              <a:rPr lang="nl" sz="1150">
                <a:solidFill>
                  <a:srgbClr val="3B1FC6"/>
                </a:solidFill>
                <a:latin typeface="Outfit"/>
                <a:ea typeface="Outfit"/>
                <a:cs typeface="Outfit"/>
                <a:sym typeface="Outfit"/>
              </a:rPr>
              <a:t>(Aflevering 2)</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7">
                  <a:extLst>
                    <a:ext uri="{A12FA001-AC4F-418D-AE19-62706E023703}">
                      <ahyp:hlinkClr val="tx"/>
                    </a:ext>
                  </a:extLst>
                </a:hlinkClick>
              </a:rPr>
              <a:t>Fragment 4</a:t>
            </a:r>
            <a:r>
              <a:rPr lang="nl" sz="1150">
                <a:solidFill>
                  <a:srgbClr val="3B1FC6"/>
                </a:solidFill>
                <a:latin typeface="Outfit"/>
                <a:ea typeface="Outfit"/>
                <a:cs typeface="Outfit"/>
                <a:sym typeface="Outfit"/>
              </a:rPr>
              <a:t> (Aflevering 3)</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8">
                  <a:extLst>
                    <a:ext uri="{A12FA001-AC4F-418D-AE19-62706E023703}">
                      <ahyp:hlinkClr val="tx"/>
                    </a:ext>
                  </a:extLst>
                </a:hlinkClick>
              </a:rPr>
              <a:t>Fragment 5</a:t>
            </a:r>
            <a:r>
              <a:rPr lang="nl" sz="1150">
                <a:solidFill>
                  <a:srgbClr val="3B1FC6"/>
                </a:solidFill>
                <a:latin typeface="Outfit"/>
                <a:ea typeface="Outfit"/>
                <a:cs typeface="Outfit"/>
                <a:sym typeface="Outfit"/>
              </a:rPr>
              <a:t> (Aflevering 3)</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9">
                  <a:extLst>
                    <a:ext uri="{A12FA001-AC4F-418D-AE19-62706E023703}">
                      <ahyp:hlinkClr val="tx"/>
                    </a:ext>
                  </a:extLst>
                </a:hlinkClick>
              </a:rPr>
              <a:t>Fragment 6</a:t>
            </a:r>
            <a:r>
              <a:rPr lang="nl" sz="1150">
                <a:solidFill>
                  <a:srgbClr val="3B1FC6"/>
                </a:solidFill>
                <a:latin typeface="Outfit"/>
                <a:ea typeface="Outfit"/>
                <a:cs typeface="Outfit"/>
                <a:sym typeface="Outfit"/>
              </a:rPr>
              <a:t> (Aflevering 3)</a:t>
            </a:r>
            <a:endParaRPr sz="1150">
              <a:solidFill>
                <a:srgbClr val="3B1FC6"/>
              </a:solidFill>
              <a:latin typeface="Outfit"/>
              <a:ea typeface="Outfit"/>
              <a:cs typeface="Outfit"/>
              <a:sym typeface="Outfit"/>
            </a:endParaRPr>
          </a:p>
          <a:p>
            <a:pPr indent="-301625" lvl="1" marL="914400" rtl="0" algn="l">
              <a:lnSpc>
                <a:spcPct val="115000"/>
              </a:lnSpc>
              <a:spcBef>
                <a:spcPts val="0"/>
              </a:spcBef>
              <a:spcAft>
                <a:spcPts val="0"/>
              </a:spcAft>
              <a:buClr>
                <a:srgbClr val="3B1FC6"/>
              </a:buClr>
              <a:buSzPts val="1150"/>
              <a:buFont typeface="Outfit"/>
              <a:buChar char="○"/>
            </a:pPr>
            <a:r>
              <a:rPr lang="nl" sz="1150" u="sng">
                <a:solidFill>
                  <a:srgbClr val="3B1FC6"/>
                </a:solidFill>
                <a:latin typeface="Outfit"/>
                <a:ea typeface="Outfit"/>
                <a:cs typeface="Outfit"/>
                <a:sym typeface="Outfit"/>
                <a:hlinkClick r:id="rId10">
                  <a:extLst>
                    <a:ext uri="{A12FA001-AC4F-418D-AE19-62706E023703}">
                      <ahyp:hlinkClr val="tx"/>
                    </a:ext>
                  </a:extLst>
                </a:hlinkClick>
              </a:rPr>
              <a:t>Fragment 7</a:t>
            </a:r>
            <a:r>
              <a:rPr lang="nl" sz="1150">
                <a:solidFill>
                  <a:srgbClr val="3B1FC6"/>
                </a:solidFill>
                <a:latin typeface="Outfit"/>
                <a:ea typeface="Outfit"/>
                <a:cs typeface="Outfit"/>
                <a:sym typeface="Outfit"/>
              </a:rPr>
              <a:t> (Aflevering 4)</a:t>
            </a:r>
            <a:endParaRPr sz="1150">
              <a:solidFill>
                <a:srgbClr val="3B1FC6"/>
              </a:solidFill>
              <a:latin typeface="Outfit"/>
              <a:ea typeface="Outfit"/>
              <a:cs typeface="Outfit"/>
              <a:sym typeface="Outfit"/>
            </a:endParaRPr>
          </a:p>
          <a:p>
            <a:pPr indent="-301625" lvl="0" marL="457200" rtl="0" algn="l">
              <a:lnSpc>
                <a:spcPct val="115000"/>
              </a:lnSpc>
              <a:spcBef>
                <a:spcPts val="0"/>
              </a:spcBef>
              <a:spcAft>
                <a:spcPts val="0"/>
              </a:spcAft>
              <a:buClr>
                <a:srgbClr val="3B1FC6"/>
              </a:buClr>
              <a:buSzPts val="1150"/>
              <a:buFont typeface="Outfit"/>
              <a:buChar char="●"/>
            </a:pPr>
            <a:r>
              <a:rPr lang="nl" sz="1150">
                <a:solidFill>
                  <a:srgbClr val="3B1FC6"/>
                </a:solidFill>
                <a:latin typeface="Outfit"/>
                <a:ea typeface="Outfit"/>
                <a:cs typeface="Outfit"/>
                <a:sym typeface="Outfit"/>
              </a:rPr>
              <a:t>Deze linken kan je delen met je leerlingen </a:t>
            </a:r>
            <a:endParaRPr sz="1150">
              <a:solidFill>
                <a:srgbClr val="3B1FC6"/>
              </a:solidFill>
              <a:latin typeface="Outfit"/>
              <a:ea typeface="Outfit"/>
              <a:cs typeface="Outfit"/>
              <a:sym typeface="Outfit"/>
            </a:endParaRPr>
          </a:p>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07" name="Shape 207"/>
        <p:cNvGrpSpPr/>
        <p:nvPr/>
      </p:nvGrpSpPr>
      <p:grpSpPr>
        <a:xfrm>
          <a:off x="0" y="0"/>
          <a:ext cx="0" cy="0"/>
          <a:chOff x="0" y="0"/>
          <a:chExt cx="0" cy="0"/>
        </a:xfrm>
      </p:grpSpPr>
      <p:pic>
        <p:nvPicPr>
          <p:cNvPr id="208" name="Google Shape;208;p3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09" name="Google Shape;209;p31"/>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10" name="Google Shape;210;p31"/>
          <p:cNvSpPr txBox="1"/>
          <p:nvPr/>
        </p:nvSpPr>
        <p:spPr>
          <a:xfrm>
            <a:off x="761925" y="371625"/>
            <a:ext cx="67413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Fragment 1 (Aflevering 1)</a:t>
            </a:r>
            <a:endParaRPr b="1" sz="4200">
              <a:solidFill>
                <a:srgbClr val="F8582B"/>
              </a:solidFill>
              <a:latin typeface="Outfit"/>
              <a:ea typeface="Outfit"/>
              <a:cs typeface="Outfit"/>
              <a:sym typeface="Outfit"/>
            </a:endParaRPr>
          </a:p>
        </p:txBody>
      </p:sp>
      <p:sp>
        <p:nvSpPr>
          <p:cNvPr id="211" name="Google Shape;211;p31"/>
          <p:cNvSpPr txBox="1"/>
          <p:nvPr/>
        </p:nvSpPr>
        <p:spPr>
          <a:xfrm>
            <a:off x="761850" y="1191725"/>
            <a:ext cx="7620300" cy="365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Korte inhoud</a:t>
            </a:r>
            <a:r>
              <a:rPr lang="nl" sz="1100">
                <a:solidFill>
                  <a:srgbClr val="3B1FC6"/>
                </a:solidFill>
                <a:latin typeface="Outfit"/>
                <a:ea typeface="Outfit"/>
                <a:cs typeface="Outfit"/>
                <a:sym typeface="Outfit"/>
              </a:rPr>
              <a:t>: In deze scène ondervragen de inspecteurs Jamie over zijn Instagramaccount. Op basis van wat Jamie liket, repost en zelf heeft geschreven, stelt de hoofdinspecteur vragen over Jamie’s kijk op relaties, seksualiteit en vrouwen. Hij merkt op dat Jamie agressieve en beledigende reacties heeft achtergelaten onder foto’s van vrouwelijke modellen in lingerie. Hij confronteert Jamie hiermee en stelt gerichte vragen, zoals:</a:t>
            </a:r>
            <a:endParaRPr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hoe Jamie denkt over vrouwen;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of hij zich aangetrokken voelt tot vrouwen;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of hij zou verwachten dat een eventuele vriendin eruitziet zoals de modellen die hij volgt of becommentarieert.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Door deze vragen worden Jamie’s online gedrag, taalgebruik en attitudes duidelijk.</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Thema’s die in deze scène aan bod komen</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Cyberpesten en haatdragende reacties online</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Beeldvorming en attitudes tegenover vrouwen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De invloed van sociale media op normen en verwachtingen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(Impliciet) de rol van algoritmes die bepaalde beelden en accounts blijven versterken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Archief </a:t>
            </a:r>
            <a:r>
              <a:rPr b="1" lang="nl" sz="1100" u="sng">
                <a:solidFill>
                  <a:schemeClr val="hlink"/>
                </a:solidFill>
                <a:latin typeface="Outfit"/>
                <a:ea typeface="Outfit"/>
                <a:cs typeface="Outfit"/>
                <a:sym typeface="Outfit"/>
                <a:hlinkClick r:id="rId5"/>
              </a:rPr>
              <a:t>voor </a:t>
            </a:r>
            <a:r>
              <a:rPr b="1" lang="nl" sz="1100" u="sng">
                <a:solidFill>
                  <a:schemeClr val="hlink"/>
                </a:solidFill>
                <a:latin typeface="Outfit"/>
                <a:ea typeface="Outfit"/>
                <a:cs typeface="Outfit"/>
                <a:sym typeface="Outfit"/>
                <a:hlinkClick r:id="rId6"/>
              </a:rPr>
              <a:t>Onderwijs</a:t>
            </a:r>
            <a:endParaRPr b="1" sz="1100">
              <a:solidFill>
                <a:srgbClr val="3B1FC6"/>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15" name="Shape 215"/>
        <p:cNvGrpSpPr/>
        <p:nvPr/>
      </p:nvGrpSpPr>
      <p:grpSpPr>
        <a:xfrm>
          <a:off x="0" y="0"/>
          <a:ext cx="0" cy="0"/>
          <a:chOff x="0" y="0"/>
          <a:chExt cx="0" cy="0"/>
        </a:xfrm>
      </p:grpSpPr>
      <p:pic>
        <p:nvPicPr>
          <p:cNvPr id="216" name="Google Shape;216;p3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17" name="Google Shape;217;p32"/>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18" name="Google Shape;218;p32"/>
          <p:cNvSpPr txBox="1"/>
          <p:nvPr/>
        </p:nvSpPr>
        <p:spPr>
          <a:xfrm>
            <a:off x="792775" y="1027625"/>
            <a:ext cx="7876200" cy="373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Methodieken die je kan koppelen aan dit fragment</a:t>
            </a:r>
            <a:endParaRPr b="1"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1. </a:t>
            </a:r>
            <a:r>
              <a:rPr b="1" i="1" lang="nl" sz="1100">
                <a:solidFill>
                  <a:srgbClr val="3B1FC6"/>
                </a:solidFill>
                <a:latin typeface="Outfit"/>
                <a:ea typeface="Outfit"/>
                <a:cs typeface="Outfit"/>
                <a:sym typeface="Outfit"/>
              </a:rPr>
              <a:t>Influenced of toch niet?</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onderzoeken leerlingen welke influencers ze volgen en waarom. Het klasgesprek vertrekt vanuit herkenbare vragen: wie volg je, wat vind je aantrekkelijk aan deze accounts en welke emoties roepen ze op? Zowel positieve als negatieve boodschappen komen aan bod. Leerlingen staan stil bij hoe influencers hun gevoelens, meningen en gedrag kunnen beïnvloeden, vaak zonder dat ze zich daarvan bewust zijn.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2. </a:t>
            </a:r>
            <a:r>
              <a:rPr b="1" i="1" lang="nl" sz="1100">
                <a:solidFill>
                  <a:srgbClr val="3B1FC6"/>
                </a:solidFill>
                <a:latin typeface="Outfit"/>
                <a:ea typeface="Outfit"/>
                <a:cs typeface="Outfit"/>
                <a:sym typeface="Outfit"/>
              </a:rPr>
              <a:t>In de schoenen van een influencer</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De leerlingen stappen in de rol van een influencer. Aan de hand van stellingen verkennen ze hoe verschillende soorten influencers denken, communiceren en reageren. Deze methodiek helpt leerlingen om de rol en invloed van influencers beter te begrijpen, maar ook om kritisch te reflecteren op hun eigen keuzes: wie volgen ze, welke waarden dragen die influencers uit en waarom spreken net die profielen hen aan?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a:solidFill>
                  <a:srgbClr val="3B1FC6"/>
                </a:solidFill>
                <a:latin typeface="Outfit"/>
                <a:ea typeface="Outfit"/>
                <a:cs typeface="Outfit"/>
                <a:sym typeface="Outfit"/>
              </a:rPr>
              <a:t>3. </a:t>
            </a:r>
            <a:r>
              <a:rPr b="1" i="1" lang="nl" sz="1100">
                <a:solidFill>
                  <a:srgbClr val="3B1FC6"/>
                </a:solidFill>
                <a:latin typeface="Outfit"/>
                <a:ea typeface="Outfit"/>
                <a:cs typeface="Outfit"/>
                <a:sym typeface="Outfit"/>
              </a:rPr>
              <a:t>Bubbels en konijnenholen</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 derde methodiek verschuift de focus naar de werking van sociale media zelf. Leerlingen staan stil bij het feit dat wat ze online te zien krijgen niet toevallig is. Ze ontdekken hoe gepersonaliseerde content, algoritmes en aanbevelingen ervoor zorgen dat bepaalde beelden, meningen en thema’s blijven terugkeren. Zo begrijpen ze hoe sociale media hen in ‘bubbels’ of ‘konijnenholen’ kunnen duwen, met als doel hen zo lang mogelijk online te houden. </a:t>
            </a:r>
            <a:endParaRPr sz="1600">
              <a:solidFill>
                <a:srgbClr val="3B1FC6"/>
              </a:solidFill>
              <a:latin typeface="Outfit"/>
              <a:ea typeface="Outfit"/>
              <a:cs typeface="Outfit"/>
              <a:sym typeface="Outfit"/>
            </a:endParaRPr>
          </a:p>
        </p:txBody>
      </p:sp>
      <p:sp>
        <p:nvSpPr>
          <p:cNvPr id="219" name="Google Shape;219;p32"/>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1 (Aflevering 1)</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23" name="Shape 223"/>
        <p:cNvGrpSpPr/>
        <p:nvPr/>
      </p:nvGrpSpPr>
      <p:grpSpPr>
        <a:xfrm>
          <a:off x="0" y="0"/>
          <a:ext cx="0" cy="0"/>
          <a:chOff x="0" y="0"/>
          <a:chExt cx="0" cy="0"/>
        </a:xfrm>
      </p:grpSpPr>
      <p:pic>
        <p:nvPicPr>
          <p:cNvPr id="224" name="Google Shape;224;p3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25" name="Google Shape;225;p33"/>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26" name="Google Shape;226;p33"/>
          <p:cNvSpPr txBox="1"/>
          <p:nvPr/>
        </p:nvSpPr>
        <p:spPr>
          <a:xfrm>
            <a:off x="792775" y="1027625"/>
            <a:ext cx="7876200" cy="113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6">
                  <a:extLst>
                    <a:ext uri="{A12FA001-AC4F-418D-AE19-62706E023703}">
                      <ahyp:hlinkClr val="tx"/>
                    </a:ext>
                  </a:extLst>
                </a:hlinkClick>
              </a:rPr>
              <a:t>Waarom zijn influencers zo populair</a:t>
            </a:r>
            <a:endParaRPr sz="900">
              <a:solidFill>
                <a:srgbClr val="3B1FC6"/>
              </a:solidFill>
              <a:latin typeface="Outfit"/>
              <a:ea typeface="Outfit"/>
              <a:cs typeface="Outfit"/>
              <a:sym typeface="Outfit"/>
            </a:endParaRPr>
          </a:p>
        </p:txBody>
      </p:sp>
      <p:sp>
        <p:nvSpPr>
          <p:cNvPr id="227" name="Google Shape;227;p33"/>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1 (Aflevering 1)</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31" name="Shape 231"/>
        <p:cNvGrpSpPr/>
        <p:nvPr/>
      </p:nvGrpSpPr>
      <p:grpSpPr>
        <a:xfrm>
          <a:off x="0" y="0"/>
          <a:ext cx="0" cy="0"/>
          <a:chOff x="0" y="0"/>
          <a:chExt cx="0" cy="0"/>
        </a:xfrm>
      </p:grpSpPr>
      <p:pic>
        <p:nvPicPr>
          <p:cNvPr id="232" name="Google Shape;232;p3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33" name="Google Shape;233;p3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34" name="Google Shape;234;p34"/>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2 (Aflevering 2)</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35" name="Google Shape;235;p34"/>
          <p:cNvSpPr txBox="1"/>
          <p:nvPr/>
        </p:nvSpPr>
        <p:spPr>
          <a:xfrm>
            <a:off x="761850" y="1073625"/>
            <a:ext cx="7620300" cy="369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a:t>
            </a:r>
            <a:r>
              <a:rPr lang="nl" sz="1100">
                <a:solidFill>
                  <a:srgbClr val="3B1FC6"/>
                </a:solidFill>
                <a:latin typeface="Outfit"/>
                <a:ea typeface="Outfit"/>
                <a:cs typeface="Outfit"/>
                <a:sym typeface="Outfit"/>
              </a:rPr>
              <a:t>: </a:t>
            </a:r>
            <a:r>
              <a:rPr lang="nl" sz="1100">
                <a:solidFill>
                  <a:srgbClr val="3B1FC6"/>
                </a:solidFill>
                <a:latin typeface="Outfit"/>
                <a:ea typeface="Outfit"/>
                <a:cs typeface="Outfit"/>
                <a:sym typeface="Outfit"/>
              </a:rPr>
              <a:t>In dit fragment zien we een gesprek tussen de hoofdinspecteur en zijn zoon, die op dezelfde school zit als Jamie. De zoon confronteert zijn vader met het onderzoek en zegt dat ze niet begrijpen wat er zich écht afspeelt op Instagram. Hij legt uit dat jongeren online een eigen taal gebruiken, met specifieke emoji’s, termen en verwijzingen die voor buitenstaanders vaak onzichtbaar of onverstaanbaar blijven. Daarbij spreekt hij ook over de manosfeer en verschillende begrippen die daarbij horen. De zoon verduidelijkt wat de reacties van Katie onder Jamie’s Instagrambericht écht betekenen: hoewel ze op het eerste gezicht onschuldig lijken en door veel anderen geliket worden, zijn ze bedoeld om Jamie belachelijk te maken en hem als ‘incel’ weg te zetten. Voor de inspecteur komt deze uitleg als een complete verrassing.</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Dit fragment maakt duidelijk hoe groot de generatiekloof kan zijn en hoe betekenissen van emoji’s, termen en symbolen kunnen leiden tot cyberpesten en uitsluiting zonder dat volwassenen dit meteen door hebben.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Thema’s die in deze scène aan bod komen</a:t>
            </a:r>
            <a:endParaRPr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Online subculturen en de manosfeer</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Betekenis en interpretatie van emoji’s, specifiek taalgebruik, symbolen en afkortingen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Cyberpesten en online uitsluiting</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t>
            </a:r>
            <a:r>
              <a:rPr b="1" lang="nl" sz="1100" u="sng">
                <a:solidFill>
                  <a:schemeClr val="hlink"/>
                </a:solidFill>
                <a:latin typeface="Outfit"/>
                <a:ea typeface="Outfit"/>
                <a:cs typeface="Outfit"/>
                <a:sym typeface="Outfit"/>
                <a:hlinkClick r:id="rId5"/>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39" name="Shape 239"/>
        <p:cNvGrpSpPr/>
        <p:nvPr/>
      </p:nvGrpSpPr>
      <p:grpSpPr>
        <a:xfrm>
          <a:off x="0" y="0"/>
          <a:ext cx="0" cy="0"/>
          <a:chOff x="0" y="0"/>
          <a:chExt cx="0" cy="0"/>
        </a:xfrm>
      </p:grpSpPr>
      <p:pic>
        <p:nvPicPr>
          <p:cNvPr id="240" name="Google Shape;240;p3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41" name="Google Shape;241;p35"/>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42" name="Google Shape;242;p35"/>
          <p:cNvSpPr txBox="1"/>
          <p:nvPr/>
        </p:nvSpPr>
        <p:spPr>
          <a:xfrm>
            <a:off x="792775" y="1027625"/>
            <a:ext cx="7876200" cy="295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Methodieken die je kan koppelen aan dit fragment</a:t>
            </a:r>
            <a:endParaRPr sz="13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1. </a:t>
            </a:r>
            <a:r>
              <a:rPr i="1" lang="nl" sz="1100">
                <a:solidFill>
                  <a:srgbClr val="3B1FC6"/>
                </a:solidFill>
                <a:latin typeface="Outfit"/>
                <a:ea typeface="Outfit"/>
                <a:cs typeface="Outfit"/>
                <a:sym typeface="Outfit"/>
              </a:rPr>
              <a:t>Emojichecker</a:t>
            </a:r>
            <a:br>
              <a:rPr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onderzoeken leerlingen samen de betekenis van emoji’s. Ze ontdekken dat emoji’s vaak meerdere interpretaties hebben. Hoewel emoji’s meestal onschuldig zijn, kunnen ze ook haatdragende, kwetsende of dubbelzinnige boodschappen verbergen. Daarnaast leren leerlingen dat emoji’s soms bewust worden ingezet om censuur te omzeilen of om boodschappen te verpakken die voor volwassenen minder zichtbaar zijn.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2. </a:t>
            </a:r>
            <a:r>
              <a:rPr i="1" lang="nl" sz="1100">
                <a:solidFill>
                  <a:srgbClr val="3B1FC6"/>
                </a:solidFill>
                <a:latin typeface="Outfit"/>
                <a:ea typeface="Outfit"/>
                <a:cs typeface="Outfit"/>
                <a:sym typeface="Outfit"/>
              </a:rPr>
              <a:t>Eén tegen allen</a:t>
            </a:r>
            <a:br>
              <a:rPr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wordt het specifieke taalgebruik van jongeren en online subculturen zichtbaar gemaakt. Leerlingen brengen termen, afkortingen en symbolen aan die typisch zijn voor hun online leefwereld. De oefening maakt voor de leerkracht duidelijk hoe snel taal en betekenissen evolueren en hoe dit kan leiden tot misverstanden tussen generaties. Tegelijk biedt ze een aanknopingspunt om te praten over hoe dit taalgebruik kan bijdragen aan groepsvorming, uitsluiting of pesten.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t/>
            </a:r>
            <a:endParaRPr b="1" sz="1100">
              <a:solidFill>
                <a:srgbClr val="3B1FC6"/>
              </a:solidFill>
              <a:latin typeface="Outfit"/>
              <a:ea typeface="Outfit"/>
              <a:cs typeface="Outfit"/>
              <a:sym typeface="Outfit"/>
            </a:endParaRPr>
          </a:p>
        </p:txBody>
      </p:sp>
      <p:sp>
        <p:nvSpPr>
          <p:cNvPr id="243" name="Google Shape;243;p35"/>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2 (Aflevering 2)</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47" name="Shape 247"/>
        <p:cNvGrpSpPr/>
        <p:nvPr/>
      </p:nvGrpSpPr>
      <p:grpSpPr>
        <a:xfrm>
          <a:off x="0" y="0"/>
          <a:ext cx="0" cy="0"/>
          <a:chOff x="0" y="0"/>
          <a:chExt cx="0" cy="0"/>
        </a:xfrm>
      </p:grpSpPr>
      <p:pic>
        <p:nvPicPr>
          <p:cNvPr id="248" name="Google Shape;248;p3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49" name="Google Shape;249;p36"/>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50" name="Google Shape;250;p36"/>
          <p:cNvSpPr txBox="1"/>
          <p:nvPr/>
        </p:nvSpPr>
        <p:spPr>
          <a:xfrm>
            <a:off x="792775" y="1027625"/>
            <a:ext cx="7876200" cy="93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Wat moet je weten over online subculturen?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Hoe worden extreme ideeën mainstream? | Mediawijs</a:t>
            </a:r>
            <a:endParaRPr sz="1100">
              <a:solidFill>
                <a:srgbClr val="3B1FC6"/>
              </a:solidFill>
              <a:latin typeface="Outfit"/>
              <a:ea typeface="Outfit"/>
              <a:cs typeface="Outfit"/>
              <a:sym typeface="Outfit"/>
            </a:endParaRPr>
          </a:p>
        </p:txBody>
      </p:sp>
      <p:sp>
        <p:nvSpPr>
          <p:cNvPr id="251" name="Google Shape;251;p36"/>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2 (Aflevering 2)</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55" name="Shape 255"/>
        <p:cNvGrpSpPr/>
        <p:nvPr/>
      </p:nvGrpSpPr>
      <p:grpSpPr>
        <a:xfrm>
          <a:off x="0" y="0"/>
          <a:ext cx="0" cy="0"/>
          <a:chOff x="0" y="0"/>
          <a:chExt cx="0" cy="0"/>
        </a:xfrm>
      </p:grpSpPr>
      <p:pic>
        <p:nvPicPr>
          <p:cNvPr id="256" name="Google Shape;256;p3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7" name="Google Shape;257;p37"/>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58" name="Google Shape;258;p37"/>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3 (Aflevering 2)</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59" name="Google Shape;259;p37"/>
          <p:cNvSpPr txBox="1"/>
          <p:nvPr/>
        </p:nvSpPr>
        <p:spPr>
          <a:xfrm>
            <a:off x="761850" y="1191725"/>
            <a:ext cx="7620300" cy="311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a:t>
            </a:r>
            <a:r>
              <a:rPr lang="nl" sz="1100">
                <a:solidFill>
                  <a:srgbClr val="3B1FC6"/>
                </a:solidFill>
                <a:latin typeface="Outfit"/>
                <a:ea typeface="Outfit"/>
                <a:cs typeface="Outfit"/>
                <a:sym typeface="Outfit"/>
              </a:rPr>
              <a:t>: </a:t>
            </a:r>
            <a:r>
              <a:rPr lang="nl" sz="1100">
                <a:solidFill>
                  <a:srgbClr val="3B1FC6"/>
                </a:solidFill>
                <a:latin typeface="Outfit"/>
                <a:ea typeface="Outfit"/>
                <a:cs typeface="Outfit"/>
                <a:sym typeface="Outfit"/>
              </a:rPr>
              <a:t>In dit fragment erkent de hoofdinspecteur dat het onderzoek in het begin op het verkeerde spoor zat. Hij vertelt dat het gaat om incel-gerelateerd pestgedrag op Instagram. De schooldirecteur reageert verrast. De vrouwelijke inspecteur vult aan dat het fenomeen te maken heeft met Andrew Tate. De schooldirecteur herkent de naam wel en zegt dat ze leerlingen op school al over hem heeft horen praten.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De scène toont hoe bepaalde online ideologieën en figuren sterk leven bij jongeren, terwijl ze voor volwassenen vaak onder de radar blijven. Tegelijk wordt duidelijk hoe ideeën uit online subculturen kunnen doorsijpelen in het dagelijkse leven en kunnen leiden tot cyberpesten en vijandige attitudes.</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Thema’s</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Cyberpesten en online groepsdynamieken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Incel-cultuur en online mannelijkheid</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De invloed van bekende online figuren en influencers</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t>
            </a:r>
            <a:r>
              <a:rPr b="1" lang="nl" sz="1100" u="sng">
                <a:solidFill>
                  <a:schemeClr val="hlink"/>
                </a:solidFill>
                <a:latin typeface="Outfit"/>
                <a:ea typeface="Outfit"/>
                <a:cs typeface="Outfit"/>
                <a:sym typeface="Outfit"/>
                <a:hlinkClick r:id="rId5"/>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63" name="Shape 263"/>
        <p:cNvGrpSpPr/>
        <p:nvPr/>
      </p:nvGrpSpPr>
      <p:grpSpPr>
        <a:xfrm>
          <a:off x="0" y="0"/>
          <a:ext cx="0" cy="0"/>
          <a:chOff x="0" y="0"/>
          <a:chExt cx="0" cy="0"/>
        </a:xfrm>
      </p:grpSpPr>
      <p:pic>
        <p:nvPicPr>
          <p:cNvPr id="264" name="Google Shape;264;p3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65" name="Google Shape;265;p3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66" name="Google Shape;266;p38"/>
          <p:cNvSpPr txBox="1"/>
          <p:nvPr/>
        </p:nvSpPr>
        <p:spPr>
          <a:xfrm>
            <a:off x="792775" y="1027625"/>
            <a:ext cx="7876200" cy="334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Methodieken die je kan koppelen aan dit fragment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1. </a:t>
            </a:r>
            <a:r>
              <a:rPr b="1" i="1" lang="nl" sz="1100">
                <a:solidFill>
                  <a:srgbClr val="3B1FC6"/>
                </a:solidFill>
                <a:latin typeface="Outfit"/>
                <a:ea typeface="Outfit"/>
                <a:cs typeface="Outfit"/>
                <a:sym typeface="Outfit"/>
              </a:rPr>
              <a:t>Influenced of toch niet?</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reflecteren leerlingen over de influencers en online figuren die zij volgen. Het klasgesprek vertrekt vanuit vragen zoals: wie volg je online, waarom juist die persoon, en welke ideeën of waarden draagt die influencer uit? Leerlingen denken na over in hoeverre ze zich herkennen in die ideeën en welke invloed deze profielen hebben op hun denken over zichzelf en anderen.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lang="nl" sz="1100">
                <a:solidFill>
                  <a:srgbClr val="3B1FC6"/>
                </a:solidFill>
                <a:latin typeface="Outfit"/>
                <a:ea typeface="Outfit"/>
                <a:cs typeface="Outfit"/>
                <a:sym typeface="Outfit"/>
              </a:rPr>
              <a:t>Door deze oefening leren leerlingen dat influencers niet alleen entertainment bieden, maar ook normen, overtuigingen en wereldbeelden verspreiden. De methodiek helpt hen kritisch te kijken naar online rolmodellen en naar de mogelijke link tussen online content, groepsdruk en pestgedrag.</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b="1"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Wat moet je weten over online subculturen?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Hoe worden extreme ideeën mainstream? | Mediawijs</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6">
                  <a:extLst>
                    <a:ext uri="{A12FA001-AC4F-418D-AE19-62706E023703}">
                      <ahyp:hlinkClr val="tx"/>
                    </a:ext>
                  </a:extLst>
                </a:hlinkClick>
              </a:rPr>
              <a:t>Waarom zijn influencers zo populair</a:t>
            </a:r>
            <a:endParaRPr sz="1100">
              <a:solidFill>
                <a:srgbClr val="3B1FC6"/>
              </a:solidFill>
              <a:latin typeface="Outfit"/>
              <a:ea typeface="Outfit"/>
              <a:cs typeface="Outfit"/>
              <a:sym typeface="Outfit"/>
            </a:endParaRPr>
          </a:p>
        </p:txBody>
      </p:sp>
      <p:sp>
        <p:nvSpPr>
          <p:cNvPr id="267" name="Google Shape;267;p38"/>
          <p:cNvSpPr txBox="1"/>
          <p:nvPr/>
        </p:nvSpPr>
        <p:spPr>
          <a:xfrm>
            <a:off x="761925" y="371625"/>
            <a:ext cx="6741300" cy="1736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Fragment 3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71" name="Shape 271"/>
        <p:cNvGrpSpPr/>
        <p:nvPr/>
      </p:nvGrpSpPr>
      <p:grpSpPr>
        <a:xfrm>
          <a:off x="0" y="0"/>
          <a:ext cx="0" cy="0"/>
          <a:chOff x="0" y="0"/>
          <a:chExt cx="0" cy="0"/>
        </a:xfrm>
      </p:grpSpPr>
      <p:pic>
        <p:nvPicPr>
          <p:cNvPr id="272" name="Google Shape;272;p3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73" name="Google Shape;273;p39"/>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74" name="Google Shape;274;p39"/>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4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75" name="Google Shape;275;p39"/>
          <p:cNvSpPr txBox="1"/>
          <p:nvPr/>
        </p:nvSpPr>
        <p:spPr>
          <a:xfrm>
            <a:off x="761850" y="1191725"/>
            <a:ext cx="7620300" cy="3306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a:t>
            </a:r>
            <a:r>
              <a:rPr lang="nl" sz="1100">
                <a:solidFill>
                  <a:srgbClr val="3B1FC6"/>
                </a:solidFill>
                <a:latin typeface="Outfit"/>
                <a:ea typeface="Outfit"/>
                <a:cs typeface="Outfit"/>
                <a:sym typeface="Outfit"/>
              </a:rPr>
              <a:t>: </a:t>
            </a:r>
            <a:r>
              <a:rPr lang="nl" sz="1100">
                <a:solidFill>
                  <a:srgbClr val="3B1FC6"/>
                </a:solidFill>
                <a:latin typeface="Outfit"/>
                <a:ea typeface="Outfit"/>
                <a:cs typeface="Outfit"/>
                <a:sym typeface="Outfit"/>
              </a:rPr>
              <a:t>In dit fragment spreekt de psychologe met Jamie over mannelijkheid, relaties en hoe jongens en mannen naar vrouwen kijken. Ze stelt vragen over zijn thuissituatie, of Jamie zelf vriendinnen heeft, en hoe hij zich een eventuele relatie voorstelt.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Het gesprek verschuift naar online gedrag wanneer Jamie vertelt dat hij een doorgestuurde naaktfoto van Katie heeft gezien. Jamie spreekt over zijn onzekerheid en zegt dat hij denkt dat meisjes niet tot hem aangetrokken zijn. Deze scène maakt duidelijk hoe kwetsbaarheid, onzekerheid en ideeën over mannelijkheid samenkomen met online pesten en het verspreiden van intieme beelden.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Thema’s</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Cyberpesten en online groepsdruk</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Sexting en het verspreiden van naaktbeelden zonder toestemming</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Onzekerheid, zelfbeeld en mannelijkheid</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De invloed van online ideeën en normen op jongeren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t>
            </a:r>
            <a:r>
              <a:rPr b="1" lang="nl" sz="1100" u="sng">
                <a:solidFill>
                  <a:schemeClr val="hlink"/>
                </a:solidFill>
                <a:latin typeface="Outfit"/>
                <a:ea typeface="Outfit"/>
                <a:cs typeface="Outfit"/>
                <a:sym typeface="Outfit"/>
                <a:hlinkClick r:id="rId5"/>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79" name="Shape 279"/>
        <p:cNvGrpSpPr/>
        <p:nvPr/>
      </p:nvGrpSpPr>
      <p:grpSpPr>
        <a:xfrm>
          <a:off x="0" y="0"/>
          <a:ext cx="0" cy="0"/>
          <a:chOff x="0" y="0"/>
          <a:chExt cx="0" cy="0"/>
        </a:xfrm>
      </p:grpSpPr>
      <p:pic>
        <p:nvPicPr>
          <p:cNvPr id="280" name="Google Shape;280;p4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81" name="Google Shape;281;p40"/>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82" name="Google Shape;282;p40"/>
          <p:cNvSpPr txBox="1"/>
          <p:nvPr/>
        </p:nvSpPr>
        <p:spPr>
          <a:xfrm>
            <a:off x="792775" y="1027625"/>
            <a:ext cx="7876200" cy="443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Methodieken die je kan koppelen aan dit fragment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1. </a:t>
            </a:r>
            <a:r>
              <a:rPr b="1" i="1" lang="nl" sz="1100">
                <a:solidFill>
                  <a:srgbClr val="3B1FC6"/>
                </a:solidFill>
                <a:latin typeface="Outfit"/>
                <a:ea typeface="Outfit"/>
                <a:cs typeface="Outfit"/>
                <a:sym typeface="Outfit"/>
              </a:rPr>
              <a:t>EDUbox Online Pesten</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 Met deze methodiek gaan leerlingen dieper in op wat online pesten is, hoe het ontstaat en welke impact het kan hebben op slachtoffers én omstaanders.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2. </a:t>
            </a:r>
            <a:r>
              <a:rPr b="1" i="1" lang="nl" sz="1100">
                <a:solidFill>
                  <a:srgbClr val="3B1FC6"/>
                </a:solidFill>
                <a:latin typeface="Outfit"/>
                <a:ea typeface="Outfit"/>
                <a:cs typeface="Outfit"/>
                <a:sym typeface="Outfit"/>
              </a:rPr>
              <a:t>EDUbox Sexting</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Deze methodiek focust op sexting, consent en het delen van intieme beelden. Leerlingen staan stil bij vragen zoals: wanneer is sexting oké, wanneer gaat het mis en wat zijn de gevolgen als beelden zonder toestemming worden doorgestuurd? De link met het fragment maakt duidelijk hoe snel vertrouwen kan worden geschonden en hoe groot de impact daarvan kan zijn.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3. Bubbels en konijnen</a:t>
            </a:r>
            <a:br>
              <a:rPr b="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Als verdieping kan de methodiek ‘Bubbels en konijnen’ worden ingezet, die leerlingen laat nadenken over hoe ideeën over mannelijkheid, relaties en seksualiteit online circuleren. Begrippen zoals </a:t>
            </a:r>
            <a:r>
              <a:rPr i="1" lang="nl" sz="1100">
                <a:solidFill>
                  <a:srgbClr val="3B1FC6"/>
                </a:solidFill>
                <a:latin typeface="Outfit"/>
                <a:ea typeface="Outfit"/>
                <a:cs typeface="Outfit"/>
                <a:sym typeface="Outfit"/>
              </a:rPr>
              <a:t>echokamer</a:t>
            </a:r>
            <a:r>
              <a:rPr lang="nl" sz="1100">
                <a:solidFill>
                  <a:srgbClr val="3B1FC6"/>
                </a:solidFill>
                <a:latin typeface="Outfit"/>
                <a:ea typeface="Outfit"/>
                <a:cs typeface="Outfit"/>
                <a:sym typeface="Outfit"/>
              </a:rPr>
              <a:t>, </a:t>
            </a:r>
            <a:r>
              <a:rPr i="1" lang="nl" sz="1100">
                <a:solidFill>
                  <a:srgbClr val="3B1FC6"/>
                </a:solidFill>
                <a:latin typeface="Outfit"/>
                <a:ea typeface="Outfit"/>
                <a:cs typeface="Outfit"/>
                <a:sym typeface="Outfit"/>
              </a:rPr>
              <a:t>algoritme</a:t>
            </a:r>
            <a:r>
              <a:rPr lang="nl" sz="1100">
                <a:solidFill>
                  <a:srgbClr val="3B1FC6"/>
                </a:solidFill>
                <a:latin typeface="Outfit"/>
                <a:ea typeface="Outfit"/>
                <a:cs typeface="Outfit"/>
                <a:sym typeface="Outfit"/>
              </a:rPr>
              <a:t> en </a:t>
            </a:r>
            <a:r>
              <a:rPr i="1" lang="nl" sz="1100">
                <a:solidFill>
                  <a:srgbClr val="3B1FC6"/>
                </a:solidFill>
                <a:latin typeface="Outfit"/>
                <a:ea typeface="Outfit"/>
                <a:cs typeface="Outfit"/>
                <a:sym typeface="Outfit"/>
              </a:rPr>
              <a:t>online beïnvloeding</a:t>
            </a:r>
            <a:r>
              <a:rPr lang="nl" sz="1100">
                <a:solidFill>
                  <a:srgbClr val="3B1FC6"/>
                </a:solidFill>
                <a:latin typeface="Outfit"/>
                <a:ea typeface="Outfit"/>
                <a:cs typeface="Outfit"/>
                <a:sym typeface="Outfit"/>
              </a:rPr>
              <a:t> helpen te begrijpen hoe bepaalde overtuigingen steeds opnieuw bevestigd worden en zo langzaam binnensijpelen in de online leefwereld van jongeren.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b="1"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Wat moet je weten over online subculturen?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Hoe worden extreme ideeën mainstream? | Mediawijs</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t/>
            </a:r>
            <a:endParaRPr b="1" sz="1100">
              <a:solidFill>
                <a:srgbClr val="3B1FC6"/>
              </a:solidFill>
              <a:latin typeface="Outfit"/>
              <a:ea typeface="Outfit"/>
              <a:cs typeface="Outfit"/>
              <a:sym typeface="Outfit"/>
            </a:endParaRPr>
          </a:p>
        </p:txBody>
      </p:sp>
      <p:sp>
        <p:nvSpPr>
          <p:cNvPr id="283" name="Google Shape;283;p40"/>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4 -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87" name="Shape 287"/>
        <p:cNvGrpSpPr/>
        <p:nvPr/>
      </p:nvGrpSpPr>
      <p:grpSpPr>
        <a:xfrm>
          <a:off x="0" y="0"/>
          <a:ext cx="0" cy="0"/>
          <a:chOff x="0" y="0"/>
          <a:chExt cx="0" cy="0"/>
        </a:xfrm>
      </p:grpSpPr>
      <p:pic>
        <p:nvPicPr>
          <p:cNvPr id="288" name="Google Shape;288;p4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89" name="Google Shape;289;p41"/>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90" name="Google Shape;290;p41"/>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5 -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91" name="Google Shape;291;p41"/>
          <p:cNvSpPr txBox="1"/>
          <p:nvPr/>
        </p:nvSpPr>
        <p:spPr>
          <a:xfrm>
            <a:off x="761850" y="1191725"/>
            <a:ext cx="7620300" cy="237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a:t>
            </a:r>
            <a:r>
              <a:rPr lang="nl" sz="1100">
                <a:solidFill>
                  <a:srgbClr val="3B1FC6"/>
                </a:solidFill>
                <a:latin typeface="Outfit"/>
                <a:ea typeface="Outfit"/>
                <a:cs typeface="Outfit"/>
                <a:sym typeface="Outfit"/>
              </a:rPr>
              <a:t>: In dit fragment bevraagt de psychologe Jamie over zijn Instagramgebruik. Ze merkt op dat hij veel modellen volgt en vraagt waarom hij – en mensen in het algemeen – foto’s online plaatsen. Ze stelt de vraag of sociale media een bepaald beeld van de werkelijkheid tonen en of we dingen online zetten voor onszelf of vooral voor anderen. Ook de reacties van Katie onder Jamie’s Instagrambericht komen opnieuw ter sprake.</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Thema’s</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Jongeren en sociale media</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Online zelfpresentatie en identiteit</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Reacties, comments en hun impact</a:t>
            </a:r>
            <a:endParaRPr b="1"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t>
            </a:r>
            <a:r>
              <a:rPr b="1" lang="nl" sz="1100" u="sng">
                <a:solidFill>
                  <a:schemeClr val="hlink"/>
                </a:solidFill>
                <a:latin typeface="Outfit"/>
                <a:ea typeface="Outfit"/>
                <a:cs typeface="Outfit"/>
                <a:sym typeface="Outfit"/>
                <a:hlinkClick r:id="rId5"/>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95" name="Shape 295"/>
        <p:cNvGrpSpPr/>
        <p:nvPr/>
      </p:nvGrpSpPr>
      <p:grpSpPr>
        <a:xfrm>
          <a:off x="0" y="0"/>
          <a:ext cx="0" cy="0"/>
          <a:chOff x="0" y="0"/>
          <a:chExt cx="0" cy="0"/>
        </a:xfrm>
      </p:grpSpPr>
      <p:pic>
        <p:nvPicPr>
          <p:cNvPr id="296" name="Google Shape;296;p4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97" name="Google Shape;297;p42"/>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298" name="Google Shape;298;p42"/>
          <p:cNvSpPr txBox="1"/>
          <p:nvPr/>
        </p:nvSpPr>
        <p:spPr>
          <a:xfrm>
            <a:off x="792775" y="1027625"/>
            <a:ext cx="7876200" cy="315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Methodieken die je kan koppelen aan dit fragment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1. </a:t>
            </a:r>
            <a:r>
              <a:rPr b="1" i="1" lang="nl" sz="1100">
                <a:solidFill>
                  <a:srgbClr val="3B1FC6"/>
                </a:solidFill>
                <a:latin typeface="Outfit"/>
                <a:ea typeface="Outfit"/>
                <a:cs typeface="Outfit"/>
                <a:sym typeface="Outfit"/>
              </a:rPr>
              <a:t>Influenced of toch niet?</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 In deze methodiek reflecteren leerlingen over wie ze online volgen en waarom. Het klasgesprek vertrekt vanuit vragen zoals: welke accounts spreken je aan, welke beelden en boodschappen zie je vaak terug, en wat doet dat met hoe je naar jezelf en anderen kijkt? Leerlingen staan stil bij de invloed van sociale media op hun keuzes, verwachtingen en zelfbeeld.</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2. </a:t>
            </a:r>
            <a:r>
              <a:rPr b="1" i="1" lang="nl" sz="1100">
                <a:solidFill>
                  <a:srgbClr val="3B1FC6"/>
                </a:solidFill>
                <a:latin typeface="Outfit"/>
                <a:ea typeface="Outfit"/>
                <a:cs typeface="Outfit"/>
                <a:sym typeface="Outfit"/>
              </a:rPr>
              <a:t>Een wereld zonder sociale media</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Deze methodiek nodigt leerlingen uit om zich een wereld zonder sociale media voor te stellen. Wat zou er anders zijn in hoe we onszelf tonen, contact houden of erkenning zoeken? Door deze denk-oefening krijgen leerlingen meer afstand tot hun dagelijkse mediagebruik en leren ze sociale media niet als vanzelfsprekend te </a:t>
            </a:r>
            <a:r>
              <a:rPr lang="nl" sz="1100">
                <a:solidFill>
                  <a:srgbClr val="3B1FC6"/>
                </a:solidFill>
                <a:latin typeface="Outfit"/>
                <a:ea typeface="Outfit"/>
                <a:cs typeface="Outfit"/>
                <a:sym typeface="Outfit"/>
              </a:rPr>
              <a:t>beschouwen</a:t>
            </a:r>
            <a:r>
              <a:rPr lang="nl" sz="1100">
                <a:solidFill>
                  <a:srgbClr val="3B1FC6"/>
                </a:solidFill>
                <a:latin typeface="Outfit"/>
                <a:ea typeface="Outfit"/>
                <a:cs typeface="Outfit"/>
                <a:sym typeface="Outfit"/>
              </a:rPr>
              <a:t>.</a:t>
            </a:r>
            <a:endParaRPr b="1"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b="1"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www.mediawijs.be/nl/artikels/online-versus-offline-identiteit</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https://</a:t>
            </a:r>
            <a:r>
              <a:rPr lang="nl" sz="1100" u="sng">
                <a:solidFill>
                  <a:srgbClr val="3B1FC6"/>
                </a:solidFill>
                <a:latin typeface="Outfit"/>
                <a:ea typeface="Outfit"/>
                <a:cs typeface="Outfit"/>
                <a:sym typeface="Outfit"/>
                <a:hlinkClick r:id="rId6">
                  <a:extLst>
                    <a:ext uri="{A12FA001-AC4F-418D-AE19-62706E023703}">
                      <ahyp:hlinkClr val="tx"/>
                    </a:ext>
                  </a:extLst>
                </a:hlinkClick>
              </a:rPr>
              <a:t>www.mediawijs.be/nl/artikels/welke-invloed-hebben-sociale-media-op-ons-zelfbeeld-en-welzijn</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p:txBody>
      </p:sp>
      <p:sp>
        <p:nvSpPr>
          <p:cNvPr id="299" name="Google Shape;299;p42"/>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5 -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03" name="Shape 303"/>
        <p:cNvGrpSpPr/>
        <p:nvPr/>
      </p:nvGrpSpPr>
      <p:grpSpPr>
        <a:xfrm>
          <a:off x="0" y="0"/>
          <a:ext cx="0" cy="0"/>
          <a:chOff x="0" y="0"/>
          <a:chExt cx="0" cy="0"/>
        </a:xfrm>
      </p:grpSpPr>
      <p:pic>
        <p:nvPicPr>
          <p:cNvPr id="304" name="Google Shape;304;p4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05" name="Google Shape;305;p43"/>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06" name="Google Shape;306;p43"/>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6 - Aflevering 3</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07" name="Google Shape;307;p43"/>
          <p:cNvSpPr txBox="1"/>
          <p:nvPr/>
        </p:nvSpPr>
        <p:spPr>
          <a:xfrm>
            <a:off x="761850" y="1191725"/>
            <a:ext cx="7620300" cy="2763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 </a:t>
            </a:r>
            <a:r>
              <a:rPr lang="nl" sz="1100">
                <a:solidFill>
                  <a:srgbClr val="3B1FC6"/>
                </a:solidFill>
                <a:latin typeface="Outfit"/>
                <a:ea typeface="Outfit"/>
                <a:cs typeface="Outfit"/>
                <a:sym typeface="Outfit"/>
              </a:rPr>
              <a:t>In deze scène vraagt Jamie aan de psychologe of hij haar heeft laten schrikken toen hij begon te roepen. Hij vertelt dat hij pas dertien jaar is, niet groot of intimiderend oogt. Terwijl de psychologe het gesprek opnieuw richting zijn Instagramgebruik probeert te sturen, komen de betekenis van emoji’s en verwijzingen naar incel-cultuur aan bod. De psychologe verspreekt zich door “Facebook” te zeggen, waarna Jamie haar corrigeert met “Instagram”. Het toont hoe jongeren zich vaak bewuster zijn van platformen, codes en betekenislagen, terwijl volwassenen die wereld soms minder goed begrijpen.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Thema’s</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Betekenis en interpretatie van emoji’s, symboliek en verborgen boodschappen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Online subculturen en incel-cultuur</a:t>
            </a:r>
            <a:br>
              <a:rPr lang="nl" sz="1100">
                <a:solidFill>
                  <a:srgbClr val="3B1FC6"/>
                </a:solidFill>
                <a:latin typeface="Outfit"/>
                <a:ea typeface="Outfit"/>
                <a:cs typeface="Outfit"/>
                <a:sym typeface="Outfit"/>
              </a:rPr>
            </a:b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Het </a:t>
            </a:r>
            <a:r>
              <a:rPr b="1" lang="nl" sz="1100" u="sng">
                <a:solidFill>
                  <a:schemeClr val="hlink"/>
                </a:solidFill>
                <a:latin typeface="Outfit"/>
                <a:ea typeface="Outfit"/>
                <a:cs typeface="Outfit"/>
                <a:sym typeface="Outfit"/>
                <a:hlinkClick r:id="rId5"/>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11" name="Shape 311"/>
        <p:cNvGrpSpPr/>
        <p:nvPr/>
      </p:nvGrpSpPr>
      <p:grpSpPr>
        <a:xfrm>
          <a:off x="0" y="0"/>
          <a:ext cx="0" cy="0"/>
          <a:chOff x="0" y="0"/>
          <a:chExt cx="0" cy="0"/>
        </a:xfrm>
      </p:grpSpPr>
      <p:pic>
        <p:nvPicPr>
          <p:cNvPr id="312" name="Google Shape;312;p4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13" name="Google Shape;313;p44"/>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14" name="Google Shape;314;p44"/>
          <p:cNvSpPr txBox="1"/>
          <p:nvPr/>
        </p:nvSpPr>
        <p:spPr>
          <a:xfrm>
            <a:off x="792775" y="1027625"/>
            <a:ext cx="7876200" cy="315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Methodieken die je kan koppelen aan dit fragment</a:t>
            </a:r>
            <a:endParaRPr b="1" sz="13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1. </a:t>
            </a:r>
            <a:r>
              <a:rPr b="1" i="1" lang="nl" sz="1100">
                <a:solidFill>
                  <a:srgbClr val="3B1FC6"/>
                </a:solidFill>
                <a:latin typeface="Outfit"/>
                <a:ea typeface="Outfit"/>
                <a:cs typeface="Outfit"/>
                <a:sym typeface="Outfit"/>
              </a:rPr>
              <a:t>Emojichecker</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onderzoeken leerlingen samen de betekenis van emoji’s. Ze ontdekken dat emoji’s vaak meerdere interpretaties hebben. Hoewel emoji’s meestal onschuldig zijn, kunnen ze ook haatdragende, kwetsende of dubbelzinnige boodschappen verbergen en worden ze soms gebruikt om onder de radar van volwassenen te blijven.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2. </a:t>
            </a:r>
            <a:r>
              <a:rPr b="1" i="1" lang="nl" sz="1100">
                <a:solidFill>
                  <a:srgbClr val="3B1FC6"/>
                </a:solidFill>
                <a:latin typeface="Outfit"/>
                <a:ea typeface="Outfit"/>
                <a:cs typeface="Outfit"/>
                <a:sym typeface="Outfit"/>
              </a:rPr>
              <a:t>Eén tegen allen</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In deze methodiek staat het specifieke taalgebruik van jongeren centraal: slang, symbolen, cijfers en afkortingen die voor leerkrachten niet altijd meteen begrijpelijk zijn. Leerlingen brengen voorbeelden aan van termen of symbolieken (zoals de “80/20”-verwijzing uit de serie) en leggen uit wat die betekenen binnen hun online leefwereld. </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Aanvullende achtergrond (voor de leerkracht) </a:t>
            </a:r>
            <a:endParaRPr b="1" sz="1100">
              <a:solidFill>
                <a:srgbClr val="3B1FC6"/>
              </a:solidFill>
              <a:latin typeface="Outfit"/>
              <a:ea typeface="Outfit"/>
              <a:cs typeface="Outfit"/>
              <a:sym typeface="Outfit"/>
            </a:endParaRPr>
          </a:p>
          <a:p>
            <a:pPr indent="0" lvl="0" marL="0" rtl="0" algn="l">
              <a:lnSpc>
                <a:spcPct val="115000"/>
              </a:lnSpc>
              <a:spcBef>
                <a:spcPts val="0"/>
              </a:spcBef>
              <a:spcAft>
                <a:spcPts val="0"/>
              </a:spcAft>
              <a:buNone/>
            </a:pPr>
            <a:r>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Wat moet je weten over online subculturen? | Mediawijs</a:t>
            </a:r>
            <a:r>
              <a:rPr lang="nl" sz="1100">
                <a:solidFill>
                  <a:srgbClr val="3B1FC6"/>
                </a:solidFill>
                <a:latin typeface="Outfit"/>
                <a:ea typeface="Outfit"/>
                <a:cs typeface="Outfit"/>
                <a:sym typeface="Outfit"/>
              </a:rPr>
              <a:t> </a:t>
            </a:r>
            <a:endParaRPr sz="1100">
              <a:solidFill>
                <a:srgbClr val="3B1FC6"/>
              </a:solidFill>
              <a:latin typeface="Outfit"/>
              <a:ea typeface="Outfit"/>
              <a:cs typeface="Outfit"/>
              <a:sym typeface="Outfit"/>
            </a:endParaRPr>
          </a:p>
          <a:p>
            <a:pPr indent="-298450" lvl="0" marL="457200" rtl="0" algn="just">
              <a:lnSpc>
                <a:spcPct val="115000"/>
              </a:lnSpc>
              <a:spcBef>
                <a:spcPts val="0"/>
              </a:spcBef>
              <a:spcAft>
                <a:spcPts val="0"/>
              </a:spcAft>
              <a:buClr>
                <a:srgbClr val="3B1FC6"/>
              </a:buClr>
              <a:buSzPts val="1100"/>
              <a:buFont typeface="Outfit"/>
              <a:buChar char="-"/>
            </a:pPr>
            <a:r>
              <a:rPr lang="nl" sz="1100" u="sng">
                <a:solidFill>
                  <a:srgbClr val="3B1FC6"/>
                </a:solidFill>
                <a:latin typeface="Outfit"/>
                <a:ea typeface="Outfit"/>
                <a:cs typeface="Outfit"/>
                <a:sym typeface="Outfit"/>
                <a:hlinkClick r:id="rId5">
                  <a:extLst>
                    <a:ext uri="{A12FA001-AC4F-418D-AE19-62706E023703}">
                      <ahyp:hlinkClr val="tx"/>
                    </a:ext>
                  </a:extLst>
                </a:hlinkClick>
              </a:rPr>
              <a:t>Hoe worden extreme ideeën mainstream? | Mediawijs</a:t>
            </a:r>
            <a:endParaRPr b="1" sz="1100">
              <a:solidFill>
                <a:srgbClr val="3B1FC6"/>
              </a:solidFill>
              <a:latin typeface="Outfit"/>
              <a:ea typeface="Outfit"/>
              <a:cs typeface="Outfit"/>
              <a:sym typeface="Outfit"/>
            </a:endParaRPr>
          </a:p>
        </p:txBody>
      </p:sp>
      <p:sp>
        <p:nvSpPr>
          <p:cNvPr id="315" name="Google Shape;315;p44"/>
          <p:cNvSpPr txBox="1"/>
          <p:nvPr/>
        </p:nvSpPr>
        <p:spPr>
          <a:xfrm>
            <a:off x="761925" y="371625"/>
            <a:ext cx="67413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Fragment 6 - </a:t>
            </a:r>
            <a:r>
              <a:rPr b="1" lang="nl" sz="4200">
                <a:solidFill>
                  <a:srgbClr val="F8582B"/>
                </a:solidFill>
                <a:latin typeface="Outfit"/>
                <a:ea typeface="Outfit"/>
                <a:cs typeface="Outfit"/>
                <a:sym typeface="Outfit"/>
              </a:rPr>
              <a:t>Aflevering 3</a:t>
            </a:r>
            <a:endParaRPr b="1" sz="4200">
              <a:solidFill>
                <a:srgbClr val="F8582B"/>
              </a:solidFill>
              <a:latin typeface="Outfit"/>
              <a:ea typeface="Outfit"/>
              <a:cs typeface="Outfit"/>
              <a:sym typeface="Outfi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19" name="Shape 319"/>
        <p:cNvGrpSpPr/>
        <p:nvPr/>
      </p:nvGrpSpPr>
      <p:grpSpPr>
        <a:xfrm>
          <a:off x="0" y="0"/>
          <a:ext cx="0" cy="0"/>
          <a:chOff x="0" y="0"/>
          <a:chExt cx="0" cy="0"/>
        </a:xfrm>
      </p:grpSpPr>
      <p:pic>
        <p:nvPicPr>
          <p:cNvPr id="320" name="Google Shape;320;p45" title="Asset 32.png"/>
          <p:cNvPicPr preferRelativeResize="0"/>
          <p:nvPr/>
        </p:nvPicPr>
        <p:blipFill rotWithShape="1">
          <a:blip r:embed="rId3">
            <a:alphaModFix/>
          </a:blip>
          <a:srcRect b="26516" l="0" r="0" t="17235"/>
          <a:stretch/>
        </p:blipFill>
        <p:spPr>
          <a:xfrm>
            <a:off x="0" y="0"/>
            <a:ext cx="9144003" cy="5143501"/>
          </a:xfrm>
          <a:prstGeom prst="rect">
            <a:avLst/>
          </a:prstGeom>
          <a:noFill/>
          <a:ln>
            <a:noFill/>
          </a:ln>
        </p:spPr>
      </p:pic>
      <p:pic>
        <p:nvPicPr>
          <p:cNvPr id="321" name="Google Shape;321;p45" title="Asset 33.png"/>
          <p:cNvPicPr preferRelativeResize="0"/>
          <p:nvPr/>
        </p:nvPicPr>
        <p:blipFill rotWithShape="1">
          <a:blip r:embed="rId4">
            <a:alphaModFix/>
          </a:blip>
          <a:srcRect b="0" l="49721" r="0" t="0"/>
          <a:stretch/>
        </p:blipFill>
        <p:spPr>
          <a:xfrm>
            <a:off x="-1" y="371800"/>
            <a:ext cx="2238899" cy="4452925"/>
          </a:xfrm>
          <a:prstGeom prst="rect">
            <a:avLst/>
          </a:prstGeom>
          <a:noFill/>
          <a:ln>
            <a:noFill/>
          </a:ln>
        </p:spPr>
      </p:pic>
      <p:sp>
        <p:nvSpPr>
          <p:cNvPr id="322" name="Google Shape;322;p45"/>
          <p:cNvSpPr txBox="1"/>
          <p:nvPr/>
        </p:nvSpPr>
        <p:spPr>
          <a:xfrm>
            <a:off x="2755050" y="1323713"/>
            <a:ext cx="60870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4800">
                <a:solidFill>
                  <a:srgbClr val="F2EFE8"/>
                </a:solidFill>
                <a:latin typeface="Outfit Light"/>
                <a:ea typeface="Outfit Light"/>
                <a:cs typeface="Outfit Light"/>
                <a:sym typeface="Outfit Light"/>
              </a:rPr>
              <a:t>Extra fragment</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Voor een ouderavond</a:t>
            </a:r>
            <a:endParaRPr b="1" sz="4800">
              <a:solidFill>
                <a:srgbClr val="3B1FC6"/>
              </a:solidFill>
              <a:latin typeface="Outfit"/>
              <a:ea typeface="Outfit"/>
              <a:cs typeface="Outfit"/>
              <a:sym typeface="Outfit"/>
            </a:endParaRPr>
          </a:p>
        </p:txBody>
      </p:sp>
      <p:pic>
        <p:nvPicPr>
          <p:cNvPr id="323" name="Google Shape;323;p45"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pic>
        <p:nvPicPr>
          <p:cNvPr id="324" name="Google Shape;324;p45" title="Mediawijs � pixel icoon � Smiley.png"/>
          <p:cNvPicPr preferRelativeResize="0"/>
          <p:nvPr/>
        </p:nvPicPr>
        <p:blipFill>
          <a:blip r:embed="rId6">
            <a:alphaModFix/>
          </a:blip>
          <a:stretch>
            <a:fillRect/>
          </a:stretch>
        </p:blipFill>
        <p:spPr>
          <a:xfrm>
            <a:off x="6813493" y="506651"/>
            <a:ext cx="850374" cy="8503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28" name="Shape 328"/>
        <p:cNvGrpSpPr/>
        <p:nvPr/>
      </p:nvGrpSpPr>
      <p:grpSpPr>
        <a:xfrm>
          <a:off x="0" y="0"/>
          <a:ext cx="0" cy="0"/>
          <a:chOff x="0" y="0"/>
          <a:chExt cx="0" cy="0"/>
        </a:xfrm>
      </p:grpSpPr>
      <p:pic>
        <p:nvPicPr>
          <p:cNvPr id="329" name="Google Shape;329;p4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30" name="Google Shape;330;p46"/>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31" name="Google Shape;331;p46"/>
          <p:cNvSpPr txBox="1"/>
          <p:nvPr/>
        </p:nvSpPr>
        <p:spPr>
          <a:xfrm>
            <a:off x="761925" y="371625"/>
            <a:ext cx="67413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Fragment 7 - Aflevering 4</a:t>
            </a:r>
            <a:endParaRPr b="1" sz="42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32" name="Google Shape;332;p46"/>
          <p:cNvSpPr txBox="1"/>
          <p:nvPr/>
        </p:nvSpPr>
        <p:spPr>
          <a:xfrm>
            <a:off x="761850" y="1191725"/>
            <a:ext cx="7620300" cy="350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Korte inhoud: </a:t>
            </a:r>
            <a:r>
              <a:rPr lang="nl" sz="1100">
                <a:solidFill>
                  <a:srgbClr val="3B1FC6"/>
                </a:solidFill>
                <a:latin typeface="Outfit"/>
                <a:ea typeface="Outfit"/>
                <a:cs typeface="Outfit"/>
                <a:sym typeface="Outfit"/>
              </a:rPr>
              <a:t>In dit fragment praten Jamie’s ouders over zijn gedrag na school. Ze vertellen dat hij vaak hele avonden achter de computer zat. De moeder vraagt zich af waarom ze Jamie niet beter gecontroleerd hebben en voelt zich schuldig. De vader reageert dat het onmogelijk is om als ouder alles te volgen wat je kind online ziet en doet. Beiden twijfelen of ze wel goede ouders zijn en begrijpen niet hoe Jamie tot zijn daden is gekomen, ondanks dat ze het gevoel hebben hun best te hebben gedaan.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sz="1100">
                <a:solidFill>
                  <a:srgbClr val="3B1FC6"/>
                </a:solidFill>
                <a:latin typeface="Outfit"/>
                <a:ea typeface="Outfit"/>
                <a:cs typeface="Outfit"/>
                <a:sym typeface="Outfit"/>
              </a:rPr>
              <a:t> Deze scène legt de complexiteit van ouderschap in een digitale wereld bloot. Ze toont hoe online invloeden vaak onzichtbaar en indirect binnensluipen, en hoe algoritmes extreme of normerende boodschappen kunnen vermengen met ogenschijnlijk onschuldige content.</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1100">
                <a:solidFill>
                  <a:srgbClr val="3B1FC6"/>
                </a:solidFill>
                <a:latin typeface="Outfit"/>
                <a:ea typeface="Outfit"/>
                <a:cs typeface="Outfit"/>
                <a:sym typeface="Outfit"/>
              </a:rPr>
              <a:t>Thema’s</a:t>
            </a:r>
            <a:endParaRPr b="1"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Algoritmes en gepersonaliseerde aanbevelingen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Mainstreaming van extreme ideeën via populaire content (bv. fitness, lifestyle)</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Generatiekloof tussen ouders en jongeren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Beperkte controle over het online gedrag van kinderen</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b="1" lang="nl" sz="1100" u="sng">
                <a:solidFill>
                  <a:schemeClr val="hlink"/>
                </a:solidFill>
                <a:latin typeface="Outfit"/>
                <a:ea typeface="Outfit"/>
                <a:cs typeface="Outfit"/>
                <a:sym typeface="Outfit"/>
                <a:hlinkClick r:id="rId4"/>
              </a:rPr>
              <a:t>Sneldeellink voor je leerlingen naar het fragment op </a:t>
            </a:r>
            <a:r>
              <a:rPr b="1" lang="nl" sz="1100" u="sng">
                <a:solidFill>
                  <a:schemeClr val="hlink"/>
                </a:solidFill>
                <a:latin typeface="Outfit"/>
                <a:ea typeface="Outfit"/>
                <a:cs typeface="Outfit"/>
                <a:sym typeface="Outfit"/>
                <a:hlinkClick r:id="rId5"/>
              </a:rPr>
              <a:t>Het </a:t>
            </a:r>
            <a:r>
              <a:rPr b="1" lang="nl" sz="1100" u="sng">
                <a:solidFill>
                  <a:schemeClr val="hlink"/>
                </a:solidFill>
                <a:latin typeface="Outfit"/>
                <a:ea typeface="Outfit"/>
                <a:cs typeface="Outfit"/>
                <a:sym typeface="Outfit"/>
                <a:hlinkClick r:id="rId6"/>
              </a:rPr>
              <a:t>Archief voor Onderwijs</a:t>
            </a:r>
            <a:endParaRPr b="1" sz="1100">
              <a:solidFill>
                <a:srgbClr val="3B1FC6"/>
              </a:solidFill>
              <a:latin typeface="Outfit"/>
              <a:ea typeface="Outfit"/>
              <a:cs typeface="Outfit"/>
              <a:sym typeface="Outfi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36" name="Shape 336"/>
        <p:cNvGrpSpPr/>
        <p:nvPr/>
      </p:nvGrpSpPr>
      <p:grpSpPr>
        <a:xfrm>
          <a:off x="0" y="0"/>
          <a:ext cx="0" cy="0"/>
          <a:chOff x="0" y="0"/>
          <a:chExt cx="0" cy="0"/>
        </a:xfrm>
      </p:grpSpPr>
      <p:pic>
        <p:nvPicPr>
          <p:cNvPr id="337" name="Google Shape;337;p4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38" name="Google Shape;338;p47"/>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39" name="Google Shape;339;p47"/>
          <p:cNvSpPr txBox="1"/>
          <p:nvPr/>
        </p:nvSpPr>
        <p:spPr>
          <a:xfrm>
            <a:off x="792775" y="1027625"/>
            <a:ext cx="7876200" cy="4044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nl" sz="1100">
                <a:solidFill>
                  <a:srgbClr val="3B1FC6"/>
                </a:solidFill>
                <a:latin typeface="Outfit"/>
                <a:ea typeface="Outfit"/>
                <a:cs typeface="Outfit"/>
                <a:sym typeface="Outfit"/>
              </a:rPr>
              <a:t>Gespreksmethodiek voor een ouderavond: reflectiegesprek: </a:t>
            </a:r>
            <a:r>
              <a:rPr b="1" i="1" lang="nl" sz="1100">
                <a:solidFill>
                  <a:srgbClr val="3B1FC6"/>
                </a:solidFill>
                <a:latin typeface="Outfit"/>
                <a:ea typeface="Outfit"/>
                <a:cs typeface="Outfit"/>
                <a:sym typeface="Outfit"/>
              </a:rPr>
              <a:t>“Herken je dit?”</a:t>
            </a:r>
            <a:br>
              <a:rPr b="1" i="1" lang="nl" sz="1100">
                <a:solidFill>
                  <a:srgbClr val="3B1FC6"/>
                </a:solidFill>
                <a:latin typeface="Outfit"/>
                <a:ea typeface="Outfit"/>
                <a:cs typeface="Outfit"/>
                <a:sym typeface="Outfit"/>
              </a:rPr>
            </a:br>
            <a:r>
              <a:rPr lang="nl" sz="1100">
                <a:solidFill>
                  <a:srgbClr val="3B1FC6"/>
                </a:solidFill>
                <a:latin typeface="Outfit"/>
                <a:ea typeface="Outfit"/>
                <a:cs typeface="Outfit"/>
                <a:sym typeface="Outfit"/>
              </a:rPr>
              <a:t>Dit fragment kan gebruikt worden als instap voor een open en niet-veroordelend gesprek met ouders. Het doel is herkenning en bewustwording, niet schuldtoewijzing.</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lang="nl" sz="1100">
                <a:solidFill>
                  <a:srgbClr val="3B1FC6"/>
                </a:solidFill>
                <a:latin typeface="Outfit"/>
                <a:ea typeface="Outfit"/>
                <a:cs typeface="Outfit"/>
                <a:sym typeface="Outfit"/>
              </a:rPr>
              <a:t>Na het tonen van het fragment kan je ouders uitnodigen om te reflecteren met vragen zoals:</a:t>
            </a:r>
            <a:endParaRPr sz="1100">
              <a:solidFill>
                <a:srgbClr val="3B1FC6"/>
              </a:solidFill>
              <a:latin typeface="Outfit"/>
              <a:ea typeface="Outfit"/>
              <a:cs typeface="Outfit"/>
              <a:sym typeface="Outfit"/>
            </a:endParaRPr>
          </a:p>
          <a:p>
            <a:pPr indent="-298450" lvl="0" marL="457200" rtl="0" algn="l">
              <a:lnSpc>
                <a:spcPct val="115000"/>
              </a:lnSpc>
              <a:spcBef>
                <a:spcPts val="120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Herken je het gevoel dat je niet precies weet wat je kind online ziet of volgt?</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Hoe sta je tegenover online gedrag van je kind opvolgen of controleren?</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Clr>
                <a:srgbClr val="3B1FC6"/>
              </a:buClr>
              <a:buSzPts val="1100"/>
              <a:buFont typeface="Outfit"/>
              <a:buChar char="●"/>
            </a:pPr>
            <a:r>
              <a:rPr lang="nl" sz="1100">
                <a:solidFill>
                  <a:srgbClr val="3B1FC6"/>
                </a:solidFill>
                <a:latin typeface="Outfit"/>
                <a:ea typeface="Outfit"/>
                <a:cs typeface="Outfit"/>
                <a:sym typeface="Outfit"/>
              </a:rPr>
              <a:t>Wat roept het fragment bij je op: herkenning, bezorgdheid, schuldgevoel, machteloosheid?</a:t>
            </a:r>
            <a:endParaRPr b="1" sz="13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i="1" lang="nl" sz="1100">
                <a:solidFill>
                  <a:srgbClr val="3B1FC6"/>
                </a:solidFill>
                <a:latin typeface="Outfit"/>
                <a:ea typeface="Outfit"/>
                <a:cs typeface="Outfit"/>
                <a:sym typeface="Outfit"/>
              </a:rPr>
              <a:t>Extra: gebruik het gesprek om kort toe te lichten hoe algoritmes werken: dat ze content aanbevelen op basis van klikgedrag, kijktijd en interesses, en dat extreme of polariserende boodschappen soms worden verpakt in populaire thema’s zoals sport of lifestyle. Benadruk dat dit geen individueel falen van ouders is, maar een structurele uitdaging in een digitale omgeving.</a:t>
            </a:r>
            <a:endParaRPr i="1"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lang="nl" sz="1100">
                <a:solidFill>
                  <a:srgbClr val="3B1FC6"/>
                </a:solidFill>
                <a:latin typeface="Outfit"/>
                <a:ea typeface="Outfit"/>
                <a:cs typeface="Outfit"/>
                <a:sym typeface="Outfit"/>
              </a:rPr>
              <a:t>Dit fragment helpt ouders om te begrijpen dat “niet weten wat je kind online doet” geen uitzondering is, en vormt een veilige ingang om samen na te denken over hoe je als ouder, school en maatschappij jongeren beter kunnen ondersteunen in hun online leefwereld.</a:t>
            </a:r>
            <a:endParaRPr sz="11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100">
                <a:solidFill>
                  <a:srgbClr val="3B1FC6"/>
                </a:solidFill>
                <a:latin typeface="Outfit"/>
                <a:ea typeface="Outfit"/>
                <a:cs typeface="Outfit"/>
                <a:sym typeface="Outfit"/>
              </a:rPr>
              <a:t>Aanvullende achtergrond (voor de leerkracht)</a:t>
            </a:r>
            <a:endParaRPr sz="1100">
              <a:solidFill>
                <a:srgbClr val="3B1FC6"/>
              </a:solidFill>
              <a:latin typeface="Outfit"/>
              <a:ea typeface="Outfit"/>
              <a:cs typeface="Outfit"/>
              <a:sym typeface="Outfit"/>
            </a:endParaRPr>
          </a:p>
          <a:p>
            <a:pPr indent="-298450" lvl="0" marL="457200" rtl="0" algn="l">
              <a:lnSpc>
                <a:spcPct val="115000"/>
              </a:lnSpc>
              <a:spcBef>
                <a:spcPts val="0"/>
              </a:spcBef>
              <a:spcAft>
                <a:spcPts val="0"/>
              </a:spcAft>
              <a:buSzPts val="1100"/>
              <a:buFont typeface="Outfit"/>
              <a:buChar char="-"/>
            </a:pPr>
            <a:r>
              <a:rPr lang="nl" sz="1100" u="sng">
                <a:solidFill>
                  <a:srgbClr val="3B1FC6"/>
                </a:solidFill>
                <a:latin typeface="Outfit"/>
                <a:ea typeface="Outfit"/>
                <a:cs typeface="Outfit"/>
                <a:sym typeface="Outfit"/>
                <a:hlinkClick r:id="rId4">
                  <a:extLst>
                    <a:ext uri="{A12FA001-AC4F-418D-AE19-62706E023703}">
                      <ahyp:hlinkClr val="tx"/>
                    </a:ext>
                  </a:extLst>
                </a:hlinkClick>
              </a:rPr>
              <a:t>Mijn kind doet extreme uitspraken. Wat nu? | MediaNest</a:t>
            </a:r>
            <a:endParaRPr sz="1100">
              <a:solidFill>
                <a:srgbClr val="3B1FC6"/>
              </a:solidFill>
              <a:latin typeface="Outfit"/>
              <a:ea typeface="Outfit"/>
              <a:cs typeface="Outfit"/>
              <a:sym typeface="Outfit"/>
            </a:endParaRPr>
          </a:p>
          <a:p>
            <a:pPr indent="0" lvl="0" marL="457200" rtl="0" algn="just">
              <a:lnSpc>
                <a:spcPct val="115000"/>
              </a:lnSpc>
              <a:spcBef>
                <a:spcPts val="0"/>
              </a:spcBef>
              <a:spcAft>
                <a:spcPts val="1100"/>
              </a:spcAft>
              <a:buNone/>
            </a:pPr>
            <a:r>
              <a:t/>
            </a:r>
            <a:endParaRPr b="1" sz="1100">
              <a:solidFill>
                <a:srgbClr val="3B1FC6"/>
              </a:solidFill>
              <a:latin typeface="Outfit"/>
              <a:ea typeface="Outfit"/>
              <a:cs typeface="Outfit"/>
              <a:sym typeface="Outfit"/>
            </a:endParaRPr>
          </a:p>
        </p:txBody>
      </p:sp>
      <p:sp>
        <p:nvSpPr>
          <p:cNvPr id="340" name="Google Shape;340;p47"/>
          <p:cNvSpPr txBox="1"/>
          <p:nvPr/>
        </p:nvSpPr>
        <p:spPr>
          <a:xfrm>
            <a:off x="761925" y="371625"/>
            <a:ext cx="67413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Fragment 7 - </a:t>
            </a:r>
            <a:r>
              <a:rPr b="1" lang="nl" sz="4200">
                <a:solidFill>
                  <a:srgbClr val="F8582B"/>
                </a:solidFill>
                <a:latin typeface="Outfit"/>
                <a:ea typeface="Outfit"/>
                <a:cs typeface="Outfit"/>
                <a:sym typeface="Outfit"/>
              </a:rPr>
              <a:t>Aflevering 4</a:t>
            </a:r>
            <a:endParaRPr b="1" sz="4200">
              <a:solidFill>
                <a:srgbClr val="F8582B"/>
              </a:solidFill>
              <a:latin typeface="Outfit"/>
              <a:ea typeface="Outfit"/>
              <a:cs typeface="Outfit"/>
              <a:sym typeface="Outfi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44" name="Shape 344"/>
        <p:cNvGrpSpPr/>
        <p:nvPr/>
      </p:nvGrpSpPr>
      <p:grpSpPr>
        <a:xfrm>
          <a:off x="0" y="0"/>
          <a:ext cx="0" cy="0"/>
          <a:chOff x="0" y="0"/>
          <a:chExt cx="0" cy="0"/>
        </a:xfrm>
      </p:grpSpPr>
      <p:pic>
        <p:nvPicPr>
          <p:cNvPr id="345" name="Google Shape;345;p4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46" name="Google Shape;346;p4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347" name="Google Shape;347;p4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Extra lesmateriaal</a:t>
            </a:r>
            <a:endParaRPr b="1" sz="4200">
              <a:solidFill>
                <a:srgbClr val="F8582B"/>
              </a:solidFill>
              <a:latin typeface="Outfit"/>
              <a:ea typeface="Outfit"/>
              <a:cs typeface="Outfit"/>
              <a:sym typeface="Outfit"/>
            </a:endParaRPr>
          </a:p>
        </p:txBody>
      </p:sp>
      <p:sp>
        <p:nvSpPr>
          <p:cNvPr id="348" name="Google Shape;348;p48"/>
          <p:cNvSpPr txBox="1"/>
          <p:nvPr/>
        </p:nvSpPr>
        <p:spPr>
          <a:xfrm>
            <a:off x="761925" y="2051400"/>
            <a:ext cx="6860100" cy="1431600"/>
          </a:xfrm>
          <a:prstGeom prst="rect">
            <a:avLst/>
          </a:prstGeom>
          <a:noFill/>
          <a:ln>
            <a:noFill/>
          </a:ln>
        </p:spPr>
        <p:txBody>
          <a:bodyPr anchorCtr="0" anchor="t" bIns="91425" lIns="91425" spcFirstLastPara="1" rIns="91425" wrap="square" tIns="91425">
            <a:spAutoFit/>
          </a:bodyPr>
          <a:lstStyle/>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4"/>
              </a:rPr>
              <a:t>EDUbox Cyberpesten</a:t>
            </a:r>
            <a:endParaRPr sz="1200">
              <a:solidFill>
                <a:srgbClr val="3B1FC6"/>
              </a:solidFill>
              <a:latin typeface="Outfit"/>
              <a:ea typeface="Outfit"/>
              <a:cs typeface="Outfit"/>
              <a:sym typeface="Outfit"/>
            </a:endParaRPr>
          </a:p>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5"/>
              </a:rPr>
              <a:t>EDUbox sexting</a:t>
            </a:r>
            <a:endParaRPr sz="1200">
              <a:solidFill>
                <a:srgbClr val="3B1FC6"/>
              </a:solidFill>
              <a:latin typeface="Outfit"/>
              <a:ea typeface="Outfit"/>
              <a:cs typeface="Outfit"/>
              <a:sym typeface="Outfit"/>
            </a:endParaRPr>
          </a:p>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6"/>
              </a:rPr>
              <a:t>EDUbox sociale media</a:t>
            </a:r>
            <a:endParaRPr sz="1200">
              <a:solidFill>
                <a:srgbClr val="3B1FC6"/>
              </a:solidFill>
              <a:latin typeface="Outfit"/>
              <a:ea typeface="Outfit"/>
              <a:cs typeface="Outfit"/>
              <a:sym typeface="Outfit"/>
            </a:endParaRPr>
          </a:p>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7"/>
              </a:rPr>
              <a:t>Lespakket WOW 1 Online weerbaarheid</a:t>
            </a:r>
            <a:endParaRPr sz="1200">
              <a:solidFill>
                <a:srgbClr val="3B1FC6"/>
              </a:solidFill>
              <a:latin typeface="Outfit"/>
              <a:ea typeface="Outfit"/>
              <a:cs typeface="Outfit"/>
              <a:sym typeface="Outfit"/>
            </a:endParaRPr>
          </a:p>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8"/>
              </a:rPr>
              <a:t>Lespakket WOW 2: Cyberpesten, haatspraak en netiquette</a:t>
            </a:r>
            <a:endParaRPr sz="1200">
              <a:solidFill>
                <a:srgbClr val="3B1FC6"/>
              </a:solidFill>
              <a:latin typeface="Outfit"/>
              <a:ea typeface="Outfit"/>
              <a:cs typeface="Outfit"/>
              <a:sym typeface="Outfit"/>
            </a:endParaRPr>
          </a:p>
          <a:p>
            <a:pPr indent="-304800" lvl="0" marL="457200" rtl="0" algn="just">
              <a:lnSpc>
                <a:spcPct val="115000"/>
              </a:lnSpc>
              <a:spcBef>
                <a:spcPts val="0"/>
              </a:spcBef>
              <a:spcAft>
                <a:spcPts val="0"/>
              </a:spcAft>
              <a:buClr>
                <a:srgbClr val="3B1FC6"/>
              </a:buClr>
              <a:buSzPts val="1200"/>
              <a:buFont typeface="Outfit"/>
              <a:buChar char="●"/>
            </a:pPr>
            <a:r>
              <a:rPr lang="nl" sz="1200" u="sng">
                <a:solidFill>
                  <a:schemeClr val="hlink"/>
                </a:solidFill>
                <a:latin typeface="Outfit"/>
                <a:ea typeface="Outfit"/>
                <a:cs typeface="Outfit"/>
                <a:sym typeface="Outfit"/>
                <a:hlinkClick r:id="rId9"/>
              </a:rPr>
              <a:t>Toolkit manosfeer en femosfeer | RoSa vzw</a:t>
            </a:r>
            <a:endParaRPr sz="1200">
              <a:solidFill>
                <a:srgbClr val="3B1FC6"/>
              </a:solidFill>
              <a:latin typeface="Outfit"/>
              <a:ea typeface="Outfit"/>
              <a:cs typeface="Outfit"/>
              <a:sym typeface="Outfi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52" name="Shape 352"/>
        <p:cNvGrpSpPr/>
        <p:nvPr/>
      </p:nvGrpSpPr>
      <p:grpSpPr>
        <a:xfrm>
          <a:off x="0" y="0"/>
          <a:ext cx="0" cy="0"/>
          <a:chOff x="0" y="0"/>
          <a:chExt cx="0" cy="0"/>
        </a:xfrm>
      </p:grpSpPr>
      <p:pic>
        <p:nvPicPr>
          <p:cNvPr id="353" name="Google Shape;353;p49"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354" name="Google Shape;354;p4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355" name="Google Shape;355;p49"/>
          <p:cNvSpPr txBox="1"/>
          <p:nvPr/>
        </p:nvSpPr>
        <p:spPr>
          <a:xfrm>
            <a:off x="5284350" y="2209275"/>
            <a:ext cx="36888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mediawijs</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.be</a:t>
            </a:r>
            <a:endParaRPr b="1" sz="4800">
              <a:solidFill>
                <a:srgbClr val="F2EFE8"/>
              </a:solidFill>
              <a:latin typeface="Outfit"/>
              <a:ea typeface="Outfit"/>
              <a:cs typeface="Outfit"/>
              <a:sym typeface="Outfit"/>
            </a:endParaRPr>
          </a:p>
        </p:txBody>
      </p:sp>
      <p:pic>
        <p:nvPicPr>
          <p:cNvPr id="356" name="Google Shape;356;p49"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357" name="Google Shape;357;p49"/>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358" name="Google Shape;358;p49"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0FFEA874-856D-4705-9FFF-2DB7DC89B052}"/>
</file>

<file path=customXml/itemProps2.xml><?xml version="1.0" encoding="utf-8"?>
<ds:datastoreItem xmlns:ds="http://schemas.openxmlformats.org/officeDocument/2006/customXml" ds:itemID="{3861AF31-D2AE-4382-AD65-00A56DD2BDAB}"/>
</file>

<file path=customXml/itemProps3.xml><?xml version="1.0" encoding="utf-8"?>
<ds:datastoreItem xmlns:ds="http://schemas.openxmlformats.org/officeDocument/2006/customXml" ds:itemID="{F037D53D-6EBC-4761-9347-88BB961F5F1C}"/>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2026_QCOM_Lespakket_online_invloeden_Fragmenten_Adolesence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lpwstr/>
  </property>
</Properties>
</file>