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4"/>
  </p:sldMasterIdLst>
  <p:notesMasterIdLst>
    <p:notesMasterId r:id="rId3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9144000" cy="5143500" type="screen16x9"/>
  <p:notesSz cx="6858000" cy="9144000"/>
  <p:embeddedFontLst>
    <p:embeddedFont>
      <p:font typeface="Outfit" panose="020B0604020202020204" charset="0"/>
      <p:regular r:id="rId40"/>
      <p:bold r:id="rId41"/>
    </p:embeddedFont>
    <p:embeddedFont>
      <p:font typeface="Outfit Light" panose="020B0604020202020204" charset="0"/>
      <p:regular r:id="rId42"/>
      <p:bold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is Demeulenaere (imec)" userId="aed41b74-1e6b-4d1a-9c54-649f9122c495" providerId="ADAL" clId="{26F60F03-9323-45E9-9E13-3A109D8DB1D7}"/>
    <pc:docChg chg="mod">
      <pc:chgData name="Louis Demeulenaere (imec)" userId="aed41b74-1e6b-4d1a-9c54-649f9122c495" providerId="ADAL" clId="{26F60F03-9323-45E9-9E13-3A109D8DB1D7}" dt="2026-07-06T11:41:02.644"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4e86f2e335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solidFill>
                  <a:schemeClr val="dk1"/>
                </a:solidFill>
                <a:latin typeface="Outfit"/>
                <a:ea typeface="Outfit"/>
                <a:cs typeface="Outfit"/>
                <a:sym typeface="Outfit"/>
              </a:rPr>
              <a:t>Methodiek 3 uit het lespakket 'Online beïnvloeding en subculturen'</a:t>
            </a:r>
            <a:endParaRPr>
              <a:solidFill>
                <a:schemeClr val="dk1"/>
              </a:solidFill>
              <a:latin typeface="Outfit"/>
              <a:ea typeface="Outfit"/>
              <a:cs typeface="Outfit"/>
              <a:sym typeface="Outfit"/>
            </a:endParaRPr>
          </a:p>
          <a:p>
            <a:pPr marL="0" lvl="0" indent="0" algn="l" rtl="0">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spcBef>
                <a:spcPts val="0"/>
              </a:spcBef>
              <a:spcAft>
                <a:spcPts val="0"/>
              </a:spcAft>
              <a:buNone/>
            </a:pPr>
            <a:endParaRPr/>
          </a:p>
        </p:txBody>
      </p:sp>
      <p:sp>
        <p:nvSpPr>
          <p:cNvPr id="75" name="Google Shape;75;g34e86f2e335_0_18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90f6b5e6f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90f6b5e6f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Doel</a:t>
            </a:r>
            <a:endParaRPr b="1">
              <a:solidFill>
                <a:schemeClr val="dk1"/>
              </a:solidFill>
              <a:latin typeface="Outfit"/>
              <a:ea typeface="Outfit"/>
              <a:cs typeface="Outfit"/>
              <a:sym typeface="Outfit"/>
            </a:endParaRPr>
          </a:p>
          <a:p>
            <a:pPr marL="457200" lvl="0" indent="-298450" algn="l" rtl="0">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leren kritisch kijken naar boodschappen van influencers. </a:t>
            </a:r>
            <a:endParaRPr>
              <a:solidFill>
                <a:schemeClr val="dk1"/>
              </a:solidFill>
              <a:latin typeface="Outfit"/>
              <a:ea typeface="Outfit"/>
              <a:cs typeface="Outfit"/>
              <a:sym typeface="Outfit"/>
            </a:endParaRPr>
          </a:p>
          <a:p>
            <a:pPr marL="457200" lvl="0" indent="-298450" algn="l" rtl="0">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reflecteren over invloed, emoties en het onderscheid tussen positieve en negatieve boodschappen. </a:t>
            </a:r>
            <a:endParaRPr>
              <a:solidFill>
                <a:schemeClr val="dk1"/>
              </a:solidFill>
              <a:latin typeface="Outfit"/>
              <a:ea typeface="Outfit"/>
              <a:cs typeface="Outfit"/>
              <a:sym typeface="Outfit"/>
            </a:endParaRPr>
          </a:p>
          <a:p>
            <a:pPr marL="457200" lvl="0" indent="-298450" algn="l" rtl="0">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stellen hun eigen gevoelens en opvattingen over online content in vraag.</a:t>
            </a:r>
            <a:endParaRPr>
              <a:solidFill>
                <a:schemeClr val="dk1"/>
              </a:solidFill>
              <a:latin typeface="Outfit"/>
              <a:ea typeface="Outfit"/>
              <a:cs typeface="Outfit"/>
              <a:sym typeface="Outfit"/>
            </a:endParaRPr>
          </a:p>
          <a:p>
            <a:pPr marL="457200" lvl="0" indent="-298450" algn="l" rtl="0">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leren een eigen mening te vormen.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Benodigdheden</a:t>
            </a:r>
            <a:endParaRPr b="1">
              <a:solidFill>
                <a:schemeClr val="dk1"/>
              </a:solidFill>
              <a:latin typeface="Outfit"/>
              <a:ea typeface="Outfit"/>
              <a:cs typeface="Outfit"/>
              <a:sym typeface="Outfit"/>
            </a:endParaRPr>
          </a:p>
          <a:p>
            <a:pPr marL="457200" lvl="0" indent="-298450" algn="l" rtl="0">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Toestel met toegang tot sociale media (TikTok, Instagram, YouTube …)</a:t>
            </a:r>
            <a:endParaRPr>
              <a:solidFill>
                <a:schemeClr val="dk1"/>
              </a:solidFill>
              <a:latin typeface="Outfit"/>
              <a:ea typeface="Outfit"/>
              <a:cs typeface="Outfit"/>
              <a:sym typeface="Outfit"/>
            </a:endParaRPr>
          </a:p>
          <a:p>
            <a:pPr marL="457200" lvl="0" indent="-298450" algn="l" rtl="0">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Beamer/scherm voor klassikale oefening of bespreking (optioneel)</a:t>
            </a:r>
            <a:endParaRPr>
              <a:solidFill>
                <a:schemeClr val="dk1"/>
              </a:solidFill>
              <a:latin typeface="Outfit"/>
              <a:ea typeface="Outfit"/>
              <a:cs typeface="Outfit"/>
              <a:sym typeface="Outfit"/>
            </a:endParaRPr>
          </a:p>
          <a:p>
            <a:pPr marL="457200" lvl="0" indent="-298450" algn="l" rtl="0">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Pen en papier (optioneel, leerlingen kunnen ook digitaal notities nemen)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Tijd</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50 minuten</a:t>
            </a:r>
            <a:endParaRPr>
              <a:latin typeface="Outfit"/>
              <a:ea typeface="Outfit"/>
              <a:cs typeface="Outfit"/>
              <a:sym typeface="Outfi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c73c80b92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solidFill>
                <a:schemeClr val="dk1"/>
              </a:solidFill>
              <a:latin typeface="Outfit"/>
              <a:ea typeface="Outfit"/>
              <a:cs typeface="Outfit"/>
              <a:sym typeface="Outfit"/>
            </a:endParaRPr>
          </a:p>
          <a:p>
            <a:pPr marL="0" lvl="0" indent="0" algn="l" rtl="0">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endParaRPr>
              <a:solidFill>
                <a:schemeClr val="dk1"/>
              </a:solidFill>
              <a:latin typeface="Outfit"/>
              <a:ea typeface="Outfit"/>
              <a:cs typeface="Outfit"/>
              <a:sym typeface="Outfit"/>
            </a:endParaRPr>
          </a:p>
        </p:txBody>
      </p:sp>
      <p:sp>
        <p:nvSpPr>
          <p:cNvPr id="95" name="Google Shape;95;g3c73c80b925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90f6b5e6f4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90f6b5e6f4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In het kort</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Content creators zijn populair bij jongeren omdat ze herkenbaar, ‘echt’ en inspirerend lijken. Ze spreken hun publiek aan met humor, lifestyle en herkenbare thema’s. Daardoor komen hun boodschappen subtieler en geloofwaardiger over, en blijft de onderliggende ideologische lading vaak onopgemerkt.</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In deze methodiek denken leerlingen na over de impact van zulke subtiele boodschappen en benoemen ze de emoties die die oproepen. Zo leren ze bewuster omgaan met online beïnvloeding en met het idee van authenticiteit op sociale media.</a:t>
            </a:r>
            <a:endParaRPr>
              <a:solidFill>
                <a:schemeClr val="dk1"/>
              </a:solidFill>
              <a:latin typeface="Outfit"/>
              <a:ea typeface="Outfit"/>
              <a:cs typeface="Outfit"/>
              <a:sym typeface="Outfit"/>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81bf4ff2c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l">
                <a:solidFill>
                  <a:schemeClr val="dk1"/>
                </a:solidFill>
                <a:latin typeface="Outfit"/>
                <a:ea typeface="Outfit"/>
                <a:cs typeface="Outfit"/>
                <a:sym typeface="Outfit"/>
              </a:rPr>
              <a:t>Je kan deze slide gebruiken als inleiding om het gesprek te starten met de leerlingen.</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None/>
            </a:pPr>
            <a:r>
              <a:rPr lang="nl">
                <a:solidFill>
                  <a:schemeClr val="dk1"/>
                </a:solidFill>
                <a:latin typeface="Outfit"/>
                <a:ea typeface="Outfit"/>
                <a:cs typeface="Outfit"/>
                <a:sym typeface="Outfit"/>
              </a:rPr>
              <a:t>Een aantal populaire </a:t>
            </a:r>
            <a:r>
              <a:rPr lang="nl" b="1">
                <a:solidFill>
                  <a:schemeClr val="dk1"/>
                </a:solidFill>
                <a:latin typeface="Outfit"/>
                <a:ea typeface="Outfit"/>
                <a:cs typeface="Outfit"/>
                <a:sym typeface="Outfit"/>
              </a:rPr>
              <a:t>influencers </a:t>
            </a:r>
            <a:r>
              <a:rPr lang="nl">
                <a:solidFill>
                  <a:schemeClr val="dk1"/>
                </a:solidFill>
                <a:latin typeface="Outfit"/>
                <a:ea typeface="Outfit"/>
                <a:cs typeface="Outfit"/>
                <a:sym typeface="Outfit"/>
              </a:rPr>
              <a:t>in België</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None/>
            </a:pPr>
            <a:r>
              <a:rPr lang="nl">
                <a:solidFill>
                  <a:schemeClr val="dk1"/>
                </a:solidFill>
                <a:latin typeface="Outfit"/>
                <a:ea typeface="Outfit"/>
                <a:cs typeface="Outfit"/>
                <a:sym typeface="Outfit"/>
              </a:rPr>
              <a:t>Foto 1: Jaël Ost</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None/>
            </a:pPr>
            <a:r>
              <a:rPr lang="nl">
                <a:solidFill>
                  <a:schemeClr val="dk1"/>
                </a:solidFill>
                <a:latin typeface="Outfit"/>
                <a:ea typeface="Outfit"/>
                <a:cs typeface="Outfit"/>
                <a:sym typeface="Outfit"/>
              </a:rPr>
              <a:t>Foto 2: Elodie Gabias</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Clr>
                <a:schemeClr val="dk1"/>
              </a:buClr>
              <a:buSzPts val="1100"/>
              <a:buFont typeface="Arial"/>
              <a:buNone/>
            </a:pPr>
            <a:r>
              <a:rPr lang="nl">
                <a:solidFill>
                  <a:schemeClr val="dk1"/>
                </a:solidFill>
                <a:latin typeface="Outfit"/>
                <a:ea typeface="Outfit"/>
                <a:cs typeface="Outfit"/>
                <a:sym typeface="Outfit"/>
              </a:rPr>
              <a:t>Foto 3: Hakim Chatar</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Clr>
                <a:schemeClr val="dk1"/>
              </a:buClr>
              <a:buSzPts val="1100"/>
              <a:buFont typeface="Arial"/>
              <a:buNone/>
            </a:pPr>
            <a:r>
              <a:rPr lang="nl">
                <a:solidFill>
                  <a:schemeClr val="dk1"/>
                </a:solidFill>
                <a:latin typeface="Outfit"/>
                <a:ea typeface="Outfit"/>
                <a:cs typeface="Outfit"/>
                <a:sym typeface="Outfit"/>
              </a:rPr>
              <a:t>Foto 4: Wiam</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Clr>
                <a:schemeClr val="dk1"/>
              </a:buClr>
              <a:buSzPts val="1100"/>
              <a:buFont typeface="Arial"/>
              <a:buNone/>
            </a:pPr>
            <a:r>
              <a:rPr lang="nl">
                <a:solidFill>
                  <a:schemeClr val="dk1"/>
                </a:solidFill>
                <a:latin typeface="Outfit"/>
                <a:ea typeface="Outfit"/>
                <a:cs typeface="Outfit"/>
                <a:sym typeface="Outfit"/>
              </a:rPr>
              <a:t>Foto 5: Luna Clessens</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Clr>
                <a:schemeClr val="dk1"/>
              </a:buClr>
              <a:buSzPts val="1100"/>
              <a:buFont typeface="Arial"/>
              <a:buNone/>
            </a:pPr>
            <a:r>
              <a:rPr lang="nl">
                <a:solidFill>
                  <a:schemeClr val="dk1"/>
                </a:solidFill>
                <a:latin typeface="Outfit"/>
                <a:ea typeface="Outfit"/>
                <a:cs typeface="Outfit"/>
                <a:sym typeface="Outfit"/>
              </a:rPr>
              <a:t>Foto 6: Acid</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Clr>
                <a:schemeClr val="dk1"/>
              </a:buClr>
              <a:buSzPts val="1100"/>
              <a:buFont typeface="Arial"/>
              <a:buNone/>
            </a:pPr>
            <a:r>
              <a:rPr lang="nl">
                <a:solidFill>
                  <a:schemeClr val="dk1"/>
                </a:solidFill>
                <a:latin typeface="Outfit"/>
                <a:ea typeface="Outfit"/>
                <a:cs typeface="Outfit"/>
                <a:sym typeface="Outfit"/>
              </a:rPr>
              <a:t>Foto 7: Average Rob</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Clr>
                <a:schemeClr val="dk1"/>
              </a:buClr>
              <a:buSzPts val="1100"/>
              <a:buFont typeface="Arial"/>
              <a:buNone/>
            </a:pPr>
            <a:r>
              <a:rPr lang="nl">
                <a:solidFill>
                  <a:schemeClr val="dk1"/>
                </a:solidFill>
                <a:latin typeface="Outfit"/>
                <a:ea typeface="Outfit"/>
                <a:cs typeface="Outfit"/>
                <a:sym typeface="Outfit"/>
              </a:rPr>
              <a:t>Foto 8: Yung Mavu</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None/>
            </a:pP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
        <p:nvSpPr>
          <p:cNvPr id="114" name="Google Shape;114;g381bf4ff2cf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90f6b5e6f4_0_2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90f6b5e6f4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Zo ga je te werk</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Stap 1</a:t>
            </a:r>
            <a:endParaRPr b="1">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Vraag aan de klas: ‘Wie volg je graag online’? Dit mag een specifieke persoon zijn, bepaalde soort video’s, thema’s,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Laat iedereen kort individueel nadenken en eventueel enkele namen noteren.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None/>
            </a:pPr>
            <a:endParaRPr>
              <a:solidFill>
                <a:schemeClr val="dk1"/>
              </a:solidFill>
              <a:latin typeface="Outfit"/>
              <a:ea typeface="Outfit"/>
              <a:cs typeface="Outfit"/>
              <a:sym typeface="Outfit"/>
            </a:endParaRPr>
          </a:p>
          <a:p>
            <a:pPr marL="457200" lvl="0" indent="0" algn="l" rtl="0">
              <a:spcBef>
                <a:spcPts val="0"/>
              </a:spcBef>
              <a:spcAft>
                <a:spcPts val="0"/>
              </a:spcAft>
              <a:buNone/>
            </a:pPr>
            <a:r>
              <a:rPr lang="nl" b="1">
                <a:solidFill>
                  <a:schemeClr val="dk1"/>
                </a:solidFill>
                <a:latin typeface="Outfit"/>
                <a:ea typeface="Outfit"/>
                <a:cs typeface="Outfit"/>
                <a:sym typeface="Outfit"/>
              </a:rPr>
              <a:t>Tip: </a:t>
            </a:r>
            <a:r>
              <a:rPr lang="nl">
                <a:solidFill>
                  <a:schemeClr val="dk1"/>
                </a:solidFill>
                <a:latin typeface="Outfit"/>
                <a:ea typeface="Outfit"/>
                <a:cs typeface="Outfit"/>
                <a:sym typeface="Outfit"/>
              </a:rPr>
              <a:t>Gebruik mentimeter of kahoot zodat leerlingen eventueel anoniem iets kunnen insturen. Jongeren vinden het niet altijd evident om dit met iedereen te delen. </a:t>
            </a:r>
            <a:endParaRPr>
              <a:solidFill>
                <a:schemeClr val="dk1"/>
              </a:solidFill>
              <a:latin typeface="Outfit"/>
              <a:ea typeface="Outfit"/>
              <a:cs typeface="Outfit"/>
              <a:sym typeface="Outfit"/>
            </a:endParaRPr>
          </a:p>
          <a:p>
            <a:pPr marL="457200" lvl="0" indent="0" algn="l" rtl="0">
              <a:spcBef>
                <a:spcPts val="0"/>
              </a:spcBef>
              <a:spcAft>
                <a:spcPts val="0"/>
              </a:spcAft>
              <a:buNone/>
            </a:pPr>
            <a:r>
              <a:rPr lang="nl" b="1">
                <a:solidFill>
                  <a:schemeClr val="dk1"/>
                </a:solidFill>
                <a:latin typeface="Outfit"/>
                <a:ea typeface="Outfit"/>
                <a:cs typeface="Outfit"/>
                <a:sym typeface="Outfit"/>
              </a:rPr>
              <a:t>Tip: </a:t>
            </a:r>
            <a:r>
              <a:rPr lang="nl">
                <a:solidFill>
                  <a:schemeClr val="dk1"/>
                </a:solidFill>
                <a:latin typeface="Outfit"/>
                <a:ea typeface="Outfit"/>
                <a:cs typeface="Outfit"/>
                <a:sym typeface="Outfit"/>
              </a:rPr>
              <a:t>Heb je liever de controle over de voorbeelden? Gebruik de voorbeelden vanaf slide 18. </a:t>
            </a:r>
            <a:endParaRPr>
              <a:solidFill>
                <a:schemeClr val="dk1"/>
              </a:solidFill>
              <a:latin typeface="Outfit"/>
              <a:ea typeface="Outfit"/>
              <a:cs typeface="Outfit"/>
              <a:sym typeface="Outfit"/>
            </a:endParaRPr>
          </a:p>
          <a:p>
            <a:pPr marL="0" lvl="0" indent="0" algn="l" rtl="0">
              <a:spcBef>
                <a:spcPts val="0"/>
              </a:spcBef>
              <a:spcAft>
                <a:spcPts val="0"/>
              </a:spcAft>
              <a:buNone/>
            </a:pPr>
            <a:endParaRPr>
              <a:solidFill>
                <a:schemeClr val="dk1"/>
              </a:solidFill>
              <a:latin typeface="Outfit"/>
              <a:ea typeface="Outfit"/>
              <a:cs typeface="Outfit"/>
              <a:sym typeface="Outfit"/>
            </a:endParaRPr>
          </a:p>
          <a:p>
            <a:pPr marL="457200" lvl="0" indent="0" algn="l" rtl="0">
              <a:spcBef>
                <a:spcPts val="0"/>
              </a:spcBef>
              <a:spcAft>
                <a:spcPts val="0"/>
              </a:spcAft>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None/>
            </a:pPr>
            <a:r>
              <a:rPr lang="nl" b="1">
                <a:solidFill>
                  <a:schemeClr val="dk1"/>
                </a:solidFill>
                <a:latin typeface="Outfit"/>
                <a:ea typeface="Outfit"/>
                <a:cs typeface="Outfit"/>
                <a:sym typeface="Outfit"/>
              </a:rPr>
              <a:t>Stap 2</a:t>
            </a:r>
            <a:endParaRPr b="1">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Laat leerlingen een recente video, reel of story van deze persoon opzoeken en tonen aan hun buur. Beperk dit bij lange video’s tot maximaal  1 minuut.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bespreken hun gekozen video’s met hun buur. Ze beantwoorden de vragen over elkaars filmpje (zie vragen slide 6 &amp; 5) en reageren op de antwoorden van hun buur.</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Geef mee dat jullie dit nadien ook klassikaal zullen bespreken. Mogelijk willen leerlingen niet dat iedereen weet wie ze volgen. </a:t>
            </a:r>
            <a:endParaRPr>
              <a:solidFill>
                <a:schemeClr val="dk1"/>
              </a:solidFill>
              <a:latin typeface="Outfit"/>
              <a:ea typeface="Outfit"/>
              <a:cs typeface="Outfit"/>
              <a:sym typeface="Outfit"/>
            </a:endParaRPr>
          </a:p>
          <a:p>
            <a:pPr marL="0" lvl="0" indent="0" algn="l" rtl="0">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 </a:t>
            </a:r>
            <a:endParaRPr>
              <a:solidFill>
                <a:schemeClr val="dk1"/>
              </a:solidFill>
              <a:latin typeface="Outfit"/>
              <a:ea typeface="Outfit"/>
              <a:cs typeface="Outfit"/>
              <a:sym typeface="Outfit"/>
            </a:endParaRPr>
          </a:p>
          <a:p>
            <a:pPr marL="0" lvl="0" indent="0" algn="l" rtl="0">
              <a:lnSpc>
                <a:spcPct val="115000"/>
              </a:lnSpc>
              <a:spcBef>
                <a:spcPts val="1200"/>
              </a:spcBef>
              <a:spcAft>
                <a:spcPts val="1200"/>
              </a:spcAft>
              <a:buClr>
                <a:schemeClr val="dk1"/>
              </a:buClr>
              <a:buSzPts val="1100"/>
              <a:buFont typeface="Arial"/>
              <a:buNone/>
            </a:pPr>
            <a:endParaRPr b="1">
              <a:solidFill>
                <a:schemeClr val="dk1"/>
              </a:solidFill>
              <a:latin typeface="Outfit"/>
              <a:ea typeface="Outfit"/>
              <a:cs typeface="Outfit"/>
              <a:sym typeface="Outfi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90f6b5e6f4_0_1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90f6b5e6f4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latin typeface="Outfit"/>
                <a:ea typeface="Outfit"/>
                <a:cs typeface="Outfit"/>
                <a:sym typeface="Outfit"/>
              </a:rPr>
              <a:t>Opdracht optie 1</a:t>
            </a:r>
            <a:endParaRPr>
              <a:latin typeface="Outfit"/>
              <a:ea typeface="Outfit"/>
              <a:cs typeface="Outfit"/>
              <a:sym typeface="Outfi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90f6b5e6f4_0_3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90f6b5e6f4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latin typeface="Outfit"/>
              <a:ea typeface="Outfit"/>
              <a:cs typeface="Outfit"/>
              <a:sym typeface="Outfi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b930fe3d57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b930fe3d5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Voer na de oefening die je koos een </a:t>
            </a:r>
            <a:r>
              <a:rPr lang="nl" b="1">
                <a:solidFill>
                  <a:schemeClr val="dk1"/>
                </a:solidFill>
                <a:latin typeface="Outfit"/>
                <a:ea typeface="Outfit"/>
                <a:cs typeface="Outfit"/>
                <a:sym typeface="Outfit"/>
              </a:rPr>
              <a:t>klasgesprek</a:t>
            </a:r>
            <a:r>
              <a:rPr lang="nl">
                <a:solidFill>
                  <a:schemeClr val="dk1"/>
                </a:solidFill>
                <a:latin typeface="Outfit"/>
                <a:ea typeface="Outfit"/>
                <a:cs typeface="Outfit"/>
                <a:sym typeface="Outfit"/>
              </a:rPr>
              <a:t>.</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Voer voor het klasgesprek</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volgt deze influencer? Hoe kom je bij dit profiel terecht?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is deze persoon? Wat is er zo eigen aan deze persoon en hun posts? Welke content deelt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Waarom deelt deze persoon die boodschap?</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vind je van de uitspraken en het gedrag van deze persoon? Zijn er mensen in de klas of daarbuiten die daar anders over denken?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Kan je je vinden in de posts van deze persoon? Waarom (niet)?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Herken je jezelf in deze persoon?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Krijg je veel content die lijkt op de video’s van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denk je dat anderen deze content ervaren? Hoe zouden zij zich hierbij voelen?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Zou jij deze persoon aanbevelen aan anderen?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90f6b5e6f4_0_3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90f6b5e6f4_0_3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Tip: </a:t>
            </a:r>
            <a:r>
              <a:rPr lang="nl">
                <a:solidFill>
                  <a:schemeClr val="dk1"/>
                </a:solidFill>
                <a:latin typeface="Outfit"/>
                <a:ea typeface="Outfit"/>
                <a:cs typeface="Outfit"/>
                <a:sym typeface="Outfit"/>
              </a:rPr>
              <a:t>Wil je meer inzicht krijgen in de video’s die je leerlingen bekijken? Laat hen vooraf via Smartschool een inluencer doorgeven die ze graag volgen, en kies zelf enkele video’s uit. Bespreek één video samen in de klas en laat de leerlingen daarna per twee een andere video analyseren.</a:t>
            </a:r>
            <a:br>
              <a:rPr lang="nl">
                <a:solidFill>
                  <a:schemeClr val="dk1"/>
                </a:solidFill>
                <a:latin typeface="Outfit"/>
                <a:ea typeface="Outfit"/>
                <a:cs typeface="Outfit"/>
                <a:sym typeface="Outfit"/>
              </a:rPr>
            </a:br>
            <a:endParaRPr>
              <a:solidFill>
                <a:schemeClr val="dk1"/>
              </a:solidFill>
              <a:latin typeface="Outfit"/>
              <a:ea typeface="Outfit"/>
              <a:cs typeface="Outfit"/>
              <a:sym typeface="Outfit"/>
            </a:endParaRPr>
          </a:p>
          <a:p>
            <a:pPr marL="457200" lvl="0" indent="0" algn="l" rtl="0">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Tip: </a:t>
            </a:r>
            <a:r>
              <a:rPr lang="nl">
                <a:solidFill>
                  <a:schemeClr val="dk1"/>
                </a:solidFill>
                <a:latin typeface="Outfit"/>
                <a:ea typeface="Outfit"/>
                <a:cs typeface="Outfit"/>
                <a:sym typeface="Outfit"/>
              </a:rPr>
              <a:t>Heb je liever de controle over de voorbeelden? Gebruik de voorbeelden vanaf slide 18. </a:t>
            </a:r>
            <a:endParaRPr>
              <a:solidFill>
                <a:schemeClr val="dk1"/>
              </a:solidFill>
              <a:latin typeface="Outfit"/>
              <a:ea typeface="Outfit"/>
              <a:cs typeface="Outfit"/>
              <a:sym typeface="Outfit"/>
            </a:endParaRPr>
          </a:p>
          <a:p>
            <a:pPr marL="457200" lvl="0" indent="0" algn="l" rtl="0">
              <a:lnSpc>
                <a:spcPct val="115000"/>
              </a:lnSpc>
              <a:spcBef>
                <a:spcPts val="1200"/>
              </a:spcBef>
              <a:spcAft>
                <a:spcPts val="1200"/>
              </a:spcAft>
              <a:buClr>
                <a:schemeClr val="dk1"/>
              </a:buClr>
              <a:buSzPts val="1100"/>
              <a:buFont typeface="Arial"/>
              <a:buNone/>
            </a:pPr>
            <a:endParaRPr>
              <a:solidFill>
                <a:schemeClr val="dk1"/>
              </a:solidFill>
              <a:latin typeface="Outfit"/>
              <a:ea typeface="Outfit"/>
              <a:cs typeface="Outfit"/>
              <a:sym typeface="Outfi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90f6b5e6f4_0_3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90f6b5e6f4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Opdracht optie 2</a:t>
            </a:r>
            <a:endParaRPr>
              <a:solidFill>
                <a:schemeClr val="dk1"/>
              </a:solidFill>
              <a:latin typeface="Outfit"/>
              <a:ea typeface="Outfit"/>
              <a:cs typeface="Outfit"/>
              <a:sym typeface="Outfit"/>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b930fe3d57_1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b930fe3d57_1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latin typeface="Outfit"/>
              <a:ea typeface="Outfit"/>
              <a:cs typeface="Outfit"/>
              <a:sym typeface="Outfi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b930fe3d57_1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3b930fe3d57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Voer na de oefening die je koos een </a:t>
            </a:r>
            <a:r>
              <a:rPr lang="nl" b="1">
                <a:solidFill>
                  <a:schemeClr val="dk1"/>
                </a:solidFill>
                <a:latin typeface="Outfit"/>
                <a:ea typeface="Outfit"/>
                <a:cs typeface="Outfit"/>
                <a:sym typeface="Outfit"/>
              </a:rPr>
              <a:t>klasgesprek</a:t>
            </a:r>
            <a:r>
              <a:rPr lang="nl">
                <a:solidFill>
                  <a:schemeClr val="dk1"/>
                </a:solidFill>
                <a:latin typeface="Outfit"/>
                <a:ea typeface="Outfit"/>
                <a:cs typeface="Outfit"/>
                <a:sym typeface="Outfit"/>
              </a:rPr>
              <a:t>.</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Voer voor het klasgesprek</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volgt deze influencer? Hoe kom je bij dit profiel terecht?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is deze persoon? Wat is er zo eigen aan deze persoon en hun posts? Welke content deelt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Waarom deelt deze persoon die boodschap?</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vind je van de uitspraken en het gedrag van deze persoon? Zijn er mensen in de klas of daarbuiten die daar anders over denken?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Kan je je vinden in de posts van deze persoon? Waarom (niet)?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Herken je jezelf in deze persoon?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Krijg je veel content die lijkt op de video’s van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denk je dat anderen deze content ervaren? Hoe zouden zij zich hierbij voelen?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Zou jij deze persoon aanbevelen aan anderen?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90f6b5e6f4_0_7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90f6b5e6f4_0_7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Rond af met deze inzichten. </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Theorie</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Een content creator is een persoon die via sociale media een groot bereik heeft en invloed uitoefent op de meningen, het gedrag of de keuzes van anderen.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Content creators gebruiken vaak platforms zoals TikTok, Instagram of YouTube om producten te promoten, persoonlijke verhalen te delen of opinies te uiten. Hun impact is groot, zeker bij jongeren, en hun boodschappen kunnen zowel positief als negatief zijn.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Jongeren volgen hen omdat ze </a:t>
            </a:r>
            <a:r>
              <a:rPr lang="nl" b="1">
                <a:solidFill>
                  <a:schemeClr val="dk1"/>
                </a:solidFill>
                <a:latin typeface="Outfit"/>
                <a:ea typeface="Outfit"/>
                <a:cs typeface="Outfit"/>
                <a:sym typeface="Outfit"/>
              </a:rPr>
              <a:t>herkenbaar, ‘echt’ en inspirerend</a:t>
            </a:r>
            <a:r>
              <a:rPr lang="nl">
                <a:solidFill>
                  <a:schemeClr val="dk1"/>
                </a:solidFill>
                <a:latin typeface="Outfit"/>
                <a:ea typeface="Outfit"/>
                <a:cs typeface="Outfit"/>
                <a:sym typeface="Outfit"/>
              </a:rPr>
              <a:t> lijken. Ze spreken hen aan met humor, lifestylecontent en herkenbare thema’s.</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Veel influencers hebben een groot bereik, waardoor organisaties graag</a:t>
            </a:r>
            <a:r>
              <a:rPr lang="nl" b="1">
                <a:solidFill>
                  <a:schemeClr val="dk1"/>
                </a:solidFill>
                <a:latin typeface="Outfit"/>
                <a:ea typeface="Outfit"/>
                <a:cs typeface="Outfit"/>
                <a:sym typeface="Outfit"/>
              </a:rPr>
              <a:t> samenwerkingen</a:t>
            </a:r>
            <a:r>
              <a:rPr lang="nl">
                <a:solidFill>
                  <a:schemeClr val="dk1"/>
                </a:solidFill>
                <a:latin typeface="Outfit"/>
                <a:ea typeface="Outfit"/>
                <a:cs typeface="Outfit"/>
                <a:sym typeface="Outfit"/>
              </a:rPr>
              <a:t> met hen aangaan. Soms gaat het om commerciële bedrijven. In dat geval vermelden influencers meestal dat ze betaald worden</a:t>
            </a:r>
            <a:r>
              <a:rPr lang="nl" b="1">
                <a:solidFill>
                  <a:schemeClr val="dk1"/>
                </a:solidFill>
                <a:latin typeface="Outfit"/>
                <a:ea typeface="Outfit"/>
                <a:cs typeface="Outfit"/>
                <a:sym typeface="Outfit"/>
              </a:rPr>
              <a:t> </a:t>
            </a:r>
            <a:r>
              <a:rPr lang="nl">
                <a:solidFill>
                  <a:schemeClr val="dk1"/>
                </a:solidFill>
                <a:latin typeface="Outfit"/>
                <a:ea typeface="Outfit"/>
                <a:cs typeface="Outfit"/>
                <a:sym typeface="Outfit"/>
              </a:rPr>
              <a:t>en dat het dus om reclame gaat. Maar dat gebeurt niet altijd.</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Content creators gebruiken verschillende strategieën om geloofwaardig over te komen: authenticiteit, storytelling, humor, lifestylebeelden en herkenbaarheid. Zo komen hun boodschappen subtieler en geloofwaardiger over, en herkennen jongeren de ideologische lading niet meteen. Niet alles wat ze posten is positief, objectief of betrouwbaar.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Er bestaat </a:t>
            </a:r>
            <a:r>
              <a:rPr lang="nl" b="1">
                <a:solidFill>
                  <a:schemeClr val="dk1"/>
                </a:solidFill>
                <a:latin typeface="Outfit"/>
                <a:ea typeface="Outfit"/>
                <a:cs typeface="Outfit"/>
                <a:sym typeface="Outfit"/>
              </a:rPr>
              <a:t>nog geen controleorgaan</a:t>
            </a:r>
            <a:r>
              <a:rPr lang="nl">
                <a:solidFill>
                  <a:schemeClr val="dk1"/>
                </a:solidFill>
                <a:latin typeface="Outfit"/>
                <a:ea typeface="Outfit"/>
                <a:cs typeface="Outfit"/>
                <a:sym typeface="Outfit"/>
              </a:rPr>
              <a:t> dat nagaat of de informatie die influencers delen wel klopt. Voor media en overheidsinstanties is die controle er wél. Jongeren moeten zich daarvan bewust zijn, want influencers worden ook ingezet in </a:t>
            </a:r>
            <a:r>
              <a:rPr lang="nl" b="1">
                <a:solidFill>
                  <a:schemeClr val="dk1"/>
                </a:solidFill>
                <a:latin typeface="Outfit"/>
                <a:ea typeface="Outfit"/>
                <a:cs typeface="Outfit"/>
                <a:sym typeface="Outfit"/>
              </a:rPr>
              <a:t>desinformatiecampagnes </a:t>
            </a:r>
            <a:r>
              <a:rPr lang="nl">
                <a:solidFill>
                  <a:schemeClr val="dk1"/>
                </a:solidFill>
                <a:latin typeface="Outfit"/>
                <a:ea typeface="Outfit"/>
                <a:cs typeface="Outfit"/>
                <a:sym typeface="Outfit"/>
              </a:rPr>
              <a:t>vanuit het buitenland. Daarom is het belangrijk om kritisch naar hun content te kijken.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Char char="●"/>
            </a:pPr>
            <a:r>
              <a:rPr lang="nl">
                <a:solidFill>
                  <a:schemeClr val="dk1"/>
                </a:solidFill>
                <a:latin typeface="Outfit"/>
                <a:ea typeface="Outfit"/>
                <a:cs typeface="Outfit"/>
                <a:sym typeface="Outfit"/>
              </a:rPr>
              <a:t>Er wordt gebruikgemaakt van </a:t>
            </a:r>
            <a:r>
              <a:rPr lang="nl" b="1">
                <a:solidFill>
                  <a:schemeClr val="dk1"/>
                </a:solidFill>
                <a:latin typeface="Outfit"/>
                <a:ea typeface="Outfit"/>
                <a:cs typeface="Outfit"/>
                <a:sym typeface="Outfit"/>
              </a:rPr>
              <a:t>klassieke beïnvloedingstechnieken</a:t>
            </a:r>
            <a:r>
              <a:rPr lang="nl">
                <a:solidFill>
                  <a:schemeClr val="dk1"/>
                </a:solidFill>
                <a:latin typeface="Outfit"/>
                <a:ea typeface="Outfit"/>
                <a:cs typeface="Outfit"/>
                <a:sym typeface="Outfit"/>
              </a:rPr>
              <a:t> zoals:</a:t>
            </a:r>
            <a:endParaRPr>
              <a:solidFill>
                <a:schemeClr val="dk1"/>
              </a:solidFill>
              <a:latin typeface="Outfit"/>
              <a:ea typeface="Outfit"/>
              <a:cs typeface="Outfit"/>
              <a:sym typeface="Outfit"/>
            </a:endParaRPr>
          </a:p>
          <a:p>
            <a:pPr marL="914400" lvl="0" indent="-298450" algn="l" rtl="0">
              <a:lnSpc>
                <a:spcPct val="115000"/>
              </a:lnSpc>
              <a:spcBef>
                <a:spcPts val="0"/>
              </a:spcBef>
              <a:spcAft>
                <a:spcPts val="0"/>
              </a:spcAft>
              <a:buClr>
                <a:schemeClr val="dk1"/>
              </a:buClr>
              <a:buSzPts val="1100"/>
              <a:buChar char="●"/>
            </a:pPr>
            <a:r>
              <a:rPr lang="nl" b="1">
                <a:solidFill>
                  <a:schemeClr val="dk1"/>
                </a:solidFill>
                <a:latin typeface="Outfit"/>
                <a:ea typeface="Outfit"/>
                <a:cs typeface="Outfit"/>
                <a:sym typeface="Outfit"/>
              </a:rPr>
              <a:t>Autoriteitsbias</a:t>
            </a:r>
            <a:r>
              <a:rPr lang="nl">
                <a:solidFill>
                  <a:schemeClr val="dk1"/>
                </a:solidFill>
                <a:latin typeface="Outfit"/>
                <a:ea typeface="Outfit"/>
                <a:cs typeface="Outfit"/>
                <a:sym typeface="Outfit"/>
              </a:rPr>
              <a:t>: zichzelf als expert presenteren (een psycholoog, coach)</a:t>
            </a:r>
            <a:endParaRPr>
              <a:solidFill>
                <a:schemeClr val="dk1"/>
              </a:solidFill>
              <a:latin typeface="Outfit"/>
              <a:ea typeface="Outfit"/>
              <a:cs typeface="Outfit"/>
              <a:sym typeface="Outfit"/>
            </a:endParaRPr>
          </a:p>
          <a:p>
            <a:pPr marL="914400" lvl="0" indent="-298450" algn="l" rtl="0">
              <a:lnSpc>
                <a:spcPct val="115000"/>
              </a:lnSpc>
              <a:spcBef>
                <a:spcPts val="0"/>
              </a:spcBef>
              <a:spcAft>
                <a:spcPts val="0"/>
              </a:spcAft>
              <a:buClr>
                <a:schemeClr val="dk1"/>
              </a:buClr>
              <a:buSzPts val="1100"/>
              <a:buChar char="●"/>
            </a:pPr>
            <a:r>
              <a:rPr lang="nl" b="1">
                <a:solidFill>
                  <a:schemeClr val="dk1"/>
                </a:solidFill>
                <a:latin typeface="Outfit"/>
                <a:ea typeface="Outfit"/>
                <a:cs typeface="Outfit"/>
                <a:sym typeface="Outfit"/>
              </a:rPr>
              <a:t>Bandwagon-effect</a:t>
            </a:r>
            <a:r>
              <a:rPr lang="nl">
                <a:solidFill>
                  <a:schemeClr val="dk1"/>
                </a:solidFill>
                <a:latin typeface="Outfit"/>
                <a:ea typeface="Outfit"/>
                <a:cs typeface="Outfit"/>
                <a:sym typeface="Outfit"/>
              </a:rPr>
              <a:t>: ‘Iedereen die succesvol is, denkt zo’</a:t>
            </a:r>
            <a:endParaRPr>
              <a:solidFill>
                <a:schemeClr val="dk1"/>
              </a:solidFill>
              <a:latin typeface="Outfit"/>
              <a:ea typeface="Outfit"/>
              <a:cs typeface="Outfit"/>
              <a:sym typeface="Outfit"/>
            </a:endParaRPr>
          </a:p>
          <a:p>
            <a:pPr marL="914400" lvl="0" indent="-298450" algn="l" rtl="0">
              <a:lnSpc>
                <a:spcPct val="115000"/>
              </a:lnSpc>
              <a:spcBef>
                <a:spcPts val="0"/>
              </a:spcBef>
              <a:spcAft>
                <a:spcPts val="0"/>
              </a:spcAft>
              <a:buClr>
                <a:schemeClr val="dk1"/>
              </a:buClr>
              <a:buSzPts val="1100"/>
              <a:buChar char="●"/>
            </a:pPr>
            <a:r>
              <a:rPr lang="nl" b="1">
                <a:solidFill>
                  <a:schemeClr val="dk1"/>
                </a:solidFill>
                <a:latin typeface="Outfit"/>
                <a:ea typeface="Outfit"/>
                <a:cs typeface="Outfit"/>
                <a:sym typeface="Outfit"/>
              </a:rPr>
              <a:t>Fear of missing out</a:t>
            </a:r>
            <a:r>
              <a:rPr lang="nl">
                <a:solidFill>
                  <a:schemeClr val="dk1"/>
                </a:solidFill>
                <a:latin typeface="Outfit"/>
                <a:ea typeface="Outfit"/>
                <a:cs typeface="Outfit"/>
                <a:sym typeface="Outfit"/>
              </a:rPr>
              <a:t>: ‘Als je dit niet doet, blijf je achter’</a:t>
            </a:r>
            <a:endParaRPr>
              <a:solidFill>
                <a:schemeClr val="dk1"/>
              </a:solidFill>
              <a:latin typeface="Outfit"/>
              <a:ea typeface="Outfit"/>
              <a:cs typeface="Outfit"/>
              <a:sym typeface="Outfit"/>
            </a:endParaRPr>
          </a:p>
          <a:p>
            <a:pPr marL="914400" lvl="0" indent="-298450" algn="l" rtl="0">
              <a:lnSpc>
                <a:spcPct val="115000"/>
              </a:lnSpc>
              <a:spcBef>
                <a:spcPts val="0"/>
              </a:spcBef>
              <a:spcAft>
                <a:spcPts val="0"/>
              </a:spcAft>
              <a:buClr>
                <a:schemeClr val="dk1"/>
              </a:buClr>
              <a:buSzPts val="1100"/>
              <a:buChar char="●"/>
            </a:pPr>
            <a:r>
              <a:rPr lang="nl" b="1">
                <a:solidFill>
                  <a:schemeClr val="dk1"/>
                </a:solidFill>
                <a:latin typeface="Outfit"/>
                <a:ea typeface="Outfit"/>
                <a:cs typeface="Outfit"/>
                <a:sym typeface="Outfit"/>
              </a:rPr>
              <a:t>Inspelen op emoties, bv. frustratie</a:t>
            </a:r>
            <a:r>
              <a:rPr lang="nl">
                <a:solidFill>
                  <a:schemeClr val="dk1"/>
                </a:solidFill>
                <a:latin typeface="Outfit"/>
                <a:ea typeface="Outfit"/>
                <a:cs typeface="Outfit"/>
                <a:sym typeface="Outfit"/>
              </a:rPr>
              <a:t>: ‘De maatschappij is tegen jou’ of ‘Wij helpen je winnen’ </a:t>
            </a:r>
            <a:br>
              <a:rPr lang="nl">
                <a:solidFill>
                  <a:schemeClr val="dk1"/>
                </a:solidFill>
                <a:latin typeface="Outfit"/>
                <a:ea typeface="Outfit"/>
                <a:cs typeface="Outfit"/>
                <a:sym typeface="Outfit"/>
              </a:rPr>
            </a:br>
            <a:r>
              <a:rPr lang="nl">
                <a:solidFill>
                  <a:schemeClr val="dk1"/>
                </a:solidFill>
                <a:latin typeface="Outfit"/>
                <a:ea typeface="Outfit"/>
                <a:cs typeface="Outfit"/>
                <a:sym typeface="Outfit"/>
              </a:rPr>
              <a:t>Deze mix van </a:t>
            </a:r>
            <a:r>
              <a:rPr lang="nl" b="1">
                <a:solidFill>
                  <a:schemeClr val="dk1"/>
                </a:solidFill>
                <a:latin typeface="Outfit"/>
                <a:ea typeface="Outfit"/>
                <a:cs typeface="Outfit"/>
                <a:sym typeface="Outfit"/>
              </a:rPr>
              <a:t>herkenning, herhaling via algoritmes en subtiel verpakte ideologie</a:t>
            </a:r>
            <a:r>
              <a:rPr lang="nl">
                <a:solidFill>
                  <a:schemeClr val="dk1"/>
                </a:solidFill>
                <a:latin typeface="Outfit"/>
                <a:ea typeface="Outfit"/>
                <a:cs typeface="Outfit"/>
                <a:sym typeface="Outfit"/>
              </a:rPr>
              <a:t> maakt dat jongeren beïnvloed worden, vaak zonder dat ze dat doorhebben.</a:t>
            </a:r>
            <a:endParaRPr>
              <a:solidFill>
                <a:schemeClr val="dk1"/>
              </a:solidFill>
              <a:latin typeface="Outfit"/>
              <a:ea typeface="Outfit"/>
              <a:cs typeface="Outfit"/>
              <a:sym typeface="Outfit"/>
            </a:endParaRPr>
          </a:p>
          <a:p>
            <a:pPr marL="0" lvl="0" indent="0" algn="l" rtl="0">
              <a:spcBef>
                <a:spcPts val="120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8081463642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1200"/>
              </a:spcBef>
              <a:spcAft>
                <a:spcPts val="1200"/>
              </a:spcAft>
              <a:buNone/>
            </a:pPr>
            <a:endParaRPr>
              <a:solidFill>
                <a:schemeClr val="dk1"/>
              </a:solidFill>
            </a:endParaRPr>
          </a:p>
        </p:txBody>
      </p:sp>
      <p:sp>
        <p:nvSpPr>
          <p:cNvPr id="218" name="Google Shape;218;g38081463642_0_17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828354215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200"/>
              </a:spcBef>
              <a:spcAft>
                <a:spcPts val="0"/>
              </a:spcAft>
              <a:buClr>
                <a:schemeClr val="dk1"/>
              </a:buClr>
              <a:buSzPts val="1100"/>
              <a:buFont typeface="Outfit"/>
              <a:buChar char="●"/>
            </a:pPr>
            <a:endParaRPr>
              <a:solidFill>
                <a:schemeClr val="dk1"/>
              </a:solidFill>
              <a:latin typeface="Outfit"/>
              <a:ea typeface="Outfit"/>
              <a:cs typeface="Outfit"/>
              <a:sym typeface="Outfit"/>
            </a:endParaRPr>
          </a:p>
        </p:txBody>
      </p:sp>
      <p:sp>
        <p:nvSpPr>
          <p:cNvPr id="225" name="Google Shape;225;g38283542157_0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a9492d462c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a:solidFill>
                <a:schemeClr val="dk1"/>
              </a:solidFill>
            </a:endParaRPr>
          </a:p>
          <a:p>
            <a:pPr marL="0" lvl="0" indent="0" algn="l" rtl="0">
              <a:lnSpc>
                <a:spcPct val="115000"/>
              </a:lnSpc>
              <a:spcBef>
                <a:spcPts val="1200"/>
              </a:spcBef>
              <a:spcAft>
                <a:spcPts val="1200"/>
              </a:spcAft>
              <a:buNone/>
            </a:pPr>
            <a:endParaRPr>
              <a:solidFill>
                <a:schemeClr val="dk1"/>
              </a:solidFill>
            </a:endParaRPr>
          </a:p>
        </p:txBody>
      </p:sp>
      <p:sp>
        <p:nvSpPr>
          <p:cNvPr id="232" name="Google Shape;232;g3a9492d462c_1_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81bf4ff2cf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0" algn="l" rtl="0">
              <a:lnSpc>
                <a:spcPct val="115000"/>
              </a:lnSpc>
              <a:spcBef>
                <a:spcPts val="0"/>
              </a:spcBef>
              <a:spcAft>
                <a:spcPts val="0"/>
              </a:spcAft>
              <a:buNone/>
            </a:pPr>
            <a:endParaRPr>
              <a:solidFill>
                <a:schemeClr val="dk1"/>
              </a:solidFill>
            </a:endParaRPr>
          </a:p>
        </p:txBody>
      </p:sp>
      <p:sp>
        <p:nvSpPr>
          <p:cNvPr id="239" name="Google Shape;239;g381bf4ff2cf_0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a9492d462c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Heb je liever de controle over de voorbeelden? In de volgende slides enkele video’s van influencers die je kan gebruiken in de klas met je leerlingen. </a:t>
            </a:r>
            <a:endParaRPr>
              <a:solidFill>
                <a:schemeClr val="dk1"/>
              </a:solidFill>
              <a:latin typeface="Outfit"/>
              <a:ea typeface="Outfit"/>
              <a:cs typeface="Outfit"/>
              <a:sym typeface="Outfit"/>
            </a:endParaRPr>
          </a:p>
        </p:txBody>
      </p:sp>
      <p:sp>
        <p:nvSpPr>
          <p:cNvPr id="246" name="Google Shape;246;g3a9492d462c_1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90f6b5e6f4_0_5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Hoe deze video je zou kunnen beïnvloeden: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In deze video maakt Average Rob reclame voor zijn nieuwe broodje “the Vol au Vent remix” met Panos. Deze video zou ervoor kunnen zorgen dat je het broodje wilt proberen en gaat kopen.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p:txBody>
      </p:sp>
      <p:sp>
        <p:nvSpPr>
          <p:cNvPr id="252" name="Google Shape;252;g390f6b5e6f4_0_55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390f6b5e6f4_0_7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390f6b5e6f4_0_7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l">
                <a:solidFill>
                  <a:schemeClr val="dk1"/>
                </a:solidFill>
                <a:latin typeface="Outfit"/>
                <a:ea typeface="Outfit"/>
                <a:cs typeface="Outfit"/>
                <a:sym typeface="Outfit"/>
              </a:rPr>
              <a:t>Voer na de oefening die je koos een </a:t>
            </a:r>
            <a:r>
              <a:rPr lang="nl" b="1">
                <a:solidFill>
                  <a:schemeClr val="dk1"/>
                </a:solidFill>
                <a:latin typeface="Outfit"/>
                <a:ea typeface="Outfit"/>
                <a:cs typeface="Outfit"/>
                <a:sym typeface="Outfit"/>
              </a:rPr>
              <a:t>klasgesprek</a:t>
            </a:r>
            <a:r>
              <a:rPr lang="nl">
                <a:solidFill>
                  <a:schemeClr val="dk1"/>
                </a:solidFill>
                <a:latin typeface="Outfit"/>
                <a:ea typeface="Outfit"/>
                <a:cs typeface="Outfit"/>
                <a:sym typeface="Outfit"/>
              </a:rPr>
              <a:t>.</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None/>
            </a:pPr>
            <a:r>
              <a:rPr lang="nl" b="1">
                <a:solidFill>
                  <a:schemeClr val="dk1"/>
                </a:solidFill>
                <a:latin typeface="Outfit"/>
                <a:ea typeface="Outfit"/>
                <a:cs typeface="Outfit"/>
                <a:sym typeface="Outfit"/>
              </a:rPr>
              <a:t>Voer voor het klasgesprek</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None/>
            </a:pP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volgt deze influencer? Hoe kom je bij dit profiel terecht?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is deze persoon? Wat is er zo eigen aan deze persoon en hun posts? Welke content deelt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Waarom deelt deze persoon die boodschap?</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vind je van de uitspraken en het gedrag van deze persoon? Zijn er mensen in de klas of daarbuiten die daar anders over denken?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Kan je je vinden in de posts van deze persoon? Waarom (niet)?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Herken je jezelf in deze persoon?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Krijg je veel content die lijkt op de video’s van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denk je dat anderen deze content ervaren? Hoe zouden zij zich hierbij voelen?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Zou jij deze persoon aanbevelen aan anderen?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endParaRPr b="1">
              <a:solidFill>
                <a:schemeClr val="dk1"/>
              </a:solidFill>
              <a:latin typeface="Outfit"/>
              <a:ea typeface="Outfit"/>
              <a:cs typeface="Outfit"/>
              <a:sym typeface="Outfi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90f6b5e6f4_0_7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l">
                <a:solidFill>
                  <a:schemeClr val="dk1"/>
                </a:solidFill>
                <a:latin typeface="Outfit"/>
                <a:ea typeface="Outfit"/>
                <a:cs typeface="Outfit"/>
                <a:sym typeface="Outfit"/>
              </a:rPr>
              <a:t>Hoe deze video je zou kunnen beïnvloeden: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Het kan ervoor zorgen dat je meedoet aan de Labubu trend en er ook een koopt.</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None/>
            </a:pP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p:txBody>
      </p:sp>
      <p:sp>
        <p:nvSpPr>
          <p:cNvPr id="267" name="Google Shape;267;g390f6b5e6f4_0_70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90f6b5e6f4_0_7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90f6b5e6f4_0_7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Voer na de oefening die je koos een </a:t>
            </a:r>
            <a:r>
              <a:rPr lang="nl" b="1">
                <a:solidFill>
                  <a:schemeClr val="dk1"/>
                </a:solidFill>
                <a:latin typeface="Outfit"/>
                <a:ea typeface="Outfit"/>
                <a:cs typeface="Outfit"/>
                <a:sym typeface="Outfit"/>
              </a:rPr>
              <a:t>klasgesprek</a:t>
            </a:r>
            <a:r>
              <a:rPr lang="nl">
                <a:solidFill>
                  <a:schemeClr val="dk1"/>
                </a:solidFill>
                <a:latin typeface="Outfit"/>
                <a:ea typeface="Outfit"/>
                <a:cs typeface="Outfit"/>
                <a:sym typeface="Outfit"/>
              </a:rPr>
              <a:t>.</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Voer voor het klasgesprek</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volgt deze influencer? Hoe kom je bij dit profiel terecht?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is deze persoon? Wat is er zo eigen aan deze persoon en hun posts? Welke content deelt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Waarom deelt deze persoon die boodschap?</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vind je van de uitspraken en het gedrag van deze persoon? Zijn er mensen in de klas of daarbuiten die daar anders over denken?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Kan je je vinden in de posts van deze persoon? Waarom (niet)?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Herken je jezelf in deze persoon?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Krijg je veel content die lijkt op de video’s van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denk je dat anderen deze content ervaren? Hoe zouden zij zich hierbij voelen?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Zou jij deze persoon aanbevelen aan anderen?</a:t>
            </a:r>
            <a:endParaRPr>
              <a:solidFill>
                <a:schemeClr val="dk1"/>
              </a:solidFill>
              <a:latin typeface="Outfit"/>
              <a:ea typeface="Outfit"/>
              <a:cs typeface="Outfit"/>
              <a:sym typeface="Outfit"/>
            </a:endParaRPr>
          </a:p>
          <a:p>
            <a:pPr marL="0" lvl="0" indent="0" algn="l" rtl="0">
              <a:lnSpc>
                <a:spcPct val="115000"/>
              </a:lnSpc>
              <a:spcBef>
                <a:spcPts val="1200"/>
              </a:spcBef>
              <a:spcAft>
                <a:spcPts val="1200"/>
              </a:spcAft>
              <a:buNone/>
            </a:pP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90f6b5e6f4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Hoe deze video je zou kunnen beïnvloeden: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Het kan ervoor zorgen dat je ook de chicken cheddar burger wilt proberen.</a:t>
            </a:r>
            <a:endParaRPr>
              <a:solidFill>
                <a:schemeClr val="dk1"/>
              </a:solidFill>
              <a:latin typeface="Outfit"/>
              <a:ea typeface="Outfit"/>
              <a:cs typeface="Outfit"/>
              <a:sym typeface="Outfit"/>
            </a:endParaRPr>
          </a:p>
        </p:txBody>
      </p:sp>
      <p:sp>
        <p:nvSpPr>
          <p:cNvPr id="282" name="Google Shape;282;g390f6b5e6f4_0_77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90f6b5e6f4_0_7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90f6b5e6f4_0_7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l">
                <a:solidFill>
                  <a:schemeClr val="dk1"/>
                </a:solidFill>
                <a:latin typeface="Outfit"/>
                <a:ea typeface="Outfit"/>
                <a:cs typeface="Outfit"/>
                <a:sym typeface="Outfit"/>
              </a:rPr>
              <a:t>Voer na de oefening die je koos een </a:t>
            </a:r>
            <a:r>
              <a:rPr lang="nl" b="1">
                <a:solidFill>
                  <a:schemeClr val="dk1"/>
                </a:solidFill>
                <a:latin typeface="Outfit"/>
                <a:ea typeface="Outfit"/>
                <a:cs typeface="Outfit"/>
                <a:sym typeface="Outfit"/>
              </a:rPr>
              <a:t>klasgesprek</a:t>
            </a:r>
            <a:r>
              <a:rPr lang="nl">
                <a:solidFill>
                  <a:schemeClr val="dk1"/>
                </a:solidFill>
                <a:latin typeface="Outfit"/>
                <a:ea typeface="Outfit"/>
                <a:cs typeface="Outfit"/>
                <a:sym typeface="Outfit"/>
              </a:rPr>
              <a:t>.</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None/>
            </a:pPr>
            <a:r>
              <a:rPr lang="nl" b="1">
                <a:solidFill>
                  <a:schemeClr val="dk1"/>
                </a:solidFill>
                <a:latin typeface="Outfit"/>
                <a:ea typeface="Outfit"/>
                <a:cs typeface="Outfit"/>
                <a:sym typeface="Outfit"/>
              </a:rPr>
              <a:t>Voer voor het klasgesprek</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None/>
            </a:pP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volgt deze influencer? Hoe kom je bij dit profiel terecht?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is deze persoon? Wat is er zo eigen aan deze persoon en hun posts? Welke content deelt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Waarom deelt deze persoon die boodschap?</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vind je van de uitspraken en het gedrag van deze persoon? Zijn er mensen in de klas of daarbuiten die daar anders over denken?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Kan je je vinden in de posts van deze persoon? Waarom (niet)?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Herken je jezelf in deze persoon?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Krijg je veel content die lijkt op de video’s van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denk je dat anderen deze content ervaren? Hoe zouden zij zich hierbij voelen?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Zou jij deze persoon aanbevelen aan anderen?</a:t>
            </a:r>
            <a:endParaRPr>
              <a:solidFill>
                <a:schemeClr val="dk1"/>
              </a:solidFill>
              <a:latin typeface="Outfit"/>
              <a:ea typeface="Outfit"/>
              <a:cs typeface="Outfit"/>
              <a:sym typeface="Outfit"/>
            </a:endParaRPr>
          </a:p>
          <a:p>
            <a:pPr marL="0" lvl="0" indent="0" algn="l" rtl="0">
              <a:lnSpc>
                <a:spcPct val="115000"/>
              </a:lnSpc>
              <a:spcBef>
                <a:spcPts val="1200"/>
              </a:spcBef>
              <a:spcAft>
                <a:spcPts val="200"/>
              </a:spcAft>
              <a:buNone/>
            </a:pP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90f6b5e6f4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l">
                <a:solidFill>
                  <a:schemeClr val="dk1"/>
                </a:solidFill>
                <a:latin typeface="Outfit"/>
                <a:ea typeface="Outfit"/>
                <a:cs typeface="Outfit"/>
                <a:sym typeface="Outfit"/>
              </a:rPr>
              <a:t>Hoe deze video je zou kunnen beïnvloeden: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None/>
            </a:pPr>
            <a:r>
              <a:rPr lang="nl">
                <a:solidFill>
                  <a:schemeClr val="dk1"/>
                </a:solidFill>
                <a:latin typeface="Outfit"/>
                <a:ea typeface="Outfit"/>
                <a:cs typeface="Outfit"/>
                <a:sym typeface="Outfit"/>
              </a:rPr>
              <a:t>Deze video kan je inspireren/ moed geven wanneer je door een moeilijke periode gaat. </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
        <p:nvSpPr>
          <p:cNvPr id="297" name="Google Shape;297;g390f6b5e6f4_0_60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90f6b5e6f4_0_7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90f6b5e6f4_0_7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Voer na de oefening die je koos een </a:t>
            </a:r>
            <a:r>
              <a:rPr lang="nl" b="1">
                <a:solidFill>
                  <a:schemeClr val="dk1"/>
                </a:solidFill>
                <a:latin typeface="Outfit"/>
                <a:ea typeface="Outfit"/>
                <a:cs typeface="Outfit"/>
                <a:sym typeface="Outfit"/>
              </a:rPr>
              <a:t>klasgesprek</a:t>
            </a:r>
            <a:r>
              <a:rPr lang="nl">
                <a:solidFill>
                  <a:schemeClr val="dk1"/>
                </a:solidFill>
                <a:latin typeface="Outfit"/>
                <a:ea typeface="Outfit"/>
                <a:cs typeface="Outfit"/>
                <a:sym typeface="Outfit"/>
              </a:rPr>
              <a:t>.</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b="1">
                <a:solidFill>
                  <a:schemeClr val="dk1"/>
                </a:solidFill>
                <a:latin typeface="Outfit"/>
                <a:ea typeface="Outfit"/>
                <a:cs typeface="Outfit"/>
                <a:sym typeface="Outfit"/>
              </a:rPr>
              <a:t>Voer voor het klasgesprek</a:t>
            </a:r>
            <a:endParaRPr b="1">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volgt deze influencer? Hoe kom je bij dit profiel terecht?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Wie is deze persoon? Wat is er zo eigen aan deze persoon en hun posts? Welke content deelt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Waarom deelt deze persoon die boodschap?</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vind je van de uitspraken en het gedrag van deze persoon? Zijn er mensen in de klas of daarbuiten die daar anders over denken?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Kan je je vinden in de posts van deze persoon? Waarom (niet)?</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Herken je jezelf in deze persoon?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Krijg je veel content die lijkt op de video’s van deze persoon? </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denk je dat anderen deze content ervaren? Hoe zouden zij zich hierbij voelen?</a:t>
            </a:r>
            <a:endParaRPr>
              <a:solidFill>
                <a:schemeClr val="dk1"/>
              </a:solidFill>
              <a:latin typeface="Outfit"/>
              <a:ea typeface="Outfit"/>
              <a:cs typeface="Outfit"/>
              <a:sym typeface="Outfit"/>
            </a:endParaRPr>
          </a:p>
          <a:p>
            <a:pPr marL="457200" lvl="0" indent="-298450" algn="l" rtl="0">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Zou jij deze persoon aanbevelen aan anderen?</a:t>
            </a:r>
            <a:endParaRPr>
              <a:solidFill>
                <a:schemeClr val="dk1"/>
              </a:solidFill>
              <a:latin typeface="Outfit"/>
              <a:ea typeface="Outfit"/>
              <a:cs typeface="Outfit"/>
              <a:sym typeface="Outfit"/>
            </a:endParaRPr>
          </a:p>
          <a:p>
            <a:pPr marL="0" lvl="0" indent="0" algn="l" rtl="0">
              <a:lnSpc>
                <a:spcPct val="115000"/>
              </a:lnSpc>
              <a:spcBef>
                <a:spcPts val="1200"/>
              </a:spcBef>
              <a:spcAft>
                <a:spcPts val="1200"/>
              </a:spcAft>
              <a:buNone/>
            </a:pPr>
            <a:endParaRPr>
              <a:solidFill>
                <a:schemeClr val="dk1"/>
              </a:solidFill>
              <a:latin typeface="Outfit"/>
              <a:ea typeface="Outfit"/>
              <a:cs typeface="Outfit"/>
              <a:sym typeface="Outfit"/>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90f6b5e6f4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l">
                <a:solidFill>
                  <a:schemeClr val="dk1"/>
                </a:solidFill>
                <a:latin typeface="Outfit"/>
                <a:ea typeface="Outfit"/>
                <a:cs typeface="Outfit"/>
                <a:sym typeface="Outfit"/>
              </a:rPr>
              <a:t>Hoe deze video je zou kunnen beïnvloeden: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Deze video kan invloed hebben hoe je naar vrouwen/ daten kijkt en kan stereotype beelden versterken</a:t>
            </a:r>
            <a:endParaRPr>
              <a:solidFill>
                <a:schemeClr val="dk1"/>
              </a:solidFill>
              <a:latin typeface="Outfit"/>
              <a:ea typeface="Outfit"/>
              <a:cs typeface="Outfit"/>
              <a:sym typeface="Outfit"/>
            </a:endParaRPr>
          </a:p>
          <a:p>
            <a:pPr marL="0" lvl="0" indent="0" algn="l" rtl="0">
              <a:lnSpc>
                <a:spcPct val="115000"/>
              </a:lnSpc>
              <a:spcBef>
                <a:spcPts val="1200"/>
              </a:spcBef>
              <a:spcAft>
                <a:spcPts val="0"/>
              </a:spcAft>
              <a:buNone/>
            </a:pP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p:txBody>
      </p:sp>
      <p:sp>
        <p:nvSpPr>
          <p:cNvPr id="312" name="Google Shape;312;g390f6b5e6f4_0_36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90f6b5e6f4_0_7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390f6b5e6f4_0_7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1200"/>
              </a:spcAft>
              <a:buNone/>
            </a:pPr>
            <a:endParaRPr>
              <a:solidFill>
                <a:schemeClr val="dk1"/>
              </a:solidFill>
              <a:latin typeface="Outfit"/>
              <a:ea typeface="Outfit"/>
              <a:cs typeface="Outfit"/>
              <a:sym typeface="Outfit"/>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90f6b5e6f4_0_4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Hoe deze video je zou kunnen beïnvloeden: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Deze video kan invloed hebben hoe je naar vrouwen kijkt en kan stereotype beelden versterken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
        <p:nvSpPr>
          <p:cNvPr id="327" name="Google Shape;327;g390f6b5e6f4_0_49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90f6b5e6f4_0_4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90f6b5e6f4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200"/>
              </a:spcBef>
              <a:spcAft>
                <a:spcPts val="0"/>
              </a:spcAft>
              <a:buClr>
                <a:schemeClr val="dk1"/>
              </a:buClr>
              <a:buSzPts val="1100"/>
              <a:buChar char="-"/>
            </a:pPr>
            <a:endParaRPr>
              <a:solidFill>
                <a:schemeClr val="dk1"/>
              </a:solidFill>
              <a:latin typeface="Outfit"/>
              <a:ea typeface="Outfit"/>
              <a:cs typeface="Outfit"/>
              <a:sym typeface="Outfit"/>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90f6b5e6f4_0_6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Hoe deze video je zou kunnen beïnvloeden:</a:t>
            </a:r>
            <a:endParaRPr>
              <a:solidFill>
                <a:schemeClr val="dk1"/>
              </a:solidFill>
              <a:latin typeface="Outfit"/>
              <a:ea typeface="Outfit"/>
              <a:cs typeface="Outfit"/>
              <a:sym typeface="Outfit"/>
            </a:endParaRPr>
          </a:p>
          <a:p>
            <a:pPr marL="0" lvl="0" indent="0" algn="l" rtl="0">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Deze video kan invloed hebben op je eetgewoontes/ dieet. </a:t>
            </a:r>
            <a:endParaRPr>
              <a:solidFill>
                <a:schemeClr val="dk1"/>
              </a:solidFill>
              <a:latin typeface="Outfit"/>
              <a:ea typeface="Outfit"/>
              <a:cs typeface="Outfit"/>
              <a:sym typeface="Outfit"/>
            </a:endParaRPr>
          </a:p>
        </p:txBody>
      </p:sp>
      <p:sp>
        <p:nvSpPr>
          <p:cNvPr id="342" name="Google Shape;342;g390f6b5e6f4_0_65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90f6b5e6f4_0_7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390f6b5e6f4_0_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200"/>
              </a:spcBef>
              <a:spcAft>
                <a:spcPts val="0"/>
              </a:spcAft>
              <a:buClr>
                <a:schemeClr val="dk1"/>
              </a:buClr>
              <a:buSzPts val="1100"/>
              <a:buChar char="-"/>
            </a:pPr>
            <a:endParaRPr>
              <a:solidFill>
                <a:schemeClr val="dk1"/>
              </a:solidFill>
              <a:latin typeface="Outfit"/>
              <a:ea typeface="Outfit"/>
              <a:cs typeface="Outfit"/>
              <a:sym typeface="Outfit"/>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8090076fe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7" name="Google Shape;357;g38090076feb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sz="1100"/>
            </a:lvl1pPr>
            <a:lvl2pPr marL="914400" lvl="1" indent="-317500" algn="l" rtl="0">
              <a:lnSpc>
                <a:spcPct val="90000"/>
              </a:lnSpc>
              <a:spcBef>
                <a:spcPts val="1200"/>
              </a:spcBef>
              <a:spcAft>
                <a:spcPts val="0"/>
              </a:spcAft>
              <a:buClr>
                <a:schemeClr val="dk1"/>
              </a:buClr>
              <a:buSzPts val="1400"/>
              <a:buChar char="○"/>
              <a:defRPr sz="1100"/>
            </a:lvl2pPr>
            <a:lvl3pPr marL="1371600" lvl="2" indent="-317500" algn="l" rtl="0">
              <a:lnSpc>
                <a:spcPct val="90000"/>
              </a:lnSpc>
              <a:spcBef>
                <a:spcPts val="1200"/>
              </a:spcBef>
              <a:spcAft>
                <a:spcPts val="0"/>
              </a:spcAft>
              <a:buClr>
                <a:schemeClr val="dk1"/>
              </a:buClr>
              <a:buSzPts val="1400"/>
              <a:buChar char="■"/>
              <a:defRPr sz="1100"/>
            </a:lvl3pPr>
            <a:lvl4pPr marL="1828800" lvl="3" indent="-317500" algn="l" rtl="0">
              <a:lnSpc>
                <a:spcPct val="90000"/>
              </a:lnSpc>
              <a:spcBef>
                <a:spcPts val="1200"/>
              </a:spcBef>
              <a:spcAft>
                <a:spcPts val="0"/>
              </a:spcAft>
              <a:buClr>
                <a:schemeClr val="dk1"/>
              </a:buClr>
              <a:buSzPts val="1400"/>
              <a:buChar char="●"/>
              <a:defRPr sz="1100"/>
            </a:lvl4pPr>
            <a:lvl5pPr marL="2286000" lvl="4" indent="-317500" algn="l" rtl="0">
              <a:lnSpc>
                <a:spcPct val="90000"/>
              </a:lnSpc>
              <a:spcBef>
                <a:spcPts val="1200"/>
              </a:spcBef>
              <a:spcAft>
                <a:spcPts val="0"/>
              </a:spcAft>
              <a:buClr>
                <a:schemeClr val="dk1"/>
              </a:buClr>
              <a:buSzPts val="1400"/>
              <a:buChar char="○"/>
              <a:defRPr sz="1100"/>
            </a:lvl5pPr>
            <a:lvl6pPr marL="2743200" lvl="5" indent="-317500" algn="l" rtl="0">
              <a:lnSpc>
                <a:spcPct val="90000"/>
              </a:lnSpc>
              <a:spcBef>
                <a:spcPts val="1200"/>
              </a:spcBef>
              <a:spcAft>
                <a:spcPts val="0"/>
              </a:spcAft>
              <a:buClr>
                <a:schemeClr val="dk1"/>
              </a:buClr>
              <a:buSzPts val="1400"/>
              <a:buChar char="■"/>
              <a:defRPr sz="1100"/>
            </a:lvl6pPr>
            <a:lvl7pPr marL="3200400" lvl="6" indent="-317500" algn="l" rtl="0">
              <a:lnSpc>
                <a:spcPct val="90000"/>
              </a:lnSpc>
              <a:spcBef>
                <a:spcPts val="1200"/>
              </a:spcBef>
              <a:spcAft>
                <a:spcPts val="0"/>
              </a:spcAft>
              <a:buClr>
                <a:schemeClr val="dk1"/>
              </a:buClr>
              <a:buSzPts val="1400"/>
              <a:buChar char="●"/>
              <a:defRPr sz="1100"/>
            </a:lvl7pPr>
            <a:lvl8pPr marL="3657600" lvl="7" indent="-317500" algn="l" rtl="0">
              <a:lnSpc>
                <a:spcPct val="90000"/>
              </a:lnSpc>
              <a:spcBef>
                <a:spcPts val="1200"/>
              </a:spcBef>
              <a:spcAft>
                <a:spcPts val="0"/>
              </a:spcAft>
              <a:buClr>
                <a:schemeClr val="dk1"/>
              </a:buClr>
              <a:buSzPts val="1400"/>
              <a:buChar char="○"/>
              <a:defRPr sz="1100"/>
            </a:lvl8pPr>
            <a:lvl9pPr marL="4114800" lvl="8" indent="-317500" algn="l" rtl="0">
              <a:lnSpc>
                <a:spcPct val="90000"/>
              </a:lnSpc>
              <a:spcBef>
                <a:spcPts val="1200"/>
              </a:spcBef>
              <a:spcAft>
                <a:spcPts val="1200"/>
              </a:spcAft>
              <a:buClr>
                <a:schemeClr val="dk1"/>
              </a:buClr>
              <a:buSzPts val="1400"/>
              <a:buChar char="■"/>
              <a:defRPr sz="1100"/>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sz="1100"/>
            </a:lvl1pPr>
            <a:lvl2pPr marL="0" lvl="1" indent="0" algn="r" rtl="0">
              <a:spcBef>
                <a:spcPts val="0"/>
              </a:spcBef>
              <a:buNone/>
              <a:defRPr sz="1100"/>
            </a:lvl2pPr>
            <a:lvl3pPr marL="0" lvl="2" indent="0" algn="r" rtl="0">
              <a:spcBef>
                <a:spcPts val="0"/>
              </a:spcBef>
              <a:buNone/>
              <a:defRPr sz="1100"/>
            </a:lvl3pPr>
            <a:lvl4pPr marL="0" lvl="3" indent="0" algn="r" rtl="0">
              <a:spcBef>
                <a:spcPts val="0"/>
              </a:spcBef>
              <a:buNone/>
              <a:defRPr sz="1100"/>
            </a:lvl4pPr>
            <a:lvl5pPr marL="0" lvl="4" indent="0" algn="r" rtl="0">
              <a:spcBef>
                <a:spcPts val="0"/>
              </a:spcBef>
              <a:buNone/>
              <a:defRPr sz="1100"/>
            </a:lvl5pPr>
            <a:lvl6pPr marL="0" lvl="5" indent="0" algn="r" rtl="0">
              <a:spcBef>
                <a:spcPts val="0"/>
              </a:spcBef>
              <a:buNone/>
              <a:defRPr sz="1100"/>
            </a:lvl6pPr>
            <a:lvl7pPr marL="0" lvl="6" indent="0" algn="r" rtl="0">
              <a:spcBef>
                <a:spcPts val="0"/>
              </a:spcBef>
              <a:buNone/>
              <a:defRPr sz="1100"/>
            </a:lvl7pPr>
            <a:lvl8pPr marL="0" lvl="7" indent="0" algn="r" rtl="0">
              <a:spcBef>
                <a:spcPts val="0"/>
              </a:spcBef>
              <a:buNone/>
              <a:defRPr sz="1100"/>
            </a:lvl8pPr>
            <a:lvl9pPr marL="0" lvl="8" indent="0" algn="r" rtl="0">
              <a:spcBef>
                <a:spcPts val="0"/>
              </a:spcBef>
              <a:buNone/>
              <a:defRPr sz="1100"/>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kstslide_paars">
  <p:cSld name="tekstslide_paars">
    <p:spTree>
      <p:nvGrpSpPr>
        <p:cNvPr id="1"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a:stretch/>
        </p:blipFill>
        <p:spPr>
          <a:xfrm>
            <a:off x="4662095" y="-280800"/>
            <a:ext cx="4481906" cy="1225801"/>
          </a:xfrm>
          <a:prstGeom prst="rect">
            <a:avLst/>
          </a:prstGeom>
          <a:noFill/>
          <a:ln>
            <a:noFill/>
          </a:ln>
        </p:spPr>
      </p:pic>
      <p:sp>
        <p:nvSpPr>
          <p:cNvPr id="58" name="Google Shape;58;p14"/>
          <p:cNvSpPr txBox="1">
            <a:spLocks noGrp="1"/>
          </p:cNvSpPr>
          <p:nvPr>
            <p:ph type="ftr" idx="11"/>
          </p:nvPr>
        </p:nvSpPr>
        <p:spPr>
          <a:xfrm>
            <a:off x="645010" y="4584600"/>
            <a:ext cx="3203700" cy="5589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1400"/>
              <a:buChar char="●"/>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9" name="Google Shape;59;p14"/>
          <p:cNvSpPr txBox="1">
            <a:spLocks noGrp="1"/>
          </p:cNvSpPr>
          <p:nvPr>
            <p:ph type="sldNum" idx="12"/>
          </p:nvPr>
        </p:nvSpPr>
        <p:spPr>
          <a:xfrm>
            <a:off x="456010" y="4584600"/>
            <a:ext cx="189000" cy="558900"/>
          </a:xfrm>
          <a:prstGeom prst="rect">
            <a:avLst/>
          </a:prstGeom>
          <a:noFill/>
          <a:ln>
            <a:noFill/>
          </a:ln>
        </p:spPr>
        <p:txBody>
          <a:bodyPr spcFirstLastPara="1" wrap="square" lIns="0" tIns="0" rIns="0" bIns="0" anchor="t" anchorCtr="0">
            <a:norm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nl"/>
              <a:t>‹#›</a:t>
            </a:fld>
            <a:endParaRPr/>
          </a:p>
        </p:txBody>
      </p:sp>
      <p:pic>
        <p:nvPicPr>
          <p:cNvPr id="60" name="Google Shape;60;p14"/>
          <p:cNvPicPr preferRelativeResize="0"/>
          <p:nvPr/>
        </p:nvPicPr>
        <p:blipFill rotWithShape="1">
          <a:blip r:embed="rId3">
            <a:alphaModFix/>
          </a:blip>
          <a:srcRect/>
          <a:stretch/>
        </p:blipFill>
        <p:spPr>
          <a:xfrm>
            <a:off x="7998611" y="4424166"/>
            <a:ext cx="688187" cy="253800"/>
          </a:xfrm>
          <a:prstGeom prst="rect">
            <a:avLst/>
          </a:prstGeom>
          <a:noFill/>
          <a:ln>
            <a:noFill/>
          </a:ln>
        </p:spPr>
      </p:pic>
      <p:sp>
        <p:nvSpPr>
          <p:cNvPr id="61" name="Google Shape;61;p14"/>
          <p:cNvSpPr>
            <a:spLocks noGrp="1"/>
          </p:cNvSpPr>
          <p:nvPr>
            <p:ph type="body" idx="1"/>
          </p:nvPr>
        </p:nvSpPr>
        <p:spPr>
          <a:xfrm>
            <a:off x="456010" y="457200"/>
            <a:ext cx="2763900" cy="301800"/>
          </a:xfrm>
          <a:prstGeom prst="roundRect">
            <a:avLst>
              <a:gd name="adj" fmla="val 50000"/>
            </a:avLst>
          </a:prstGeom>
          <a:solidFill>
            <a:schemeClr val="accent3"/>
          </a:solidFill>
          <a:ln>
            <a:noFill/>
          </a:ln>
        </p:spPr>
        <p:txBody>
          <a:bodyPr spcFirstLastPara="1" wrap="square" lIns="81000" tIns="13500" rIns="81000" bIns="13500" anchor="ctr" anchorCtr="0">
            <a:normAutofit/>
          </a:bodyPr>
          <a:lstStyle>
            <a:lvl1pPr marL="457200" lvl="0" indent="-304800" algn="l" rtl="0">
              <a:lnSpc>
                <a:spcPct val="110000"/>
              </a:lnSpc>
              <a:spcBef>
                <a:spcPts val="0"/>
              </a:spcBef>
              <a:spcAft>
                <a:spcPts val="0"/>
              </a:spcAft>
              <a:buClr>
                <a:schemeClr val="lt1"/>
              </a:buClr>
              <a:buSzPts val="1200"/>
              <a:buChar char="●"/>
              <a:defRPr sz="1200">
                <a:solidFill>
                  <a:schemeClr val="lt1"/>
                </a:solidFill>
              </a:defRPr>
            </a:lvl1pPr>
            <a:lvl2pPr marL="914400" lvl="1" indent="-317500" algn="l" rtl="0">
              <a:lnSpc>
                <a:spcPct val="110000"/>
              </a:lnSpc>
              <a:spcBef>
                <a:spcPts val="1200"/>
              </a:spcBef>
              <a:spcAft>
                <a:spcPts val="0"/>
              </a:spcAft>
              <a:buClr>
                <a:schemeClr val="dk2"/>
              </a:buClr>
              <a:buSzPts val="1400"/>
              <a:buChar char="○"/>
              <a:defRPr/>
            </a:lvl2pPr>
            <a:lvl3pPr marL="1371600" lvl="2" indent="-317500" algn="l" rtl="0">
              <a:lnSpc>
                <a:spcPct val="110000"/>
              </a:lnSpc>
              <a:spcBef>
                <a:spcPts val="1200"/>
              </a:spcBef>
              <a:spcAft>
                <a:spcPts val="0"/>
              </a:spcAft>
              <a:buClr>
                <a:schemeClr val="dk2"/>
              </a:buClr>
              <a:buSzPts val="1400"/>
              <a:buChar char="■"/>
              <a:defRPr/>
            </a:lvl3pPr>
            <a:lvl4pPr marL="1828800" lvl="3" indent="-317500" algn="l" rtl="0">
              <a:lnSpc>
                <a:spcPct val="110000"/>
              </a:lnSpc>
              <a:spcBef>
                <a:spcPts val="1200"/>
              </a:spcBef>
              <a:spcAft>
                <a:spcPts val="0"/>
              </a:spcAft>
              <a:buClr>
                <a:schemeClr val="dk2"/>
              </a:buClr>
              <a:buSzPts val="1400"/>
              <a:buChar char="●"/>
              <a:defRPr/>
            </a:lvl4pPr>
            <a:lvl5pPr marL="2286000" lvl="4" indent="-317500" algn="l" rtl="0">
              <a:lnSpc>
                <a:spcPct val="110000"/>
              </a:lnSpc>
              <a:spcBef>
                <a:spcPts val="1200"/>
              </a:spcBef>
              <a:spcAft>
                <a:spcPts val="0"/>
              </a:spcAft>
              <a:buClr>
                <a:schemeClr val="dk2"/>
              </a:buClr>
              <a:buSzPts val="1400"/>
              <a:buChar char="○"/>
              <a:defRPr/>
            </a:lvl5pPr>
            <a:lvl6pPr marL="2743200" lvl="5" indent="-317500" algn="l" rtl="0">
              <a:lnSpc>
                <a:spcPct val="90000"/>
              </a:lnSpc>
              <a:spcBef>
                <a:spcPts val="1200"/>
              </a:spcBef>
              <a:spcAft>
                <a:spcPts val="0"/>
              </a:spcAft>
              <a:buClr>
                <a:schemeClr val="dk2"/>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
        <p:nvSpPr>
          <p:cNvPr id="62" name="Google Shape;62;p14"/>
          <p:cNvSpPr txBox="1">
            <a:spLocks noGrp="1"/>
          </p:cNvSpPr>
          <p:nvPr>
            <p:ph type="title"/>
          </p:nvPr>
        </p:nvSpPr>
        <p:spPr>
          <a:xfrm>
            <a:off x="1141810" y="1010041"/>
            <a:ext cx="7542000" cy="385800"/>
          </a:xfrm>
          <a:prstGeom prst="rect">
            <a:avLst/>
          </a:prstGeom>
          <a:noFill/>
          <a:ln>
            <a:noFill/>
          </a:ln>
        </p:spPr>
        <p:txBody>
          <a:bodyPr spcFirstLastPara="1" wrap="square" lIns="0" tIns="0" rIns="0" bIns="135000" anchor="t" anchorCtr="0">
            <a:spAutoFit/>
          </a:bodyPr>
          <a:lstStyle>
            <a:lvl1pPr lvl="0" algn="l" rtl="0">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p14"/>
          <p:cNvSpPr txBox="1">
            <a:spLocks noGrp="1"/>
          </p:cNvSpPr>
          <p:nvPr>
            <p:ph type="body" idx="2"/>
          </p:nvPr>
        </p:nvSpPr>
        <p:spPr>
          <a:xfrm>
            <a:off x="1141810" y="1395413"/>
            <a:ext cx="7541400" cy="2963400"/>
          </a:xfrm>
          <a:prstGeom prst="rect">
            <a:avLst/>
          </a:prstGeom>
          <a:noFill/>
          <a:ln>
            <a:noFill/>
          </a:ln>
        </p:spPr>
        <p:txBody>
          <a:bodyPr spcFirstLastPara="1" wrap="square" lIns="0" tIns="0" rIns="0" bIns="0" anchor="t" anchorCtr="0">
            <a:normAutofit/>
          </a:bodyPr>
          <a:lstStyle>
            <a:lvl1pPr marL="457200" lvl="0" indent="-317500" algn="l" rtl="0">
              <a:lnSpc>
                <a:spcPct val="110000"/>
              </a:lnSpc>
              <a:spcBef>
                <a:spcPts val="0"/>
              </a:spcBef>
              <a:spcAft>
                <a:spcPts val="0"/>
              </a:spcAft>
              <a:buClr>
                <a:schemeClr val="dk2"/>
              </a:buClr>
              <a:buSzPts val="1400"/>
              <a:buChar char="●"/>
              <a:defRPr/>
            </a:lvl1pPr>
            <a:lvl2pPr marL="914400" lvl="1" indent="-317500" algn="l" rtl="0">
              <a:lnSpc>
                <a:spcPct val="110000"/>
              </a:lnSpc>
              <a:spcBef>
                <a:spcPts val="1200"/>
              </a:spcBef>
              <a:spcAft>
                <a:spcPts val="0"/>
              </a:spcAft>
              <a:buClr>
                <a:schemeClr val="dk2"/>
              </a:buClr>
              <a:buSzPts val="1400"/>
              <a:buChar char="○"/>
              <a:defRPr/>
            </a:lvl2pPr>
            <a:lvl3pPr marL="1371600" lvl="2" indent="-317500" algn="l" rtl="0">
              <a:lnSpc>
                <a:spcPct val="110000"/>
              </a:lnSpc>
              <a:spcBef>
                <a:spcPts val="1200"/>
              </a:spcBef>
              <a:spcAft>
                <a:spcPts val="0"/>
              </a:spcAft>
              <a:buClr>
                <a:schemeClr val="dk2"/>
              </a:buClr>
              <a:buSzPts val="1400"/>
              <a:buChar char="■"/>
              <a:defRPr/>
            </a:lvl3pPr>
            <a:lvl4pPr marL="1828800" lvl="3" indent="-317500" algn="l" rtl="0">
              <a:lnSpc>
                <a:spcPct val="110000"/>
              </a:lnSpc>
              <a:spcBef>
                <a:spcPts val="1200"/>
              </a:spcBef>
              <a:spcAft>
                <a:spcPts val="0"/>
              </a:spcAft>
              <a:buClr>
                <a:schemeClr val="dk2"/>
              </a:buClr>
              <a:buSzPts val="1400"/>
              <a:buChar char="●"/>
              <a:defRPr/>
            </a:lvl4pPr>
            <a:lvl5pPr marL="2286000" lvl="4" indent="-317500" algn="l" rtl="0">
              <a:lnSpc>
                <a:spcPct val="110000"/>
              </a:lnSpc>
              <a:spcBef>
                <a:spcPts val="1200"/>
              </a:spcBef>
              <a:spcAft>
                <a:spcPts val="0"/>
              </a:spcAft>
              <a:buClr>
                <a:schemeClr val="dk2"/>
              </a:buClr>
              <a:buSzPts val="1400"/>
              <a:buChar char="○"/>
              <a:defRPr/>
            </a:lvl5pPr>
            <a:lvl6pPr marL="2743200" lvl="5" indent="-317500" algn="l" rtl="0">
              <a:lnSpc>
                <a:spcPct val="90000"/>
              </a:lnSpc>
              <a:spcBef>
                <a:spcPts val="1200"/>
              </a:spcBef>
              <a:spcAft>
                <a:spcPts val="0"/>
              </a:spcAft>
              <a:buClr>
                <a:schemeClr val="dk2"/>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ekst+foto_recht">
  <p:cSld name="1_tekst+foto_recht">
    <p:spTree>
      <p:nvGrpSpPr>
        <p:cNvPr id="1"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a:stretch/>
        </p:blipFill>
        <p:spPr>
          <a:xfrm>
            <a:off x="2377508" y="4419968"/>
            <a:ext cx="2878492" cy="750600"/>
          </a:xfrm>
          <a:prstGeom prst="rect">
            <a:avLst/>
          </a:prstGeom>
          <a:noFill/>
          <a:ln>
            <a:noFill/>
          </a:ln>
        </p:spPr>
      </p:pic>
      <p:sp>
        <p:nvSpPr>
          <p:cNvPr id="66" name="Google Shape;66;p15"/>
          <p:cNvSpPr>
            <a:spLocks noGrp="1"/>
          </p:cNvSpPr>
          <p:nvPr>
            <p:ph type="pic" idx="2"/>
          </p:nvPr>
        </p:nvSpPr>
        <p:spPr>
          <a:xfrm>
            <a:off x="5256000" y="0"/>
            <a:ext cx="3888000" cy="5143500"/>
          </a:xfrm>
          <a:prstGeom prst="rect">
            <a:avLst/>
          </a:prstGeom>
          <a:solidFill>
            <a:srgbClr val="EAEAEA"/>
          </a:solidFill>
          <a:ln>
            <a:noFill/>
          </a:ln>
        </p:spPr>
      </p:sp>
      <p:sp>
        <p:nvSpPr>
          <p:cNvPr id="67" name="Google Shape;67;p15"/>
          <p:cNvSpPr txBox="1">
            <a:spLocks noGrp="1"/>
          </p:cNvSpPr>
          <p:nvPr>
            <p:ph type="ftr" idx="11"/>
          </p:nvPr>
        </p:nvSpPr>
        <p:spPr>
          <a:xfrm>
            <a:off x="645010" y="4584600"/>
            <a:ext cx="3203700" cy="558900"/>
          </a:xfrm>
          <a:prstGeom prst="rect">
            <a:avLst/>
          </a:prstGeom>
          <a:noFill/>
          <a:ln>
            <a:noFill/>
          </a:ln>
        </p:spPr>
        <p:txBody>
          <a:bodyPr spcFirstLastPara="1" wrap="square" lIns="0" tIns="0" rIns="0" bIns="0" anchor="t" anchorCtr="0">
            <a:noAutofit/>
          </a:bodyPr>
          <a:lstStyle>
            <a:lvl1pPr lvl="0" algn="l" rtl="0">
              <a:spcBef>
                <a:spcPts val="0"/>
              </a:spcBef>
              <a:spcAft>
                <a:spcPts val="0"/>
              </a:spcAft>
              <a:buClr>
                <a:schemeClr val="dk2"/>
              </a:buClr>
              <a:buSzPts val="1400"/>
              <a:buChar char="●"/>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68" name="Google Shape;68;p15"/>
          <p:cNvSpPr txBox="1">
            <a:spLocks noGrp="1"/>
          </p:cNvSpPr>
          <p:nvPr>
            <p:ph type="sldNum" idx="12"/>
          </p:nvPr>
        </p:nvSpPr>
        <p:spPr>
          <a:xfrm>
            <a:off x="456010" y="4584600"/>
            <a:ext cx="189000" cy="558900"/>
          </a:xfrm>
          <a:prstGeom prst="rect">
            <a:avLst/>
          </a:prstGeom>
          <a:noFill/>
          <a:ln>
            <a:noFill/>
          </a:ln>
        </p:spPr>
        <p:txBody>
          <a:bodyPr spcFirstLastPara="1" wrap="square" lIns="0" tIns="0" rIns="0" bIns="0" anchor="t" anchorCtr="0">
            <a:norm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nl"/>
              <a:t>‹#›</a:t>
            </a:fld>
            <a:endParaRPr/>
          </a:p>
        </p:txBody>
      </p:sp>
      <p:pic>
        <p:nvPicPr>
          <p:cNvPr id="69" name="Google Shape;69;p15"/>
          <p:cNvPicPr preferRelativeResize="0"/>
          <p:nvPr/>
        </p:nvPicPr>
        <p:blipFill rotWithShape="1">
          <a:blip r:embed="rId3">
            <a:alphaModFix/>
          </a:blip>
          <a:srcRect/>
          <a:stretch/>
        </p:blipFill>
        <p:spPr>
          <a:xfrm>
            <a:off x="7998611" y="4424166"/>
            <a:ext cx="688187" cy="253800"/>
          </a:xfrm>
          <a:prstGeom prst="rect">
            <a:avLst/>
          </a:prstGeom>
          <a:noFill/>
          <a:ln>
            <a:noFill/>
          </a:ln>
        </p:spPr>
      </p:pic>
      <p:sp>
        <p:nvSpPr>
          <p:cNvPr id="70" name="Google Shape;70;p15"/>
          <p:cNvSpPr>
            <a:spLocks noGrp="1"/>
          </p:cNvSpPr>
          <p:nvPr>
            <p:ph type="body" idx="1"/>
          </p:nvPr>
        </p:nvSpPr>
        <p:spPr>
          <a:xfrm>
            <a:off x="456010" y="457200"/>
            <a:ext cx="2763900" cy="301800"/>
          </a:xfrm>
          <a:prstGeom prst="roundRect">
            <a:avLst>
              <a:gd name="adj" fmla="val 50000"/>
            </a:avLst>
          </a:prstGeom>
          <a:solidFill>
            <a:schemeClr val="accent3"/>
          </a:solidFill>
          <a:ln>
            <a:noFill/>
          </a:ln>
        </p:spPr>
        <p:txBody>
          <a:bodyPr spcFirstLastPara="1" wrap="square" lIns="81000" tIns="13500" rIns="81000" bIns="13500" anchor="ctr" anchorCtr="0">
            <a:normAutofit/>
          </a:bodyPr>
          <a:lstStyle>
            <a:lvl1pPr marL="457200" lvl="0" indent="-304800" algn="l" rtl="0">
              <a:lnSpc>
                <a:spcPct val="110000"/>
              </a:lnSpc>
              <a:spcBef>
                <a:spcPts val="0"/>
              </a:spcBef>
              <a:spcAft>
                <a:spcPts val="0"/>
              </a:spcAft>
              <a:buClr>
                <a:schemeClr val="lt1"/>
              </a:buClr>
              <a:buSzPts val="1200"/>
              <a:buChar char="●"/>
              <a:defRPr sz="1200">
                <a:solidFill>
                  <a:schemeClr val="lt1"/>
                </a:solidFill>
              </a:defRPr>
            </a:lvl1pPr>
            <a:lvl2pPr marL="914400" lvl="1" indent="-317500" algn="l" rtl="0">
              <a:lnSpc>
                <a:spcPct val="110000"/>
              </a:lnSpc>
              <a:spcBef>
                <a:spcPts val="1200"/>
              </a:spcBef>
              <a:spcAft>
                <a:spcPts val="0"/>
              </a:spcAft>
              <a:buClr>
                <a:schemeClr val="dk2"/>
              </a:buClr>
              <a:buSzPts val="1400"/>
              <a:buChar char="○"/>
              <a:defRPr/>
            </a:lvl2pPr>
            <a:lvl3pPr marL="1371600" lvl="2" indent="-317500" algn="l" rtl="0">
              <a:lnSpc>
                <a:spcPct val="110000"/>
              </a:lnSpc>
              <a:spcBef>
                <a:spcPts val="1200"/>
              </a:spcBef>
              <a:spcAft>
                <a:spcPts val="0"/>
              </a:spcAft>
              <a:buClr>
                <a:schemeClr val="dk2"/>
              </a:buClr>
              <a:buSzPts val="1400"/>
              <a:buChar char="■"/>
              <a:defRPr/>
            </a:lvl3pPr>
            <a:lvl4pPr marL="1828800" lvl="3" indent="-317500" algn="l" rtl="0">
              <a:lnSpc>
                <a:spcPct val="110000"/>
              </a:lnSpc>
              <a:spcBef>
                <a:spcPts val="1200"/>
              </a:spcBef>
              <a:spcAft>
                <a:spcPts val="0"/>
              </a:spcAft>
              <a:buClr>
                <a:schemeClr val="dk2"/>
              </a:buClr>
              <a:buSzPts val="1400"/>
              <a:buChar char="●"/>
              <a:defRPr/>
            </a:lvl4pPr>
            <a:lvl5pPr marL="2286000" lvl="4" indent="-317500" algn="l" rtl="0">
              <a:lnSpc>
                <a:spcPct val="110000"/>
              </a:lnSpc>
              <a:spcBef>
                <a:spcPts val="1200"/>
              </a:spcBef>
              <a:spcAft>
                <a:spcPts val="0"/>
              </a:spcAft>
              <a:buClr>
                <a:schemeClr val="dk2"/>
              </a:buClr>
              <a:buSzPts val="1400"/>
              <a:buChar char="○"/>
              <a:defRPr/>
            </a:lvl5pPr>
            <a:lvl6pPr marL="2743200" lvl="5" indent="-317500" algn="l" rtl="0">
              <a:lnSpc>
                <a:spcPct val="90000"/>
              </a:lnSpc>
              <a:spcBef>
                <a:spcPts val="1200"/>
              </a:spcBef>
              <a:spcAft>
                <a:spcPts val="0"/>
              </a:spcAft>
              <a:buClr>
                <a:schemeClr val="dk2"/>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
        <p:nvSpPr>
          <p:cNvPr id="71" name="Google Shape;71;p15"/>
          <p:cNvSpPr txBox="1">
            <a:spLocks noGrp="1"/>
          </p:cNvSpPr>
          <p:nvPr>
            <p:ph type="title"/>
          </p:nvPr>
        </p:nvSpPr>
        <p:spPr>
          <a:xfrm>
            <a:off x="1141811" y="1009800"/>
            <a:ext cx="3830100" cy="385800"/>
          </a:xfrm>
          <a:prstGeom prst="rect">
            <a:avLst/>
          </a:prstGeom>
          <a:noFill/>
          <a:ln>
            <a:noFill/>
          </a:ln>
        </p:spPr>
        <p:txBody>
          <a:bodyPr spcFirstLastPara="1" wrap="square" lIns="0" tIns="0" rIns="0" bIns="135000" anchor="t" anchorCtr="0">
            <a:spAutoFit/>
          </a:bodyPr>
          <a:lstStyle>
            <a:lvl1pPr lvl="0" algn="l" rtl="0">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5"/>
          <p:cNvSpPr txBox="1">
            <a:spLocks noGrp="1"/>
          </p:cNvSpPr>
          <p:nvPr>
            <p:ph type="body" idx="3"/>
          </p:nvPr>
        </p:nvSpPr>
        <p:spPr>
          <a:xfrm>
            <a:off x="1141810" y="1395413"/>
            <a:ext cx="3830100" cy="3024300"/>
          </a:xfrm>
          <a:prstGeom prst="rect">
            <a:avLst/>
          </a:prstGeom>
          <a:noFill/>
          <a:ln>
            <a:noFill/>
          </a:ln>
        </p:spPr>
        <p:txBody>
          <a:bodyPr spcFirstLastPara="1" wrap="square" lIns="0" tIns="0" rIns="0" bIns="0" anchor="t" anchorCtr="0">
            <a:normAutofit/>
          </a:bodyPr>
          <a:lstStyle>
            <a:lvl1pPr marL="457200" lvl="0" indent="-317500" algn="l" rtl="0">
              <a:lnSpc>
                <a:spcPct val="110000"/>
              </a:lnSpc>
              <a:spcBef>
                <a:spcPts val="0"/>
              </a:spcBef>
              <a:spcAft>
                <a:spcPts val="0"/>
              </a:spcAft>
              <a:buClr>
                <a:schemeClr val="dk2"/>
              </a:buClr>
              <a:buSzPts val="1400"/>
              <a:buChar char="●"/>
              <a:defRPr/>
            </a:lvl1pPr>
            <a:lvl2pPr marL="914400" lvl="1" indent="-317500" algn="l" rtl="0">
              <a:lnSpc>
                <a:spcPct val="110000"/>
              </a:lnSpc>
              <a:spcBef>
                <a:spcPts val="1200"/>
              </a:spcBef>
              <a:spcAft>
                <a:spcPts val="0"/>
              </a:spcAft>
              <a:buClr>
                <a:schemeClr val="dk2"/>
              </a:buClr>
              <a:buSzPts val="1400"/>
              <a:buChar char="○"/>
              <a:defRPr/>
            </a:lvl2pPr>
            <a:lvl3pPr marL="1371600" lvl="2" indent="-317500" algn="l" rtl="0">
              <a:lnSpc>
                <a:spcPct val="110000"/>
              </a:lnSpc>
              <a:spcBef>
                <a:spcPts val="1200"/>
              </a:spcBef>
              <a:spcAft>
                <a:spcPts val="0"/>
              </a:spcAft>
              <a:buClr>
                <a:schemeClr val="dk2"/>
              </a:buClr>
              <a:buSzPts val="1400"/>
              <a:buChar char="■"/>
              <a:defRPr/>
            </a:lvl3pPr>
            <a:lvl4pPr marL="1828800" lvl="3" indent="-317500" algn="l" rtl="0">
              <a:lnSpc>
                <a:spcPct val="110000"/>
              </a:lnSpc>
              <a:spcBef>
                <a:spcPts val="1200"/>
              </a:spcBef>
              <a:spcAft>
                <a:spcPts val="0"/>
              </a:spcAft>
              <a:buClr>
                <a:schemeClr val="dk2"/>
              </a:buClr>
              <a:buSzPts val="1400"/>
              <a:buChar char="●"/>
              <a:defRPr/>
            </a:lvl4pPr>
            <a:lvl5pPr marL="2286000" lvl="4" indent="-317500" algn="l" rtl="0">
              <a:lnSpc>
                <a:spcPct val="110000"/>
              </a:lnSpc>
              <a:spcBef>
                <a:spcPts val="1200"/>
              </a:spcBef>
              <a:spcAft>
                <a:spcPts val="0"/>
              </a:spcAft>
              <a:buClr>
                <a:schemeClr val="dk2"/>
              </a:buClr>
              <a:buSzPts val="1400"/>
              <a:buChar char="○"/>
              <a:defRPr/>
            </a:lvl5pPr>
            <a:lvl6pPr marL="2743200" lvl="5" indent="-317500" algn="l" rtl="0">
              <a:lnSpc>
                <a:spcPct val="90000"/>
              </a:lnSpc>
              <a:spcBef>
                <a:spcPts val="1200"/>
              </a:spcBef>
              <a:spcAft>
                <a:spcPts val="0"/>
              </a:spcAft>
              <a:buClr>
                <a:schemeClr val="dk2"/>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1pPr>
            <a:lvl2pPr lvl="1"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2pPr>
            <a:lvl3pPr lvl="2"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3pPr>
            <a:lvl4pPr lvl="3"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4pPr>
            <a:lvl5pPr lvl="4"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5pPr>
            <a:lvl6pPr lvl="5"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6pPr>
            <a:lvl7pPr lvl="6"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7pPr>
            <a:lvl8pPr lvl="7"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8pPr>
            <a:lvl9pPr lvl="8"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1"/>
              </a:buClr>
              <a:buSzPts val="1800"/>
              <a:buFont typeface="Outfit"/>
              <a:buChar char="●"/>
              <a:defRPr sz="1800">
                <a:solidFill>
                  <a:schemeClr val="dk1"/>
                </a:solidFill>
                <a:latin typeface="Outfit"/>
                <a:ea typeface="Outfit"/>
                <a:cs typeface="Outfit"/>
                <a:sym typeface="Outfit"/>
              </a:defRPr>
            </a:lvl1pPr>
            <a:lvl2pPr marL="914400" lvl="1" indent="-3175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2pPr>
            <a:lvl3pPr marL="1371600" lvl="2" indent="-3175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3pPr>
            <a:lvl4pPr marL="1828800" lvl="3" indent="-3175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4pPr>
            <a:lvl5pPr marL="2286000" lvl="4" indent="-3175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5pPr>
            <a:lvl6pPr marL="2743200" lvl="5" indent="-3175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6pPr>
            <a:lvl7pPr marL="3200400" lvl="6" indent="-3175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7pPr>
            <a:lvl8pPr marL="3657600" lvl="7" indent="-3175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8pPr>
            <a:lvl9pPr marL="4114800" lvl="8" indent="-3175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nl"/>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slide" Target="slide14.xml"/></Relationships>
</file>

<file path=ppt/slides/_rels/slide3.xml.rels><?xml version="1.0" encoding="UTF-8" standalone="yes"?>
<Relationships xmlns="http://schemas.openxmlformats.org/package/2006/relationships"><Relationship Id="rId8" Type="http://schemas.openxmlformats.org/officeDocument/2006/relationships/hyperlink" Target="https://www.mediawijs.be/nl/populaireinfluencers" TargetMode="External"/><Relationship Id="rId3" Type="http://schemas.openxmlformats.org/officeDocument/2006/relationships/image" Target="../media/image10.png"/><Relationship Id="rId7" Type="http://schemas.openxmlformats.org/officeDocument/2006/relationships/hyperlink" Target="https://www.mediawijs.be/nl/pratenoverinvloed"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mediawijs.be/nl/extremeideeen" TargetMode="External"/><Relationship Id="rId5" Type="http://schemas.openxmlformats.org/officeDocument/2006/relationships/hyperlink" Target="https://www.mediawijs.be/nl/subculturen" TargetMode="External"/><Relationship Id="rId4" Type="http://schemas.openxmlformats.org/officeDocument/2006/relationships/hyperlink" Target="https://www.mediawijs.be/nl/invloedenonlin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4.png"/><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hyperlink" Target="https://www.instagram.com/p/DNz_UD_Wj_R/?hl=e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6.jpg"/><Relationship Id="rId4" Type="http://schemas.openxmlformats.org/officeDocument/2006/relationships/hyperlink" Target="http://drive.google.com/file/d/1r0sMc_CK4EtR-r6dSs75urj2y_NatwGV/vie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hyperlink" Target="http://drive.google.com/file/d/1pBBGeXJYZYO3m-LDNgS3wqyLGJBC8HXN/view"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hyperlink" Target="https://www.instagram.com/reel/DOJm5aFDTpH/?utm_source=ig_web_copy_link&amp;igsh=d3A0eTI1bjBkczdq"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hyperlink" Target="https://www.instagram.com/reel/DK7RBkks88M/?utm_source=ig_web_copy_link&amp;igsh=MXc1NTJ4NjhibWM5Mw%3D%3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hyperlink" Target="https://www.instagram.com/p/DOq9zhsCN7F/"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hyperlink" Target="https://www.youtube.com/shorts/E8_Xe-zu3Rc"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76"/>
        <p:cNvGrpSpPr/>
        <p:nvPr/>
      </p:nvGrpSpPr>
      <p:grpSpPr>
        <a:xfrm>
          <a:off x="0" y="0"/>
          <a:ext cx="0" cy="0"/>
          <a:chOff x="0" y="0"/>
          <a:chExt cx="0" cy="0"/>
        </a:xfrm>
      </p:grpSpPr>
      <p:pic>
        <p:nvPicPr>
          <p:cNvPr id="77" name="Google Shape;77;p16" title="BG blue.png"/>
          <p:cNvPicPr preferRelativeResize="0"/>
          <p:nvPr/>
        </p:nvPicPr>
        <p:blipFill rotWithShape="1">
          <a:blip r:embed="rId3">
            <a:alphaModFix/>
          </a:blip>
          <a:srcRect l="-695" t="628" b="42759"/>
          <a:stretch/>
        </p:blipFill>
        <p:spPr>
          <a:xfrm>
            <a:off x="-90275" y="-59375"/>
            <a:ext cx="9260923" cy="5206774"/>
          </a:xfrm>
          <a:prstGeom prst="rect">
            <a:avLst/>
          </a:prstGeom>
          <a:noFill/>
          <a:ln>
            <a:noFill/>
          </a:ln>
        </p:spPr>
      </p:pic>
      <p:sp>
        <p:nvSpPr>
          <p:cNvPr id="78" name="Google Shape;78;p16"/>
          <p:cNvSpPr txBox="1"/>
          <p:nvPr/>
        </p:nvSpPr>
        <p:spPr>
          <a:xfrm>
            <a:off x="132675" y="1456275"/>
            <a:ext cx="4145400" cy="19578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endParaRPr sz="4800" b="1">
              <a:solidFill>
                <a:srgbClr val="F2EFE8"/>
              </a:solidFill>
              <a:latin typeface="Outfit"/>
              <a:ea typeface="Outfit"/>
              <a:cs typeface="Outfit"/>
              <a:sym typeface="Outfit"/>
            </a:endParaRPr>
          </a:p>
          <a:p>
            <a:pPr marL="0" lvl="0" indent="0" algn="l" rtl="0">
              <a:lnSpc>
                <a:spcPct val="80000"/>
              </a:lnSpc>
              <a:spcBef>
                <a:spcPts val="0"/>
              </a:spcBef>
              <a:spcAft>
                <a:spcPts val="0"/>
              </a:spcAft>
              <a:buNone/>
            </a:pPr>
            <a:r>
              <a:rPr lang="nl" sz="4800" b="1">
                <a:solidFill>
                  <a:srgbClr val="F2EFE8"/>
                </a:solidFill>
                <a:latin typeface="Outfit"/>
                <a:ea typeface="Outfit"/>
                <a:cs typeface="Outfit"/>
                <a:sym typeface="Outfit"/>
              </a:rPr>
              <a:t>#Influenced: Of toch niet?</a:t>
            </a:r>
            <a:endParaRPr sz="4800" b="1">
              <a:solidFill>
                <a:srgbClr val="F2EFE8"/>
              </a:solidFill>
              <a:latin typeface="Outfit"/>
              <a:ea typeface="Outfit"/>
              <a:cs typeface="Outfit"/>
              <a:sym typeface="Outfit"/>
            </a:endParaRPr>
          </a:p>
        </p:txBody>
      </p:sp>
      <p:pic>
        <p:nvPicPr>
          <p:cNvPr id="79" name="Google Shape;79;p16" title="Asset 29.png"/>
          <p:cNvPicPr preferRelativeResize="0"/>
          <p:nvPr/>
        </p:nvPicPr>
        <p:blipFill>
          <a:blip r:embed="rId4">
            <a:alphaModFix/>
          </a:blip>
          <a:stretch>
            <a:fillRect/>
          </a:stretch>
        </p:blipFill>
        <p:spPr>
          <a:xfrm>
            <a:off x="4278100" y="369625"/>
            <a:ext cx="4452926" cy="4455101"/>
          </a:xfrm>
          <a:prstGeom prst="rect">
            <a:avLst/>
          </a:prstGeom>
          <a:noFill/>
          <a:ln>
            <a:noFill/>
          </a:ln>
        </p:spPr>
      </p:pic>
      <p:pic>
        <p:nvPicPr>
          <p:cNvPr id="80" name="Google Shape;80;p16" title="Asset 30.png"/>
          <p:cNvPicPr preferRelativeResize="0"/>
          <p:nvPr/>
        </p:nvPicPr>
        <p:blipFill>
          <a:blip r:embed="rId5">
            <a:alphaModFix/>
          </a:blip>
          <a:stretch>
            <a:fillRect/>
          </a:stretch>
        </p:blipFill>
        <p:spPr>
          <a:xfrm>
            <a:off x="588700" y="506655"/>
            <a:ext cx="1933402" cy="353220"/>
          </a:xfrm>
          <a:prstGeom prst="rect">
            <a:avLst/>
          </a:prstGeom>
          <a:noFill/>
          <a:ln>
            <a:noFill/>
          </a:ln>
        </p:spPr>
      </p:pic>
      <p:pic>
        <p:nvPicPr>
          <p:cNvPr id="81" name="Google Shape;81;p16" title="Losse-elementen-4-png_0005_influencer.png"/>
          <p:cNvPicPr preferRelativeResize="0"/>
          <p:nvPr/>
        </p:nvPicPr>
        <p:blipFill>
          <a:blip r:embed="rId6">
            <a:alphaModFix/>
          </a:blip>
          <a:stretch>
            <a:fillRect/>
          </a:stretch>
        </p:blipFill>
        <p:spPr>
          <a:xfrm>
            <a:off x="4100825" y="25425"/>
            <a:ext cx="5143501" cy="5143501"/>
          </a:xfrm>
          <a:prstGeom prst="rect">
            <a:avLst/>
          </a:prstGeom>
          <a:noFill/>
          <a:ln>
            <a:noFill/>
          </a:ln>
        </p:spPr>
      </p:pic>
      <p:sp>
        <p:nvSpPr>
          <p:cNvPr id="82" name="Google Shape;82;p16"/>
          <p:cNvSpPr txBox="1"/>
          <p:nvPr/>
        </p:nvSpPr>
        <p:spPr>
          <a:xfrm>
            <a:off x="271500" y="4076100"/>
            <a:ext cx="3906300" cy="6279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1800">
                <a:solidFill>
                  <a:srgbClr val="F2EFE8"/>
                </a:solidFill>
                <a:latin typeface="Outfit"/>
                <a:ea typeface="Outfit"/>
                <a:cs typeface="Outfit"/>
                <a:sym typeface="Outfit"/>
              </a:rPr>
              <a:t>Online beïnvloeding en subculturen</a:t>
            </a:r>
            <a:endParaRPr sz="1800">
              <a:solidFill>
                <a:srgbClr val="F2EFE8"/>
              </a:solidFill>
              <a:latin typeface="Outfit"/>
              <a:ea typeface="Outfit"/>
              <a:cs typeface="Outfit"/>
              <a:sym typeface="Outfit"/>
            </a:endParaRPr>
          </a:p>
          <a:p>
            <a:pPr marL="0" lvl="0" indent="0" algn="l" rtl="0">
              <a:lnSpc>
                <a:spcPct val="80000"/>
              </a:lnSpc>
              <a:spcBef>
                <a:spcPts val="0"/>
              </a:spcBef>
              <a:spcAft>
                <a:spcPts val="0"/>
              </a:spcAft>
              <a:buClr>
                <a:srgbClr val="000000"/>
              </a:buClr>
              <a:buSzPts val="1100"/>
              <a:buFont typeface="Arial"/>
              <a:buNone/>
            </a:pPr>
            <a:r>
              <a:rPr lang="nl" sz="1800">
                <a:solidFill>
                  <a:srgbClr val="F2EFE8"/>
                </a:solidFill>
                <a:latin typeface="Outfit"/>
                <a:ea typeface="Outfit"/>
                <a:cs typeface="Outfit"/>
                <a:sym typeface="Outfit"/>
              </a:rPr>
              <a:t>Methodiek 3 </a:t>
            </a:r>
            <a:endParaRPr sz="1800">
              <a:solidFill>
                <a:srgbClr val="F2EFE8"/>
              </a:solidFill>
              <a:latin typeface="Outfit"/>
              <a:ea typeface="Outfit"/>
              <a:cs typeface="Outfit"/>
              <a:sym typeface="Outfi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88" name="Google Shape;88;p1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89" name="Google Shape;89;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90" name="Google Shape;90;p17"/>
          <p:cNvSpPr txBox="1"/>
          <p:nvPr/>
        </p:nvSpPr>
        <p:spPr>
          <a:xfrm>
            <a:off x="152400" y="15240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l" sz="1200">
                <a:latin typeface="Times New Roman"/>
                <a:ea typeface="Times New Roman"/>
                <a:cs typeface="Times New Roman"/>
                <a:sym typeface="Times New Roman"/>
              </a:rPr>
              <a:t> </a:t>
            </a:r>
            <a:endParaRPr/>
          </a:p>
        </p:txBody>
      </p:sp>
      <p:sp>
        <p:nvSpPr>
          <p:cNvPr id="91" name="Google Shape;91;p17"/>
          <p:cNvSpPr txBox="1"/>
          <p:nvPr/>
        </p:nvSpPr>
        <p:spPr>
          <a:xfrm>
            <a:off x="152400" y="859875"/>
            <a:ext cx="6646800" cy="2727000"/>
          </a:xfrm>
          <a:prstGeom prst="rect">
            <a:avLst/>
          </a:prstGeom>
          <a:solidFill>
            <a:srgbClr val="F2EFE8"/>
          </a:solid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nl" sz="1600" b="1">
                <a:solidFill>
                  <a:srgbClr val="3B1FC6"/>
                </a:solidFill>
                <a:latin typeface="Outfit"/>
                <a:ea typeface="Outfit"/>
                <a:cs typeface="Outfit"/>
                <a:sym typeface="Outfit"/>
              </a:rPr>
              <a:t>Doel:</a:t>
            </a:r>
            <a:r>
              <a:rPr lang="nl" sz="1600">
                <a:solidFill>
                  <a:srgbClr val="3B1FC6"/>
                </a:solidFill>
                <a:latin typeface="Outfit"/>
                <a:ea typeface="Outfit"/>
                <a:cs typeface="Outfit"/>
                <a:sym typeface="Outfit"/>
              </a:rPr>
              <a:t> leerlingen leren kritisch kijken naar boodschappen van influencers, begrijpen de invloed van emoties, kunnen positieve en negatieve boodschappen onderscheiden.</a:t>
            </a:r>
            <a:endParaRPr sz="1600">
              <a:solidFill>
                <a:srgbClr val="3B1FC6"/>
              </a:solidFill>
              <a:latin typeface="Outfit"/>
              <a:ea typeface="Outfit"/>
              <a:cs typeface="Outfit"/>
              <a:sym typeface="Outfit"/>
            </a:endParaRPr>
          </a:p>
          <a:p>
            <a:pPr marL="0" lvl="0" indent="0" algn="l" rtl="0">
              <a:lnSpc>
                <a:spcPct val="115000"/>
              </a:lnSpc>
              <a:spcBef>
                <a:spcPts val="1100"/>
              </a:spcBef>
              <a:spcAft>
                <a:spcPts val="0"/>
              </a:spcAft>
              <a:buNone/>
            </a:pPr>
            <a:r>
              <a:rPr lang="nl" sz="1600" b="1">
                <a:solidFill>
                  <a:srgbClr val="3B1FC6"/>
                </a:solidFill>
                <a:latin typeface="Outfit"/>
                <a:ea typeface="Outfit"/>
                <a:cs typeface="Outfit"/>
                <a:sym typeface="Outfit"/>
              </a:rPr>
              <a:t>In het kort</a:t>
            </a:r>
            <a:r>
              <a:rPr lang="nl" sz="1600">
                <a:solidFill>
                  <a:srgbClr val="3B1FC6"/>
                </a:solidFill>
                <a:latin typeface="Outfit"/>
                <a:ea typeface="Outfit"/>
                <a:cs typeface="Outfit"/>
                <a:sym typeface="Outfit"/>
              </a:rPr>
              <a:t>: leerlingen bespreken in duo’s posts van influencers die ze volgen. In een klasgesprek reflecteren ze over de impact van de boodschap van de post.</a:t>
            </a:r>
            <a:endParaRPr sz="1600">
              <a:solidFill>
                <a:srgbClr val="3B1FC6"/>
              </a:solidFill>
              <a:latin typeface="Outfit"/>
              <a:ea typeface="Outfit"/>
              <a:cs typeface="Outfit"/>
              <a:sym typeface="Outfit"/>
            </a:endParaRPr>
          </a:p>
          <a:p>
            <a:pPr marL="0" lvl="0" indent="0" algn="l" rtl="0">
              <a:lnSpc>
                <a:spcPct val="115000"/>
              </a:lnSpc>
              <a:spcBef>
                <a:spcPts val="1100"/>
              </a:spcBef>
              <a:spcAft>
                <a:spcPts val="0"/>
              </a:spcAft>
              <a:buNone/>
            </a:pPr>
            <a:r>
              <a:rPr lang="nl" sz="1600" b="1">
                <a:solidFill>
                  <a:srgbClr val="3B1FC6"/>
                </a:solidFill>
                <a:latin typeface="Outfit"/>
                <a:ea typeface="Outfit"/>
                <a:cs typeface="Outfit"/>
                <a:sym typeface="Outfit"/>
              </a:rPr>
              <a:t>Link theorie:</a:t>
            </a:r>
            <a:r>
              <a:rPr lang="nl" sz="1600">
                <a:solidFill>
                  <a:srgbClr val="3B1FC6"/>
                </a:solidFill>
                <a:latin typeface="Outfit"/>
                <a:ea typeface="Outfit"/>
                <a:cs typeface="Outfit"/>
                <a:sym typeface="Outfit"/>
              </a:rPr>
              <a:t> wat is een influencer, en hoe overtuigen ze jongeren?</a:t>
            </a:r>
            <a:endParaRPr sz="1600">
              <a:solidFill>
                <a:srgbClr val="3B1FC6"/>
              </a:solidFill>
              <a:latin typeface="Outfit"/>
              <a:ea typeface="Outfit"/>
              <a:cs typeface="Outfit"/>
              <a:sym typeface="Outfit"/>
            </a:endParaRPr>
          </a:p>
          <a:p>
            <a:pPr marL="0" lvl="0" indent="0" algn="l" rtl="0">
              <a:lnSpc>
                <a:spcPct val="115000"/>
              </a:lnSpc>
              <a:spcBef>
                <a:spcPts val="1100"/>
              </a:spcBef>
              <a:spcAft>
                <a:spcPts val="0"/>
              </a:spcAft>
              <a:buNone/>
            </a:pPr>
            <a:r>
              <a:rPr lang="nl" sz="1600" b="1">
                <a:solidFill>
                  <a:srgbClr val="3B1FC6"/>
                </a:solidFill>
                <a:latin typeface="Outfit"/>
                <a:ea typeface="Outfit"/>
                <a:cs typeface="Outfit"/>
                <a:sym typeface="Outfit"/>
              </a:rPr>
              <a:t>Speakernotes</a:t>
            </a:r>
            <a:r>
              <a:rPr lang="nl" sz="1600">
                <a:solidFill>
                  <a:srgbClr val="3B1FC6"/>
                </a:solidFill>
                <a:latin typeface="Outfit"/>
                <a:ea typeface="Outfit"/>
                <a:cs typeface="Outfit"/>
                <a:sym typeface="Outfit"/>
              </a:rPr>
              <a:t>: bekijk op voorhand ook de speakernotes voor extra instructies en extra vragen bij een klasgesprek. </a:t>
            </a:r>
            <a:endParaRPr sz="1600">
              <a:solidFill>
                <a:srgbClr val="3B1FC6"/>
              </a:solidFill>
              <a:latin typeface="Outfit"/>
              <a:ea typeface="Outfit"/>
              <a:cs typeface="Outfit"/>
              <a:sym typeface="Outfit"/>
            </a:endParaRPr>
          </a:p>
          <a:p>
            <a:pPr marL="0" lvl="0" indent="0" algn="l" rtl="0">
              <a:lnSpc>
                <a:spcPct val="115000"/>
              </a:lnSpc>
              <a:spcBef>
                <a:spcPts val="1100"/>
              </a:spcBef>
              <a:spcAft>
                <a:spcPts val="0"/>
              </a:spcAft>
              <a:buClr>
                <a:schemeClr val="dk1"/>
              </a:buClr>
              <a:buSzPts val="1100"/>
              <a:buFont typeface="Arial"/>
              <a:buNone/>
            </a:pPr>
            <a:r>
              <a:rPr lang="nl" sz="1600" b="1">
                <a:solidFill>
                  <a:srgbClr val="3B1FC6"/>
                </a:solidFill>
                <a:latin typeface="Outfit"/>
                <a:ea typeface="Outfit"/>
                <a:cs typeface="Outfit"/>
                <a:sym typeface="Outfit"/>
              </a:rPr>
              <a:t>Opdracht klaar?</a:t>
            </a:r>
            <a:r>
              <a:rPr lang="nl" sz="1600">
                <a:solidFill>
                  <a:srgbClr val="3B1FC6"/>
                </a:solidFill>
                <a:latin typeface="Outfit"/>
                <a:ea typeface="Outfit"/>
                <a:cs typeface="Outfit"/>
                <a:sym typeface="Outfit"/>
              </a:rPr>
              <a:t> Rond af met het onderdeel  “</a:t>
            </a:r>
            <a:r>
              <a:rPr lang="nl" sz="1600" u="sng">
                <a:solidFill>
                  <a:schemeClr val="hlink"/>
                </a:solidFill>
                <a:latin typeface="Outfit"/>
                <a:ea typeface="Outfit"/>
                <a:cs typeface="Outfit"/>
                <a:sym typeface="Outfit"/>
                <a:hlinkClick r:id="rId4" action="ppaction://hlinksldjump"/>
              </a:rPr>
              <a:t>Wat onthoud je</a:t>
            </a:r>
            <a:r>
              <a:rPr lang="nl" sz="1600">
                <a:solidFill>
                  <a:srgbClr val="3B1FC6"/>
                </a:solidFill>
                <a:latin typeface="Outfit"/>
                <a:ea typeface="Outfit"/>
                <a:cs typeface="Outfit"/>
                <a:sym typeface="Outfit"/>
              </a:rPr>
              <a:t>”.</a:t>
            </a:r>
            <a:endParaRPr sz="1600">
              <a:solidFill>
                <a:srgbClr val="3B1FC6"/>
              </a:solidFill>
              <a:latin typeface="Outfit"/>
              <a:ea typeface="Outfit"/>
              <a:cs typeface="Outfit"/>
              <a:sym typeface="Outfit"/>
            </a:endParaRPr>
          </a:p>
          <a:p>
            <a:pPr marL="0" lvl="0" indent="0" algn="l" rtl="0">
              <a:lnSpc>
                <a:spcPct val="115000"/>
              </a:lnSpc>
              <a:spcBef>
                <a:spcPts val="1100"/>
              </a:spcBef>
              <a:spcAft>
                <a:spcPts val="0"/>
              </a:spcAft>
              <a:buNone/>
            </a:pPr>
            <a:endParaRPr sz="1600">
              <a:solidFill>
                <a:srgbClr val="3B1FC6"/>
              </a:solidFill>
              <a:latin typeface="Outfit"/>
              <a:ea typeface="Outfit"/>
              <a:cs typeface="Outfit"/>
              <a:sym typeface="Outfit"/>
            </a:endParaRPr>
          </a:p>
          <a:p>
            <a:pPr marL="0" lvl="0" indent="0" algn="l" rtl="0">
              <a:lnSpc>
                <a:spcPct val="115000"/>
              </a:lnSpc>
              <a:spcBef>
                <a:spcPts val="1100"/>
              </a:spcBef>
              <a:spcAft>
                <a:spcPts val="0"/>
              </a:spcAft>
              <a:buNone/>
            </a:pPr>
            <a:endParaRPr sz="1600">
              <a:solidFill>
                <a:srgbClr val="3B1FC6"/>
              </a:solidFill>
              <a:latin typeface="Outfit"/>
              <a:ea typeface="Outfit"/>
              <a:cs typeface="Outfit"/>
              <a:sym typeface="Outfit"/>
            </a:endParaRPr>
          </a:p>
          <a:p>
            <a:pPr marL="457200" lvl="0" indent="0" algn="l" rtl="0">
              <a:lnSpc>
                <a:spcPct val="115000"/>
              </a:lnSpc>
              <a:spcBef>
                <a:spcPts val="1100"/>
              </a:spcBef>
              <a:spcAft>
                <a:spcPts val="0"/>
              </a:spcAft>
              <a:buNone/>
            </a:pPr>
            <a:endParaRPr sz="1300">
              <a:solidFill>
                <a:srgbClr val="3B1FC6"/>
              </a:solidFill>
              <a:latin typeface="Outfit"/>
              <a:ea typeface="Outfit"/>
              <a:cs typeface="Outfit"/>
              <a:sym typeface="Outfit"/>
            </a:endParaRPr>
          </a:p>
          <a:p>
            <a:pPr marL="0" lvl="0" indent="0" algn="l" rtl="0">
              <a:lnSpc>
                <a:spcPct val="115000"/>
              </a:lnSpc>
              <a:spcBef>
                <a:spcPts val="1100"/>
              </a:spcBef>
              <a:spcAft>
                <a:spcPts val="0"/>
              </a:spcAft>
              <a:buNone/>
            </a:pPr>
            <a:endParaRPr sz="1500">
              <a:solidFill>
                <a:srgbClr val="3B1FC6"/>
              </a:solidFill>
              <a:latin typeface="Outfit"/>
              <a:ea typeface="Outfit"/>
              <a:cs typeface="Outfit"/>
              <a:sym typeface="Outfit"/>
            </a:endParaRPr>
          </a:p>
          <a:p>
            <a:pPr marL="0" lvl="0" indent="0" algn="l" rtl="0">
              <a:lnSpc>
                <a:spcPct val="115000"/>
              </a:lnSpc>
              <a:spcBef>
                <a:spcPts val="1100"/>
              </a:spcBef>
              <a:spcAft>
                <a:spcPts val="1100"/>
              </a:spcAft>
              <a:buNone/>
            </a:pPr>
            <a:endParaRPr sz="1500">
              <a:solidFill>
                <a:srgbClr val="3B1FC6"/>
              </a:solidFill>
              <a:latin typeface="Outfit"/>
              <a:ea typeface="Outfit"/>
              <a:cs typeface="Outfit"/>
              <a:sym typeface="Outfit"/>
            </a:endParaRPr>
          </a:p>
        </p:txBody>
      </p:sp>
      <p:pic>
        <p:nvPicPr>
          <p:cNvPr id="92" name="Google Shape;92;p17" title="MW.png"/>
          <p:cNvPicPr preferRelativeResize="0"/>
          <p:nvPr/>
        </p:nvPicPr>
        <p:blipFill rotWithShape="1">
          <a:blip r:embed="rId5">
            <a:alphaModFix/>
          </a:blip>
          <a:srcRect r="84686"/>
          <a:stretch/>
        </p:blipFill>
        <p:spPr>
          <a:xfrm>
            <a:off x="8450000" y="506650"/>
            <a:ext cx="296076" cy="353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96"/>
        <p:cNvGrpSpPr/>
        <p:nvPr/>
      </p:nvGrpSpPr>
      <p:grpSpPr>
        <a:xfrm>
          <a:off x="0" y="0"/>
          <a:ext cx="0" cy="0"/>
          <a:chOff x="0" y="0"/>
          <a:chExt cx="0" cy="0"/>
        </a:xfrm>
      </p:grpSpPr>
      <p:pic>
        <p:nvPicPr>
          <p:cNvPr id="97" name="Google Shape;97;p18"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sp>
        <p:nvSpPr>
          <p:cNvPr id="98" name="Google Shape;98;p18"/>
          <p:cNvSpPr txBox="1"/>
          <p:nvPr/>
        </p:nvSpPr>
        <p:spPr>
          <a:xfrm>
            <a:off x="761925" y="107362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endParaRPr sz="4200" b="1">
              <a:solidFill>
                <a:srgbClr val="F8582B"/>
              </a:solidFill>
              <a:latin typeface="Outfit"/>
              <a:ea typeface="Outfit"/>
              <a:cs typeface="Outfit"/>
              <a:sym typeface="Outfit"/>
            </a:endParaRPr>
          </a:p>
        </p:txBody>
      </p:sp>
      <p:sp>
        <p:nvSpPr>
          <p:cNvPr id="99" name="Google Shape;99;p18"/>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Achtergrondinformatie</a:t>
            </a:r>
            <a:endParaRPr sz="4200" b="1">
              <a:solidFill>
                <a:srgbClr val="F8582B"/>
              </a:solidFill>
              <a:latin typeface="Outfit"/>
              <a:ea typeface="Outfit"/>
              <a:cs typeface="Outfit"/>
              <a:sym typeface="Outfit"/>
            </a:endParaRPr>
          </a:p>
        </p:txBody>
      </p:sp>
      <p:sp>
        <p:nvSpPr>
          <p:cNvPr id="100" name="Google Shape;100;p18"/>
          <p:cNvSpPr txBox="1"/>
          <p:nvPr/>
        </p:nvSpPr>
        <p:spPr>
          <a:xfrm>
            <a:off x="761925" y="2051400"/>
            <a:ext cx="6860100" cy="2005800"/>
          </a:xfrm>
          <a:prstGeom prst="rect">
            <a:avLst/>
          </a:prstGeom>
          <a:no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Bijhorende artikels website Mediawijs</a:t>
            </a:r>
            <a:endParaRPr sz="1600">
              <a:solidFill>
                <a:srgbClr val="3B1FC6"/>
              </a:solidFill>
              <a:latin typeface="Outfit"/>
              <a:ea typeface="Outfit"/>
              <a:cs typeface="Outfit"/>
              <a:sym typeface="Outfit"/>
            </a:endParaRPr>
          </a:p>
          <a:p>
            <a:pPr marL="914400" lvl="1" indent="-311150" algn="just" rtl="0">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4">
                  <a:extLst>
                    <a:ext uri="{A12FA001-AC4F-418D-AE19-62706E023703}">
                      <ahyp:hlinkClr xmlns:ahyp="http://schemas.microsoft.com/office/drawing/2018/hyperlinkcolor" val="tx"/>
                    </a:ext>
                  </a:extLst>
                </a:hlinkClick>
              </a:rPr>
              <a:t>Wat krijg je online te zien? En hoe beïnvloedt dat jou?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marL="914400" lvl="1" indent="-311150" algn="just" rtl="0">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5">
                  <a:extLst>
                    <a:ext uri="{A12FA001-AC4F-418D-AE19-62706E023703}">
                      <ahyp:hlinkClr xmlns:ahyp="http://schemas.microsoft.com/office/drawing/2018/hyperlinkcolor" val="tx"/>
                    </a:ext>
                  </a:extLst>
                </a:hlinkClick>
              </a:rPr>
              <a:t>Wat moet je weten over online subculturen?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marL="914400" lvl="1" indent="-311150" algn="just" rtl="0">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6">
                  <a:extLst>
                    <a:ext uri="{A12FA001-AC4F-418D-AE19-62706E023703}">
                      <ahyp:hlinkClr xmlns:ahyp="http://schemas.microsoft.com/office/drawing/2018/hyperlinkcolor" val="tx"/>
                    </a:ext>
                  </a:extLst>
                </a:hlinkClick>
              </a:rPr>
              <a:t>Hoe worden extreme ideeën mainstream? | Mediawijs</a:t>
            </a:r>
            <a:endParaRPr sz="1300">
              <a:solidFill>
                <a:srgbClr val="3B1FC6"/>
              </a:solidFill>
              <a:latin typeface="Outfit"/>
              <a:ea typeface="Outfit"/>
              <a:cs typeface="Outfit"/>
              <a:sym typeface="Outfit"/>
            </a:endParaRPr>
          </a:p>
          <a:p>
            <a:pPr marL="914400" lvl="1" indent="-311150" algn="just" rtl="0">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7">
                  <a:extLst>
                    <a:ext uri="{A12FA001-AC4F-418D-AE19-62706E023703}">
                      <ahyp:hlinkClr xmlns:ahyp="http://schemas.microsoft.com/office/drawing/2018/hyperlinkcolor" val="tx"/>
                    </a:ext>
                  </a:extLst>
                </a:hlinkClick>
              </a:rPr>
              <a:t>Zo praat je met jongeren over de invloed van sociale media | Mediawijs</a:t>
            </a:r>
            <a:endParaRPr sz="1300">
              <a:solidFill>
                <a:srgbClr val="3B1FC6"/>
              </a:solidFill>
              <a:latin typeface="Outfit"/>
              <a:ea typeface="Outfit"/>
              <a:cs typeface="Outfit"/>
              <a:sym typeface="Outfit"/>
            </a:endParaRPr>
          </a:p>
          <a:p>
            <a:pPr marL="914400" lvl="1" indent="-311150" algn="just" rtl="0">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8">
                  <a:extLst>
                    <a:ext uri="{A12FA001-AC4F-418D-AE19-62706E023703}">
                      <ahyp:hlinkClr xmlns:ahyp="http://schemas.microsoft.com/office/drawing/2018/hyperlinkcolor" val="tx"/>
                    </a:ext>
                  </a:extLst>
                </a:hlinkClick>
              </a:rPr>
              <a:t>Waarom zijn influencers zo populair</a:t>
            </a:r>
            <a:endParaRPr sz="1300">
              <a:solidFill>
                <a:srgbClr val="3B1FC6"/>
              </a:solidFill>
              <a:latin typeface="Outfit"/>
              <a:ea typeface="Outfit"/>
              <a:cs typeface="Outfit"/>
              <a:sym typeface="Outfit"/>
            </a:endParaRPr>
          </a:p>
          <a:p>
            <a:pPr marL="457200" lvl="0" indent="0" algn="just" rtl="0">
              <a:lnSpc>
                <a:spcPct val="115000"/>
              </a:lnSpc>
              <a:spcBef>
                <a:spcPts val="1100"/>
              </a:spcBef>
              <a:spcAft>
                <a:spcPts val="1100"/>
              </a:spcAft>
              <a:buNone/>
            </a:pPr>
            <a:endParaRPr sz="1600">
              <a:solidFill>
                <a:srgbClr val="3B1FC6"/>
              </a:solidFill>
              <a:latin typeface="Outfit"/>
              <a:ea typeface="Outfit"/>
              <a:cs typeface="Outfit"/>
              <a:sym typeface="Outfit"/>
            </a:endParaRPr>
          </a:p>
        </p:txBody>
      </p:sp>
      <p:sp>
        <p:nvSpPr>
          <p:cNvPr id="101" name="Google Shape;101;p18"/>
          <p:cNvSpPr txBox="1"/>
          <p:nvPr/>
        </p:nvSpPr>
        <p:spPr>
          <a:xfrm>
            <a:off x="152400" y="15240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107" name="Google Shape;107;p1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08" name="Google Shape;108;p19" descr="MW_Smokefree_presentatie_1920x1080px7.png"/>
          <p:cNvPicPr preferRelativeResize="0"/>
          <p:nvPr/>
        </p:nvPicPr>
        <p:blipFill>
          <a:blip r:embed="rId3">
            <a:alphaModFix/>
          </a:blip>
          <a:stretch>
            <a:fillRect/>
          </a:stretch>
        </p:blipFill>
        <p:spPr>
          <a:xfrm>
            <a:off x="0" y="0"/>
            <a:ext cx="9143999" cy="5124451"/>
          </a:xfrm>
          <a:prstGeom prst="rect">
            <a:avLst/>
          </a:prstGeom>
          <a:noFill/>
          <a:ln>
            <a:noFill/>
          </a:ln>
        </p:spPr>
      </p:pic>
      <p:sp>
        <p:nvSpPr>
          <p:cNvPr id="109" name="Google Shape;109;p19"/>
          <p:cNvSpPr txBox="1"/>
          <p:nvPr/>
        </p:nvSpPr>
        <p:spPr>
          <a:xfrm>
            <a:off x="304800" y="30480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l" sz="1200">
                <a:latin typeface="Times New Roman"/>
                <a:ea typeface="Times New Roman"/>
                <a:cs typeface="Times New Roman"/>
                <a:sym typeface="Times New Roman"/>
              </a:rPr>
              <a:t> </a:t>
            </a:r>
            <a:endParaRPr/>
          </a:p>
        </p:txBody>
      </p:sp>
      <p:pic>
        <p:nvPicPr>
          <p:cNvPr id="110" name="Google Shape;110;p19" title="MW.png"/>
          <p:cNvPicPr preferRelativeResize="0"/>
          <p:nvPr/>
        </p:nvPicPr>
        <p:blipFill rotWithShape="1">
          <a:blip r:embed="rId4">
            <a:alphaModFix/>
          </a:blip>
          <a:srcRect r="84686"/>
          <a:stretch/>
        </p:blipFill>
        <p:spPr>
          <a:xfrm>
            <a:off x="8450000" y="506650"/>
            <a:ext cx="296076" cy="353225"/>
          </a:xfrm>
          <a:prstGeom prst="rect">
            <a:avLst/>
          </a:prstGeom>
          <a:noFill/>
          <a:ln>
            <a:noFill/>
          </a:ln>
        </p:spPr>
      </p:pic>
      <p:sp>
        <p:nvSpPr>
          <p:cNvPr id="111" name="Google Shape;111;p19"/>
          <p:cNvSpPr txBox="1"/>
          <p:nvPr/>
        </p:nvSpPr>
        <p:spPr>
          <a:xfrm>
            <a:off x="2811475" y="1619363"/>
            <a:ext cx="6087000" cy="19578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endParaRPr sz="4800">
              <a:solidFill>
                <a:srgbClr val="F2EFE8"/>
              </a:solidFill>
              <a:latin typeface="Outfit Light"/>
              <a:ea typeface="Outfit Light"/>
              <a:cs typeface="Outfit Light"/>
              <a:sym typeface="Outfit Light"/>
            </a:endParaRPr>
          </a:p>
          <a:p>
            <a:pPr marL="0" lvl="0" indent="0" algn="l" rtl="0">
              <a:lnSpc>
                <a:spcPct val="80000"/>
              </a:lnSpc>
              <a:spcBef>
                <a:spcPts val="0"/>
              </a:spcBef>
              <a:spcAft>
                <a:spcPts val="0"/>
              </a:spcAft>
              <a:buNone/>
            </a:pPr>
            <a:r>
              <a:rPr lang="nl" sz="4800" b="1">
                <a:solidFill>
                  <a:srgbClr val="3B1FC6"/>
                </a:solidFill>
                <a:latin typeface="Outfit"/>
                <a:ea typeface="Outfit"/>
                <a:cs typeface="Outfit"/>
                <a:sym typeface="Outfit"/>
              </a:rPr>
              <a:t>#Influenced: Of toch niet?</a:t>
            </a:r>
            <a:endParaRPr sz="4800" b="1">
              <a:solidFill>
                <a:srgbClr val="3B1FC6"/>
              </a:solidFill>
              <a:latin typeface="Outfit"/>
              <a:ea typeface="Outfit"/>
              <a:cs typeface="Outfit"/>
              <a:sym typeface="Outfi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115"/>
        <p:cNvGrpSpPr/>
        <p:nvPr/>
      </p:nvGrpSpPr>
      <p:grpSpPr>
        <a:xfrm>
          <a:off x="0" y="0"/>
          <a:ext cx="0" cy="0"/>
          <a:chOff x="0" y="0"/>
          <a:chExt cx="0" cy="0"/>
        </a:xfrm>
      </p:grpSpPr>
      <p:pic>
        <p:nvPicPr>
          <p:cNvPr id="116" name="Google Shape;116;p20"/>
          <p:cNvPicPr preferRelativeResize="0"/>
          <p:nvPr/>
        </p:nvPicPr>
        <p:blipFill rotWithShape="1">
          <a:blip r:embed="rId3">
            <a:alphaModFix/>
          </a:blip>
          <a:srcRect l="4702" r="21015"/>
          <a:stretch/>
        </p:blipFill>
        <p:spPr>
          <a:xfrm>
            <a:off x="5700200" y="1567338"/>
            <a:ext cx="1465525" cy="1477960"/>
          </a:xfrm>
          <a:prstGeom prst="rect">
            <a:avLst/>
          </a:prstGeom>
          <a:noFill/>
          <a:ln>
            <a:noFill/>
          </a:ln>
        </p:spPr>
      </p:pic>
      <p:pic>
        <p:nvPicPr>
          <p:cNvPr id="117" name="Google Shape;117;p20"/>
          <p:cNvPicPr preferRelativeResize="0"/>
          <p:nvPr/>
        </p:nvPicPr>
        <p:blipFill>
          <a:blip r:embed="rId4">
            <a:alphaModFix/>
          </a:blip>
          <a:stretch>
            <a:fillRect/>
          </a:stretch>
        </p:blipFill>
        <p:spPr>
          <a:xfrm>
            <a:off x="5700200" y="3139913"/>
            <a:ext cx="1465525" cy="1465525"/>
          </a:xfrm>
          <a:prstGeom prst="rect">
            <a:avLst/>
          </a:prstGeom>
          <a:noFill/>
          <a:ln>
            <a:noFill/>
          </a:ln>
        </p:spPr>
      </p:pic>
      <p:pic>
        <p:nvPicPr>
          <p:cNvPr id="118" name="Google Shape;118;p20"/>
          <p:cNvPicPr preferRelativeResize="0"/>
          <p:nvPr/>
        </p:nvPicPr>
        <p:blipFill rotWithShape="1">
          <a:blip r:embed="rId5">
            <a:alphaModFix/>
          </a:blip>
          <a:srcRect t="6533"/>
          <a:stretch/>
        </p:blipFill>
        <p:spPr>
          <a:xfrm>
            <a:off x="3912650" y="1071662"/>
            <a:ext cx="1688950" cy="1973627"/>
          </a:xfrm>
          <a:prstGeom prst="rect">
            <a:avLst/>
          </a:prstGeom>
          <a:noFill/>
          <a:ln>
            <a:noFill/>
          </a:ln>
        </p:spPr>
      </p:pic>
      <p:pic>
        <p:nvPicPr>
          <p:cNvPr id="119" name="Google Shape;119;p20"/>
          <p:cNvPicPr preferRelativeResize="0"/>
          <p:nvPr/>
        </p:nvPicPr>
        <p:blipFill rotWithShape="1">
          <a:blip r:embed="rId6">
            <a:alphaModFix/>
          </a:blip>
          <a:srcRect l="11002" r="21830"/>
          <a:stretch/>
        </p:blipFill>
        <p:spPr>
          <a:xfrm>
            <a:off x="3912662" y="3139913"/>
            <a:ext cx="1688950" cy="1819275"/>
          </a:xfrm>
          <a:prstGeom prst="rect">
            <a:avLst/>
          </a:prstGeom>
          <a:noFill/>
          <a:ln>
            <a:noFill/>
          </a:ln>
        </p:spPr>
      </p:pic>
      <p:pic>
        <p:nvPicPr>
          <p:cNvPr id="120" name="Google Shape;120;p20" title="MW.png"/>
          <p:cNvPicPr preferRelativeResize="0"/>
          <p:nvPr/>
        </p:nvPicPr>
        <p:blipFill rotWithShape="1">
          <a:blip r:embed="rId7">
            <a:alphaModFix/>
          </a:blip>
          <a:srcRect r="84686"/>
          <a:stretch/>
        </p:blipFill>
        <p:spPr>
          <a:xfrm>
            <a:off x="8492800" y="516163"/>
            <a:ext cx="296076" cy="353225"/>
          </a:xfrm>
          <a:prstGeom prst="rect">
            <a:avLst/>
          </a:prstGeom>
          <a:noFill/>
          <a:ln>
            <a:noFill/>
          </a:ln>
        </p:spPr>
      </p:pic>
      <p:pic>
        <p:nvPicPr>
          <p:cNvPr id="121" name="Google Shape;121;p20"/>
          <p:cNvPicPr preferRelativeResize="0"/>
          <p:nvPr/>
        </p:nvPicPr>
        <p:blipFill rotWithShape="1">
          <a:blip r:embed="rId8">
            <a:alphaModFix/>
          </a:blip>
          <a:srcRect l="32942" r="5265"/>
          <a:stretch/>
        </p:blipFill>
        <p:spPr>
          <a:xfrm>
            <a:off x="2067374" y="3139925"/>
            <a:ext cx="1733224" cy="1465525"/>
          </a:xfrm>
          <a:prstGeom prst="rect">
            <a:avLst/>
          </a:prstGeom>
          <a:noFill/>
          <a:ln>
            <a:noFill/>
          </a:ln>
        </p:spPr>
      </p:pic>
      <p:pic>
        <p:nvPicPr>
          <p:cNvPr id="122" name="Google Shape;122;p20"/>
          <p:cNvPicPr preferRelativeResize="0"/>
          <p:nvPr/>
        </p:nvPicPr>
        <p:blipFill rotWithShape="1">
          <a:blip r:embed="rId9">
            <a:alphaModFix/>
          </a:blip>
          <a:srcRect l="14148"/>
          <a:stretch/>
        </p:blipFill>
        <p:spPr>
          <a:xfrm>
            <a:off x="2067375" y="1699288"/>
            <a:ext cx="1733226" cy="1346000"/>
          </a:xfrm>
          <a:prstGeom prst="rect">
            <a:avLst/>
          </a:prstGeom>
          <a:noFill/>
          <a:ln>
            <a:noFill/>
          </a:ln>
        </p:spPr>
      </p:pic>
      <p:pic>
        <p:nvPicPr>
          <p:cNvPr id="123" name="Google Shape;123;p20"/>
          <p:cNvPicPr preferRelativeResize="0"/>
          <p:nvPr/>
        </p:nvPicPr>
        <p:blipFill rotWithShape="1">
          <a:blip r:embed="rId10">
            <a:alphaModFix/>
          </a:blip>
          <a:srcRect r="4178" b="4178"/>
          <a:stretch/>
        </p:blipFill>
        <p:spPr>
          <a:xfrm>
            <a:off x="266375" y="2266525"/>
            <a:ext cx="1688950" cy="1688950"/>
          </a:xfrm>
          <a:prstGeom prst="rect">
            <a:avLst/>
          </a:prstGeom>
          <a:noFill/>
          <a:ln>
            <a:noFill/>
          </a:ln>
        </p:spPr>
      </p:pic>
      <p:pic>
        <p:nvPicPr>
          <p:cNvPr id="124" name="Google Shape;124;p20"/>
          <p:cNvPicPr preferRelativeResize="0"/>
          <p:nvPr/>
        </p:nvPicPr>
        <p:blipFill rotWithShape="1">
          <a:blip r:embed="rId11">
            <a:alphaModFix/>
          </a:blip>
          <a:srcRect l="3322" t="15405" r="44448"/>
          <a:stretch/>
        </p:blipFill>
        <p:spPr>
          <a:xfrm>
            <a:off x="7264325" y="2261374"/>
            <a:ext cx="1733226" cy="1699263"/>
          </a:xfrm>
          <a:prstGeom prst="rect">
            <a:avLst/>
          </a:prstGeom>
          <a:noFill/>
          <a:ln>
            <a:noFill/>
          </a:ln>
        </p:spPr>
      </p:pic>
      <p:sp>
        <p:nvSpPr>
          <p:cNvPr id="125" name="Google Shape;125;p20"/>
          <p:cNvSpPr txBox="1"/>
          <p:nvPr/>
        </p:nvSpPr>
        <p:spPr>
          <a:xfrm>
            <a:off x="114100" y="89850"/>
            <a:ext cx="4007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4200" b="1">
                <a:solidFill>
                  <a:srgbClr val="F8582B"/>
                </a:solidFill>
                <a:latin typeface="Outfit"/>
                <a:ea typeface="Outfit"/>
                <a:cs typeface="Outfit"/>
                <a:sym typeface="Outfit"/>
              </a:rPr>
              <a:t>Wie kent deze influencers?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131" name="Google Shape;131;p2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32" name="Google Shape;132;p21" descr="MW_Smokefree_presentatie_1920x1080px21.png"/>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33" name="Google Shape;133;p21"/>
          <p:cNvSpPr txBox="1"/>
          <p:nvPr/>
        </p:nvSpPr>
        <p:spPr>
          <a:xfrm>
            <a:off x="584800" y="317625"/>
            <a:ext cx="940800" cy="390000"/>
          </a:xfrm>
          <a:prstGeom prst="rect">
            <a:avLst/>
          </a:prstGeom>
          <a:solidFill>
            <a:srgbClr val="3B1FC6"/>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300" b="1">
                <a:solidFill>
                  <a:srgbClr val="EAEAEA"/>
                </a:solidFill>
                <a:latin typeface="Outfit"/>
                <a:ea typeface="Outfit"/>
                <a:cs typeface="Outfit"/>
                <a:sym typeface="Outfit"/>
              </a:rPr>
              <a:t>Opdracht</a:t>
            </a:r>
            <a:endParaRPr sz="800" b="1">
              <a:solidFill>
                <a:srgbClr val="EAEAEA"/>
              </a:solidFill>
              <a:latin typeface="Outfit"/>
              <a:ea typeface="Outfit"/>
              <a:cs typeface="Outfit"/>
              <a:sym typeface="Outfit"/>
            </a:endParaRPr>
          </a:p>
        </p:txBody>
      </p:sp>
      <p:pic>
        <p:nvPicPr>
          <p:cNvPr id="134" name="Google Shape;134;p21" title="MW.png"/>
          <p:cNvPicPr preferRelativeResize="0"/>
          <p:nvPr/>
        </p:nvPicPr>
        <p:blipFill rotWithShape="1">
          <a:blip r:embed="rId4">
            <a:alphaModFix/>
          </a:blip>
          <a:srcRect r="84686"/>
          <a:stretch/>
        </p:blipFill>
        <p:spPr>
          <a:xfrm>
            <a:off x="8450000" y="506650"/>
            <a:ext cx="296076" cy="353225"/>
          </a:xfrm>
          <a:prstGeom prst="rect">
            <a:avLst/>
          </a:prstGeom>
          <a:noFill/>
          <a:ln>
            <a:noFill/>
          </a:ln>
        </p:spPr>
      </p:pic>
      <p:sp>
        <p:nvSpPr>
          <p:cNvPr id="135" name="Google Shape;135;p21"/>
          <p:cNvSpPr txBox="1"/>
          <p:nvPr/>
        </p:nvSpPr>
        <p:spPr>
          <a:xfrm>
            <a:off x="691450" y="744575"/>
            <a:ext cx="5339100" cy="38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600" b="1">
                <a:solidFill>
                  <a:srgbClr val="F8582B"/>
                </a:solidFill>
                <a:latin typeface="Outfit"/>
                <a:ea typeface="Outfit"/>
                <a:cs typeface="Outfit"/>
                <a:sym typeface="Outfit"/>
              </a:rPr>
              <a:t>Optie 1: wie volg jij graag online? </a:t>
            </a:r>
            <a:endParaRPr sz="1600" b="1">
              <a:solidFill>
                <a:srgbClr val="F8582B"/>
              </a:solidFill>
              <a:latin typeface="Outfit"/>
              <a:ea typeface="Outfit"/>
              <a:cs typeface="Outfit"/>
              <a:sym typeface="Outfit"/>
            </a:endParaRPr>
          </a:p>
        </p:txBody>
      </p:sp>
      <p:sp>
        <p:nvSpPr>
          <p:cNvPr id="136" name="Google Shape;136;p21"/>
          <p:cNvSpPr txBox="1"/>
          <p:nvPr/>
        </p:nvSpPr>
        <p:spPr>
          <a:xfrm>
            <a:off x="844500" y="1789800"/>
            <a:ext cx="6570600" cy="1847100"/>
          </a:xfrm>
          <a:prstGeom prst="rect">
            <a:avLst/>
          </a:prstGeom>
          <a:no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Denk individueel na en schrijf op: wie/wat volg jij graag online?</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Kies een recente video, reel of story van die persoon en toon (maximum 1  minuut) aan jouw buur.</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Je bespreekt je video’s per twee a.d.h.v. een aantal vragen (zie volgende slides)</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Noteer de antwoorden op het werkblad. </a:t>
            </a:r>
            <a:endParaRPr sz="1600">
              <a:solidFill>
                <a:srgbClr val="3B1FC6"/>
              </a:solidFill>
              <a:latin typeface="Outfit"/>
              <a:ea typeface="Outfit"/>
              <a:cs typeface="Outfit"/>
              <a:sym typeface="Outfi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142" name="Google Shape;142;p2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43" name="Google Shape;143;p22"/>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4" name="Google Shape;144;p22"/>
          <p:cNvSpPr txBox="1"/>
          <p:nvPr/>
        </p:nvSpPr>
        <p:spPr>
          <a:xfrm>
            <a:off x="850275" y="1869175"/>
            <a:ext cx="5172300" cy="1499700"/>
          </a:xfrm>
          <a:prstGeom prst="rect">
            <a:avLst/>
          </a:prstGeom>
          <a:solidFill>
            <a:srgbClr val="F2EFE8"/>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4200" b="1">
                <a:solidFill>
                  <a:srgbClr val="F8582B"/>
                </a:solidFill>
                <a:latin typeface="Outfit"/>
                <a:ea typeface="Outfit"/>
                <a:cs typeface="Outfit"/>
                <a:sym typeface="Outfit"/>
              </a:rPr>
              <a:t>Wie volg jij graag online? </a:t>
            </a:r>
            <a:endParaRPr sz="4200" b="1">
              <a:solidFill>
                <a:srgbClr val="F8582B"/>
              </a:solidFill>
              <a:latin typeface="Outfit"/>
              <a:ea typeface="Outfit"/>
              <a:cs typeface="Outfit"/>
              <a:sym typeface="Outfit"/>
            </a:endParaRPr>
          </a:p>
        </p:txBody>
      </p:sp>
      <p:pic>
        <p:nvPicPr>
          <p:cNvPr id="145" name="Google Shape;145;p22" title="MW.png"/>
          <p:cNvPicPr preferRelativeResize="0"/>
          <p:nvPr/>
        </p:nvPicPr>
        <p:blipFill rotWithShape="1">
          <a:blip r:embed="rId4">
            <a:alphaModFix/>
          </a:blip>
          <a:srcRect r="84686"/>
          <a:stretch/>
        </p:blipFill>
        <p:spPr>
          <a:xfrm>
            <a:off x="8450000" y="506650"/>
            <a:ext cx="296076" cy="3532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151" name="Google Shape;151;p2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52" name="Google Shape;152;p23" descr="MW_Smokefree_presentatie_1920x1080px21.png"/>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53" name="Google Shape;153;p23"/>
          <p:cNvSpPr txBox="1"/>
          <p:nvPr/>
        </p:nvSpPr>
        <p:spPr>
          <a:xfrm>
            <a:off x="584800" y="317625"/>
            <a:ext cx="940800" cy="390000"/>
          </a:xfrm>
          <a:prstGeom prst="rect">
            <a:avLst/>
          </a:prstGeom>
          <a:solidFill>
            <a:srgbClr val="3B1FC6"/>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300" b="1">
                <a:solidFill>
                  <a:srgbClr val="EAEAEA"/>
                </a:solidFill>
                <a:latin typeface="Outfit"/>
                <a:ea typeface="Outfit"/>
                <a:cs typeface="Outfit"/>
                <a:sym typeface="Outfit"/>
              </a:rPr>
              <a:t>Opdracht</a:t>
            </a:r>
            <a:endParaRPr sz="800" b="1">
              <a:solidFill>
                <a:srgbClr val="EAEAEA"/>
              </a:solidFill>
              <a:latin typeface="Outfit"/>
              <a:ea typeface="Outfit"/>
              <a:cs typeface="Outfit"/>
              <a:sym typeface="Outfit"/>
            </a:endParaRPr>
          </a:p>
        </p:txBody>
      </p:sp>
      <p:pic>
        <p:nvPicPr>
          <p:cNvPr id="154" name="Google Shape;154;p23" title="MW.png"/>
          <p:cNvPicPr preferRelativeResize="0"/>
          <p:nvPr/>
        </p:nvPicPr>
        <p:blipFill rotWithShape="1">
          <a:blip r:embed="rId4">
            <a:alphaModFix/>
          </a:blip>
          <a:srcRect r="84686"/>
          <a:stretch/>
        </p:blipFill>
        <p:spPr>
          <a:xfrm>
            <a:off x="8450000" y="506650"/>
            <a:ext cx="296076" cy="353225"/>
          </a:xfrm>
          <a:prstGeom prst="rect">
            <a:avLst/>
          </a:prstGeom>
          <a:noFill/>
          <a:ln>
            <a:noFill/>
          </a:ln>
        </p:spPr>
      </p:pic>
      <p:sp>
        <p:nvSpPr>
          <p:cNvPr id="155" name="Google Shape;155;p23"/>
          <p:cNvSpPr txBox="1"/>
          <p:nvPr/>
        </p:nvSpPr>
        <p:spPr>
          <a:xfrm>
            <a:off x="691450" y="744575"/>
            <a:ext cx="5557200" cy="38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600" b="1">
                <a:solidFill>
                  <a:srgbClr val="F8582B"/>
                </a:solidFill>
                <a:latin typeface="Outfit"/>
                <a:ea typeface="Outfit"/>
                <a:cs typeface="Outfit"/>
                <a:sym typeface="Outfit"/>
              </a:rPr>
              <a:t>Optie 1: wie volg jij graag online? </a:t>
            </a:r>
            <a:endParaRPr sz="1300">
              <a:solidFill>
                <a:srgbClr val="3B1FC6"/>
              </a:solidFill>
              <a:latin typeface="Outfit"/>
              <a:ea typeface="Outfit"/>
              <a:cs typeface="Outfit"/>
              <a:sym typeface="Outfit"/>
            </a:endParaRPr>
          </a:p>
        </p:txBody>
      </p:sp>
      <p:sp>
        <p:nvSpPr>
          <p:cNvPr id="156" name="Google Shape;156;p23"/>
          <p:cNvSpPr txBox="1"/>
          <p:nvPr/>
        </p:nvSpPr>
        <p:spPr>
          <a:xfrm>
            <a:off x="828625" y="1170325"/>
            <a:ext cx="7028700" cy="34044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endParaRPr sz="1600">
              <a:solidFill>
                <a:srgbClr val="3B1FC6"/>
              </a:solidFill>
              <a:latin typeface="Outfit"/>
              <a:ea typeface="Outfit"/>
              <a:cs typeface="Outfit"/>
              <a:sym typeface="Outfit"/>
            </a:endParaRPr>
          </a:p>
          <a:p>
            <a:pPr marL="457200" lvl="0" indent="-330200" algn="just" rtl="0">
              <a:lnSpc>
                <a:spcPct val="115000"/>
              </a:lnSpc>
              <a:spcBef>
                <a:spcPts val="11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is de (onderliggende of dubbele) boodschap van de video? </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Welke toon gebruikt de persoon in de video?</a:t>
            </a:r>
            <a:endParaRPr sz="1600">
              <a:solidFill>
                <a:srgbClr val="3B1FC6"/>
              </a:solidFill>
              <a:latin typeface="Outfit"/>
              <a:ea typeface="Outfit"/>
              <a:cs typeface="Outfit"/>
              <a:sym typeface="Outfit"/>
            </a:endParaRPr>
          </a:p>
          <a:p>
            <a:pPr marL="457200" lvl="0" indent="-330200" algn="l"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Welke technieken gebruikt deze persoon om een boodschap over te brengen? Denk aan simpel taalgebruik, humor, herkenbare situaties, inspelen op noden van de kijker, …</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vind jij van de video? Wat vind je van de boodschap die de persoon uitdraagt?</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Is de boodschap  positief of negatief? Waarom?</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Waarom denk je dat deze persoon deze content maakt?</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zijn de gelijkenissen en verschillen tussen beide video’s?</a:t>
            </a:r>
            <a:endParaRPr sz="1600">
              <a:solidFill>
                <a:srgbClr val="3B1FC6"/>
              </a:solidFill>
              <a:latin typeface="Outfit"/>
              <a:ea typeface="Outfit"/>
              <a:cs typeface="Outfit"/>
              <a:sym typeface="Outfi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162" name="Google Shape;162;p2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63" name="Google Shape;163;p2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64" name="Google Shape;164;p24"/>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Klasgesprek</a:t>
            </a:r>
            <a:endParaRPr sz="4200" b="1">
              <a:solidFill>
                <a:srgbClr val="F8582B"/>
              </a:solidFill>
              <a:latin typeface="Outfit"/>
              <a:ea typeface="Outfit"/>
              <a:cs typeface="Outfit"/>
              <a:sym typeface="Outfit"/>
            </a:endParaRPr>
          </a:p>
        </p:txBody>
      </p:sp>
      <p:sp>
        <p:nvSpPr>
          <p:cNvPr id="165" name="Google Shape;165;p24"/>
          <p:cNvSpPr txBox="1"/>
          <p:nvPr/>
        </p:nvSpPr>
        <p:spPr>
          <a:xfrm>
            <a:off x="761925" y="2119825"/>
            <a:ext cx="4536900" cy="1280700"/>
          </a:xfrm>
          <a:prstGeom prst="rect">
            <a:avLst/>
          </a:prstGeom>
          <a:solidFill>
            <a:srgbClr val="F2EFE8"/>
          </a:solid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dirty="0">
                <a:solidFill>
                  <a:srgbClr val="3B1FC6"/>
                </a:solidFill>
                <a:latin typeface="Outfit"/>
                <a:ea typeface="Outfit"/>
                <a:cs typeface="Outfit"/>
                <a:sym typeface="Outfit"/>
              </a:rPr>
              <a:t>Welke influencer koos je? Wie kwam vaker terug? Wat is de rol en aantrekkingskracht van deze influencer?</a:t>
            </a:r>
            <a:endParaRPr sz="1600" dirty="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dirty="0">
                <a:solidFill>
                  <a:srgbClr val="3B1FC6"/>
                </a:solidFill>
                <a:latin typeface="Outfit"/>
                <a:ea typeface="Outfit"/>
                <a:cs typeface="Outfit"/>
                <a:sym typeface="Outfit"/>
              </a:rPr>
              <a:t>Kijk jij nu anders naar sociale media? </a:t>
            </a:r>
            <a:endParaRPr sz="1600" dirty="0">
              <a:solidFill>
                <a:srgbClr val="3B1FC6"/>
              </a:solidFill>
              <a:latin typeface="Outfit"/>
              <a:ea typeface="Outfit"/>
              <a:cs typeface="Outfit"/>
              <a:sym typeface="Outfi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171" name="Google Shape;171;p2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72" name="Google Shape;172;p25" descr="MW_Smokefree_presentatie_1920x1080px21.png"/>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73" name="Google Shape;173;p25"/>
          <p:cNvSpPr txBox="1"/>
          <p:nvPr/>
        </p:nvSpPr>
        <p:spPr>
          <a:xfrm>
            <a:off x="584800" y="317625"/>
            <a:ext cx="940800" cy="390000"/>
          </a:xfrm>
          <a:prstGeom prst="rect">
            <a:avLst/>
          </a:prstGeom>
          <a:solidFill>
            <a:srgbClr val="3B1FC6"/>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300" b="1">
                <a:solidFill>
                  <a:srgbClr val="EAEAEA"/>
                </a:solidFill>
                <a:latin typeface="Outfit"/>
                <a:ea typeface="Outfit"/>
                <a:cs typeface="Outfit"/>
                <a:sym typeface="Outfit"/>
              </a:rPr>
              <a:t>Opdracht</a:t>
            </a:r>
            <a:endParaRPr sz="800" b="1">
              <a:solidFill>
                <a:srgbClr val="EAEAEA"/>
              </a:solidFill>
              <a:latin typeface="Outfit"/>
              <a:ea typeface="Outfit"/>
              <a:cs typeface="Outfit"/>
              <a:sym typeface="Outfit"/>
            </a:endParaRPr>
          </a:p>
        </p:txBody>
      </p:sp>
      <p:pic>
        <p:nvPicPr>
          <p:cNvPr id="174" name="Google Shape;174;p25" title="MW.png"/>
          <p:cNvPicPr preferRelativeResize="0"/>
          <p:nvPr/>
        </p:nvPicPr>
        <p:blipFill rotWithShape="1">
          <a:blip r:embed="rId4">
            <a:alphaModFix/>
          </a:blip>
          <a:srcRect r="84686"/>
          <a:stretch/>
        </p:blipFill>
        <p:spPr>
          <a:xfrm>
            <a:off x="8450000" y="506650"/>
            <a:ext cx="296076" cy="353225"/>
          </a:xfrm>
          <a:prstGeom prst="rect">
            <a:avLst/>
          </a:prstGeom>
          <a:noFill/>
          <a:ln>
            <a:noFill/>
          </a:ln>
        </p:spPr>
      </p:pic>
      <p:sp>
        <p:nvSpPr>
          <p:cNvPr id="175" name="Google Shape;175;p25"/>
          <p:cNvSpPr txBox="1"/>
          <p:nvPr/>
        </p:nvSpPr>
        <p:spPr>
          <a:xfrm>
            <a:off x="691450" y="744575"/>
            <a:ext cx="2666700" cy="38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600" b="1">
                <a:solidFill>
                  <a:srgbClr val="F8582B"/>
                </a:solidFill>
                <a:latin typeface="Outfit"/>
                <a:ea typeface="Outfit"/>
                <a:cs typeface="Outfit"/>
                <a:sym typeface="Outfit"/>
              </a:rPr>
              <a:t>Optie 2: TikTok cinema</a:t>
            </a:r>
            <a:endParaRPr sz="1600" b="1">
              <a:solidFill>
                <a:srgbClr val="F8582B"/>
              </a:solidFill>
              <a:latin typeface="Outfit"/>
              <a:ea typeface="Outfit"/>
              <a:cs typeface="Outfit"/>
              <a:sym typeface="Outfit"/>
            </a:endParaRPr>
          </a:p>
        </p:txBody>
      </p:sp>
      <p:sp>
        <p:nvSpPr>
          <p:cNvPr id="176" name="Google Shape;176;p25"/>
          <p:cNvSpPr txBox="1"/>
          <p:nvPr/>
        </p:nvSpPr>
        <p:spPr>
          <a:xfrm>
            <a:off x="1155750" y="1931400"/>
            <a:ext cx="6832500" cy="2130300"/>
          </a:xfrm>
          <a:prstGeom prst="rect">
            <a:avLst/>
          </a:prstGeom>
          <a:no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Jullie stuurden mij elk een video van iemand die jullie graag volgen online</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🍿TikTok cinema: we bekijken de video’s klassikaal </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Je bespreekt de video’s per twee a.d.h.v. een aantal vragen (zie volgende slides)</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Noteer de antwoorden op het werkblad. </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Bespreek klassikaal.</a:t>
            </a:r>
            <a:endParaRPr sz="1600">
              <a:solidFill>
                <a:srgbClr val="3B1FC6"/>
              </a:solidFill>
              <a:latin typeface="Outfit"/>
              <a:ea typeface="Outfit"/>
              <a:cs typeface="Outfit"/>
              <a:sym typeface="Outfi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182" name="Google Shape;182;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83" name="Google Shape;183;p2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84" name="Google Shape;184;p26"/>
          <p:cNvSpPr txBox="1"/>
          <p:nvPr/>
        </p:nvSpPr>
        <p:spPr>
          <a:xfrm>
            <a:off x="1290850" y="1995450"/>
            <a:ext cx="5172300" cy="1152600"/>
          </a:xfrm>
          <a:prstGeom prst="rect">
            <a:avLst/>
          </a:prstGeom>
          <a:solidFill>
            <a:srgbClr val="F2EFE8"/>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4200" b="1">
                <a:solidFill>
                  <a:srgbClr val="F8582B"/>
                </a:solidFill>
                <a:latin typeface="Outfit"/>
                <a:ea typeface="Outfit"/>
                <a:cs typeface="Outfit"/>
                <a:sym typeface="Outfit"/>
              </a:rPr>
              <a:t>TikTok cinema</a:t>
            </a:r>
            <a:endParaRPr sz="4200" b="1">
              <a:solidFill>
                <a:srgbClr val="F8582B"/>
              </a:solidFill>
              <a:latin typeface="Outfit"/>
              <a:ea typeface="Outfit"/>
              <a:cs typeface="Outfit"/>
              <a:sym typeface="Outfit"/>
            </a:endParaRPr>
          </a:p>
        </p:txBody>
      </p:sp>
      <p:pic>
        <p:nvPicPr>
          <p:cNvPr id="185" name="Google Shape;185;p26" title="MW.png"/>
          <p:cNvPicPr preferRelativeResize="0"/>
          <p:nvPr/>
        </p:nvPicPr>
        <p:blipFill rotWithShape="1">
          <a:blip r:embed="rId4">
            <a:alphaModFix/>
          </a:blip>
          <a:srcRect r="84686"/>
          <a:stretch/>
        </p:blipFill>
        <p:spPr>
          <a:xfrm>
            <a:off x="8450000" y="506650"/>
            <a:ext cx="296076" cy="353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191" name="Google Shape;191;p2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192" name="Google Shape;192;p27" descr="MW_Smokefree_presentatie_1920x1080px21.png"/>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93" name="Google Shape;193;p27"/>
          <p:cNvSpPr txBox="1"/>
          <p:nvPr/>
        </p:nvSpPr>
        <p:spPr>
          <a:xfrm>
            <a:off x="584800" y="317625"/>
            <a:ext cx="940800" cy="390000"/>
          </a:xfrm>
          <a:prstGeom prst="rect">
            <a:avLst/>
          </a:prstGeom>
          <a:solidFill>
            <a:srgbClr val="3B1FC6"/>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300" b="1">
                <a:solidFill>
                  <a:srgbClr val="EAEAEA"/>
                </a:solidFill>
                <a:latin typeface="Outfit"/>
                <a:ea typeface="Outfit"/>
                <a:cs typeface="Outfit"/>
                <a:sym typeface="Outfit"/>
              </a:rPr>
              <a:t>Opdracht</a:t>
            </a:r>
            <a:endParaRPr sz="800" b="1">
              <a:solidFill>
                <a:srgbClr val="EAEAEA"/>
              </a:solidFill>
              <a:latin typeface="Outfit"/>
              <a:ea typeface="Outfit"/>
              <a:cs typeface="Outfit"/>
              <a:sym typeface="Outfit"/>
            </a:endParaRPr>
          </a:p>
        </p:txBody>
      </p:sp>
      <p:pic>
        <p:nvPicPr>
          <p:cNvPr id="194" name="Google Shape;194;p27" title="MW.png"/>
          <p:cNvPicPr preferRelativeResize="0"/>
          <p:nvPr/>
        </p:nvPicPr>
        <p:blipFill rotWithShape="1">
          <a:blip r:embed="rId4">
            <a:alphaModFix/>
          </a:blip>
          <a:srcRect r="84686"/>
          <a:stretch/>
        </p:blipFill>
        <p:spPr>
          <a:xfrm>
            <a:off x="8450000" y="506650"/>
            <a:ext cx="296076" cy="353225"/>
          </a:xfrm>
          <a:prstGeom prst="rect">
            <a:avLst/>
          </a:prstGeom>
          <a:noFill/>
          <a:ln>
            <a:noFill/>
          </a:ln>
        </p:spPr>
      </p:pic>
      <p:sp>
        <p:nvSpPr>
          <p:cNvPr id="195" name="Google Shape;195;p27"/>
          <p:cNvSpPr txBox="1"/>
          <p:nvPr/>
        </p:nvSpPr>
        <p:spPr>
          <a:xfrm>
            <a:off x="691450" y="744575"/>
            <a:ext cx="5557200" cy="38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sz="1600" b="1">
                <a:solidFill>
                  <a:srgbClr val="F8582B"/>
                </a:solidFill>
                <a:latin typeface="Outfit"/>
                <a:ea typeface="Outfit"/>
                <a:cs typeface="Outfit"/>
                <a:sym typeface="Outfit"/>
              </a:rPr>
              <a:t>Optie 2: wie volg jij graag online? </a:t>
            </a:r>
            <a:endParaRPr sz="1300">
              <a:solidFill>
                <a:srgbClr val="3B1FC6"/>
              </a:solidFill>
              <a:latin typeface="Outfit"/>
              <a:ea typeface="Outfit"/>
              <a:cs typeface="Outfit"/>
              <a:sym typeface="Outfit"/>
            </a:endParaRPr>
          </a:p>
        </p:txBody>
      </p:sp>
      <p:sp>
        <p:nvSpPr>
          <p:cNvPr id="196" name="Google Shape;196;p27"/>
          <p:cNvSpPr txBox="1"/>
          <p:nvPr/>
        </p:nvSpPr>
        <p:spPr>
          <a:xfrm>
            <a:off x="828625" y="1170325"/>
            <a:ext cx="7028700" cy="34044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endParaRPr sz="1600">
              <a:solidFill>
                <a:srgbClr val="3B1FC6"/>
              </a:solidFill>
              <a:latin typeface="Outfit"/>
              <a:ea typeface="Outfit"/>
              <a:cs typeface="Outfit"/>
              <a:sym typeface="Outfit"/>
            </a:endParaRPr>
          </a:p>
          <a:p>
            <a:pPr marL="457200" lvl="0" indent="-330200" algn="just" rtl="0">
              <a:lnSpc>
                <a:spcPct val="115000"/>
              </a:lnSpc>
              <a:spcBef>
                <a:spcPts val="110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is de (onderliggende of dubbele) boodschap van de video? </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Welke toon gebruikt de persoon in de video?</a:t>
            </a:r>
            <a:endParaRPr sz="1600">
              <a:solidFill>
                <a:srgbClr val="3B1FC6"/>
              </a:solidFill>
              <a:latin typeface="Outfit"/>
              <a:ea typeface="Outfit"/>
              <a:cs typeface="Outfit"/>
              <a:sym typeface="Outfit"/>
            </a:endParaRPr>
          </a:p>
          <a:p>
            <a:pPr marL="457200" lvl="0" indent="-330200" algn="l"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Welke technieken gebruikt deze persoon om een boodschap over te brengen? Denk aan simpel taalgebruik, humor, herkenbare situaties, inspelen op noden van de kijker, …</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vind jij van de video? Wat vind je van de boodschap die de persoon uitdraagt?</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Is de boodschap  positief of negatief? Waarom?</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Waarom denk je dat deze persoon deze content maakt?</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zijn de gelijkenissen en verschillen tussen beide video’s?</a:t>
            </a:r>
            <a:endParaRPr sz="1600">
              <a:solidFill>
                <a:srgbClr val="3B1FC6"/>
              </a:solidFill>
              <a:latin typeface="Outfit"/>
              <a:ea typeface="Outfit"/>
              <a:cs typeface="Outfit"/>
              <a:sym typeface="Outfi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202" name="Google Shape;202;p2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203" name="Google Shape;203;p28"/>
          <p:cNvPicPr preferRelativeResize="0"/>
          <p:nvPr/>
        </p:nvPicPr>
        <p:blipFill>
          <a:blip r:embed="rId3">
            <a:alphaModFix/>
          </a:blip>
          <a:stretch>
            <a:fillRect/>
          </a:stretch>
        </p:blipFill>
        <p:spPr>
          <a:xfrm>
            <a:off x="0" y="0"/>
            <a:ext cx="9144000" cy="5143500"/>
          </a:xfrm>
          <a:prstGeom prst="rect">
            <a:avLst/>
          </a:prstGeom>
          <a:noFill/>
          <a:ln>
            <a:noFill/>
          </a:ln>
        </p:spPr>
      </p:pic>
      <p:sp>
        <p:nvSpPr>
          <p:cNvPr id="204" name="Google Shape;204;p28"/>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Klasgesprek</a:t>
            </a:r>
            <a:endParaRPr sz="4200" b="1">
              <a:solidFill>
                <a:srgbClr val="F8582B"/>
              </a:solidFill>
              <a:latin typeface="Outfit"/>
              <a:ea typeface="Outfit"/>
              <a:cs typeface="Outfit"/>
              <a:sym typeface="Outfit"/>
            </a:endParaRPr>
          </a:p>
        </p:txBody>
      </p:sp>
      <p:sp>
        <p:nvSpPr>
          <p:cNvPr id="205" name="Google Shape;205;p28"/>
          <p:cNvSpPr txBox="1"/>
          <p:nvPr/>
        </p:nvSpPr>
        <p:spPr>
          <a:xfrm>
            <a:off x="761925" y="2119825"/>
            <a:ext cx="4536900" cy="1280700"/>
          </a:xfrm>
          <a:prstGeom prst="rect">
            <a:avLst/>
          </a:prstGeom>
          <a:solidFill>
            <a:srgbClr val="F2EFE8"/>
          </a:solid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Welke influencer koos je? Wie kwam vaker terug? Wat is de rol en aantrekkingskracht van deze influencer?</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Kijk jij nu anders naar sociale media? </a:t>
            </a:r>
            <a:endParaRPr sz="1600">
              <a:solidFill>
                <a:srgbClr val="3B1FC6"/>
              </a:solidFill>
              <a:latin typeface="Outfit"/>
              <a:ea typeface="Outfit"/>
              <a:cs typeface="Outfit"/>
              <a:sym typeface="Outfi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211" name="Google Shape;211;p2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212" name="Google Shape;212;p29" descr="MW_Smokefree_presentatie_1920x1080px10.png"/>
          <p:cNvPicPr preferRelativeResize="0"/>
          <p:nvPr/>
        </p:nvPicPr>
        <p:blipFill>
          <a:blip r:embed="rId3">
            <a:alphaModFix/>
          </a:blip>
          <a:stretch>
            <a:fillRect/>
          </a:stretch>
        </p:blipFill>
        <p:spPr>
          <a:xfrm>
            <a:off x="0" y="0"/>
            <a:ext cx="9143999" cy="5143500"/>
          </a:xfrm>
          <a:prstGeom prst="rect">
            <a:avLst/>
          </a:prstGeom>
          <a:noFill/>
          <a:ln>
            <a:noFill/>
          </a:ln>
        </p:spPr>
      </p:pic>
      <p:sp>
        <p:nvSpPr>
          <p:cNvPr id="213" name="Google Shape;213;p29"/>
          <p:cNvSpPr txBox="1"/>
          <p:nvPr/>
        </p:nvSpPr>
        <p:spPr>
          <a:xfrm>
            <a:off x="1985850" y="2101200"/>
            <a:ext cx="5172300" cy="941100"/>
          </a:xfrm>
          <a:prstGeom prst="rect">
            <a:avLst/>
          </a:prstGeom>
          <a:solidFill>
            <a:srgbClr val="F2EFE8"/>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4200" b="1">
                <a:solidFill>
                  <a:srgbClr val="F8582B"/>
                </a:solidFill>
                <a:latin typeface="Outfit"/>
                <a:ea typeface="Outfit"/>
                <a:cs typeface="Outfit"/>
                <a:sym typeface="Outfit"/>
              </a:rPr>
              <a:t>Wat onthoud je?</a:t>
            </a:r>
            <a:endParaRPr sz="4200" b="1">
              <a:solidFill>
                <a:srgbClr val="F8582B"/>
              </a:solidFill>
              <a:latin typeface="Outfit"/>
              <a:ea typeface="Outfit"/>
              <a:cs typeface="Outfit"/>
              <a:sym typeface="Outfit"/>
            </a:endParaRPr>
          </a:p>
        </p:txBody>
      </p:sp>
      <p:pic>
        <p:nvPicPr>
          <p:cNvPr id="214" name="Google Shape;214;p29" title="MW.png"/>
          <p:cNvPicPr preferRelativeResize="0"/>
          <p:nvPr/>
        </p:nvPicPr>
        <p:blipFill rotWithShape="1">
          <a:blip r:embed="rId4">
            <a:alphaModFix/>
          </a:blip>
          <a:srcRect r="84686"/>
          <a:stretch/>
        </p:blipFill>
        <p:spPr>
          <a:xfrm>
            <a:off x="8450000" y="506650"/>
            <a:ext cx="296076" cy="353225"/>
          </a:xfrm>
          <a:prstGeom prst="rect">
            <a:avLst/>
          </a:prstGeom>
          <a:noFill/>
          <a:ln>
            <a:noFill/>
          </a:ln>
        </p:spPr>
      </p:pic>
      <p:pic>
        <p:nvPicPr>
          <p:cNvPr id="215" name="Google Shape;215;p29" descr="Afbeelding"/>
          <p:cNvPicPr preferRelativeResize="0"/>
          <p:nvPr/>
        </p:nvPicPr>
        <p:blipFill>
          <a:blip r:embed="rId5">
            <a:alphaModFix/>
          </a:blip>
          <a:stretch>
            <a:fillRect/>
          </a:stretch>
        </p:blipFill>
        <p:spPr>
          <a:xfrm>
            <a:off x="689200" y="506650"/>
            <a:ext cx="1296650" cy="1296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219"/>
        <p:cNvGrpSpPr/>
        <p:nvPr/>
      </p:nvGrpSpPr>
      <p:grpSpPr>
        <a:xfrm>
          <a:off x="0" y="0"/>
          <a:ext cx="0" cy="0"/>
          <a:chOff x="0" y="0"/>
          <a:chExt cx="0" cy="0"/>
        </a:xfrm>
      </p:grpSpPr>
      <p:pic>
        <p:nvPicPr>
          <p:cNvPr id="220" name="Google Shape;220;p30"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sp>
        <p:nvSpPr>
          <p:cNvPr id="221" name="Google Shape;221;p30"/>
          <p:cNvSpPr txBox="1"/>
          <p:nvPr/>
        </p:nvSpPr>
        <p:spPr>
          <a:xfrm>
            <a:off x="805425" y="2147650"/>
            <a:ext cx="6570600" cy="2483700"/>
          </a:xfrm>
          <a:prstGeom prst="rect">
            <a:avLst/>
          </a:prstGeom>
          <a:no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b="1">
                <a:solidFill>
                  <a:srgbClr val="3B1FC6"/>
                </a:solidFill>
                <a:latin typeface="Outfit"/>
                <a:ea typeface="Outfit"/>
                <a:cs typeface="Outfit"/>
                <a:sym typeface="Outfit"/>
              </a:rPr>
              <a:t>Groot bereik </a:t>
            </a:r>
            <a:r>
              <a:rPr lang="nl" sz="1600">
                <a:solidFill>
                  <a:srgbClr val="3B1FC6"/>
                </a:solidFill>
                <a:latin typeface="Outfit"/>
                <a:ea typeface="Outfit"/>
                <a:cs typeface="Outfit"/>
                <a:sym typeface="Outfit"/>
              </a:rPr>
              <a:t>op sociale media</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Op </a:t>
            </a:r>
            <a:r>
              <a:rPr lang="nl" sz="1600" b="1">
                <a:solidFill>
                  <a:srgbClr val="3B1FC6"/>
                </a:solidFill>
                <a:latin typeface="Outfit"/>
                <a:ea typeface="Outfit"/>
                <a:cs typeface="Outfit"/>
                <a:sym typeface="Outfit"/>
              </a:rPr>
              <a:t>online platformen</a:t>
            </a:r>
            <a:r>
              <a:rPr lang="nl" sz="1600">
                <a:solidFill>
                  <a:srgbClr val="3B1FC6"/>
                </a:solidFill>
                <a:latin typeface="Outfit"/>
                <a:ea typeface="Outfit"/>
                <a:cs typeface="Outfit"/>
                <a:sym typeface="Outfit"/>
              </a:rPr>
              <a:t> zoals TikTok, Instagram, Youtube, etc.</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b="1">
                <a:solidFill>
                  <a:srgbClr val="3B1FC6"/>
                </a:solidFill>
                <a:latin typeface="Outfit"/>
                <a:ea typeface="Outfit"/>
                <a:cs typeface="Outfit"/>
                <a:sym typeface="Outfit"/>
              </a:rPr>
              <a:t>Beïnvloedt </a:t>
            </a:r>
            <a:r>
              <a:rPr lang="nl" sz="1600">
                <a:solidFill>
                  <a:srgbClr val="3B1FC6"/>
                </a:solidFill>
                <a:latin typeface="Outfit"/>
                <a:ea typeface="Outfit"/>
                <a:cs typeface="Outfit"/>
                <a:sym typeface="Outfit"/>
              </a:rPr>
              <a:t>soms meningen, gedrag en keuzes van volgers</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b="1">
                <a:solidFill>
                  <a:srgbClr val="3B1FC6"/>
                </a:solidFill>
                <a:latin typeface="Outfit"/>
                <a:ea typeface="Outfit"/>
                <a:cs typeface="Outfit"/>
                <a:sym typeface="Outfit"/>
              </a:rPr>
              <a:t>Delen </a:t>
            </a:r>
            <a:r>
              <a:rPr lang="nl" sz="1600">
                <a:solidFill>
                  <a:srgbClr val="3B1FC6"/>
                </a:solidFill>
                <a:latin typeface="Outfit"/>
                <a:ea typeface="Outfit"/>
                <a:cs typeface="Outfit"/>
                <a:sym typeface="Outfit"/>
              </a:rPr>
              <a:t>producten, persoonlijke verhalen, opinies, etc.</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b="1">
                <a:solidFill>
                  <a:srgbClr val="3B1FC6"/>
                </a:solidFill>
                <a:latin typeface="Outfit"/>
                <a:ea typeface="Outfit"/>
                <a:cs typeface="Outfit"/>
                <a:sym typeface="Outfit"/>
              </a:rPr>
              <a:t>Organisaties/ bedrijven </a:t>
            </a:r>
            <a:r>
              <a:rPr lang="nl" sz="1600">
                <a:solidFill>
                  <a:srgbClr val="3B1FC6"/>
                </a:solidFill>
                <a:latin typeface="Outfit"/>
                <a:ea typeface="Outfit"/>
                <a:cs typeface="Outfit"/>
                <a:sym typeface="Outfit"/>
              </a:rPr>
              <a:t>werken graag met hen samen </a:t>
            </a:r>
            <a:endParaRPr sz="1600">
              <a:solidFill>
                <a:srgbClr val="3B1FC6"/>
              </a:solidFill>
              <a:latin typeface="Outfit"/>
              <a:ea typeface="Outfit"/>
              <a:cs typeface="Outfit"/>
              <a:sym typeface="Outfit"/>
            </a:endParaRPr>
          </a:p>
          <a:p>
            <a:pPr marL="914400" lvl="1" indent="-317500" algn="just" rtl="0">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Omwille van groot bereik</a:t>
            </a:r>
            <a:endParaRPr>
              <a:solidFill>
                <a:srgbClr val="3B1FC6"/>
              </a:solidFill>
              <a:latin typeface="Outfit"/>
              <a:ea typeface="Outfit"/>
              <a:cs typeface="Outfit"/>
              <a:sym typeface="Outfit"/>
            </a:endParaRPr>
          </a:p>
          <a:p>
            <a:pPr marL="914400" lvl="1" indent="-317500" algn="just" rtl="0">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Soms tegen betaling</a:t>
            </a:r>
            <a:endParaRPr>
              <a:solidFill>
                <a:srgbClr val="3B1FC6"/>
              </a:solidFill>
              <a:latin typeface="Outfit"/>
              <a:ea typeface="Outfit"/>
              <a:cs typeface="Outfit"/>
              <a:sym typeface="Outfit"/>
            </a:endParaRPr>
          </a:p>
          <a:p>
            <a:pPr marL="914400" lvl="0" indent="0" algn="just" rtl="0">
              <a:lnSpc>
                <a:spcPct val="115000"/>
              </a:lnSpc>
              <a:spcBef>
                <a:spcPts val="1100"/>
              </a:spcBef>
              <a:spcAft>
                <a:spcPts val="1100"/>
              </a:spcAft>
              <a:buNone/>
            </a:pPr>
            <a:endParaRPr sz="1600">
              <a:solidFill>
                <a:srgbClr val="3B1FC6"/>
              </a:solidFill>
              <a:latin typeface="Outfit"/>
              <a:ea typeface="Outfit"/>
              <a:cs typeface="Outfit"/>
              <a:sym typeface="Outfit"/>
            </a:endParaRPr>
          </a:p>
        </p:txBody>
      </p:sp>
      <p:sp>
        <p:nvSpPr>
          <p:cNvPr id="222" name="Google Shape;222;p30"/>
          <p:cNvSpPr txBox="1"/>
          <p:nvPr/>
        </p:nvSpPr>
        <p:spPr>
          <a:xfrm>
            <a:off x="805425" y="859875"/>
            <a:ext cx="6039000" cy="12189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1100"/>
              <a:buFont typeface="Arial"/>
              <a:buNone/>
            </a:pPr>
            <a:r>
              <a:rPr lang="nl" sz="4200" b="1">
                <a:solidFill>
                  <a:srgbClr val="F8582B"/>
                </a:solidFill>
                <a:latin typeface="Outfit"/>
                <a:ea typeface="Outfit"/>
                <a:cs typeface="Outfit"/>
                <a:sym typeface="Outfit"/>
              </a:rPr>
              <a:t>Wie of wat is een influencer?</a:t>
            </a:r>
            <a:endParaRPr sz="4200" b="1">
              <a:solidFill>
                <a:srgbClr val="F8582B"/>
              </a:solidFill>
              <a:latin typeface="Outfit"/>
              <a:ea typeface="Outfit"/>
              <a:cs typeface="Outfit"/>
              <a:sym typeface="Outfi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226"/>
        <p:cNvGrpSpPr/>
        <p:nvPr/>
      </p:nvGrpSpPr>
      <p:grpSpPr>
        <a:xfrm>
          <a:off x="0" y="0"/>
          <a:ext cx="0" cy="0"/>
          <a:chOff x="0" y="0"/>
          <a:chExt cx="0" cy="0"/>
        </a:xfrm>
      </p:grpSpPr>
      <p:pic>
        <p:nvPicPr>
          <p:cNvPr id="227" name="Google Shape;227;p31"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sp>
        <p:nvSpPr>
          <p:cNvPr id="228" name="Google Shape;228;p31"/>
          <p:cNvSpPr txBox="1"/>
          <p:nvPr/>
        </p:nvSpPr>
        <p:spPr>
          <a:xfrm>
            <a:off x="870075" y="2078775"/>
            <a:ext cx="6570600" cy="2461200"/>
          </a:xfrm>
          <a:prstGeom prst="rect">
            <a:avLst/>
          </a:prstGeom>
          <a:no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Lijken herkenbaar, “echt”, humoristisch, inspirerend, etc.</a:t>
            </a:r>
            <a:endParaRPr sz="1600">
              <a:solidFill>
                <a:srgbClr val="3B1FC6"/>
              </a:solidFill>
              <a:latin typeface="Outfit"/>
              <a:ea typeface="Outfit"/>
              <a:cs typeface="Outfit"/>
              <a:sym typeface="Outfit"/>
            </a:endParaRPr>
          </a:p>
          <a:p>
            <a:pPr marL="457200" lvl="0" indent="-330200" algn="l"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Ze gebruiken strategieën om geloofwaardig over te komen:</a:t>
            </a:r>
            <a:endParaRPr sz="1600">
              <a:solidFill>
                <a:srgbClr val="3B1FC6"/>
              </a:solidFill>
              <a:latin typeface="Outfit"/>
              <a:ea typeface="Outfit"/>
              <a:cs typeface="Outfit"/>
              <a:sym typeface="Outfit"/>
            </a:endParaRPr>
          </a:p>
          <a:p>
            <a:pPr marL="914400" lvl="1" indent="-317500" algn="l" rtl="0">
              <a:lnSpc>
                <a:spcPct val="115000"/>
              </a:lnSpc>
              <a:spcBef>
                <a:spcPts val="0"/>
              </a:spcBef>
              <a:spcAft>
                <a:spcPts val="0"/>
              </a:spcAft>
              <a:buClr>
                <a:srgbClr val="3B1FC6"/>
              </a:buClr>
              <a:buSzPts val="1400"/>
              <a:buFont typeface="Outfit"/>
              <a:buChar char="○"/>
            </a:pPr>
            <a:r>
              <a:rPr lang="nl" b="1">
                <a:solidFill>
                  <a:srgbClr val="3B1FC6"/>
                </a:solidFill>
                <a:latin typeface="Outfit"/>
                <a:ea typeface="Outfit"/>
                <a:cs typeface="Outfit"/>
                <a:sym typeface="Outfit"/>
              </a:rPr>
              <a:t>Authenticiteit</a:t>
            </a:r>
            <a:endParaRPr b="1">
              <a:solidFill>
                <a:srgbClr val="3B1FC6"/>
              </a:solidFill>
              <a:latin typeface="Outfit"/>
              <a:ea typeface="Outfit"/>
              <a:cs typeface="Outfit"/>
              <a:sym typeface="Outfit"/>
            </a:endParaRPr>
          </a:p>
          <a:p>
            <a:pPr marL="914400" lvl="1" indent="-317500" algn="l" rtl="0">
              <a:lnSpc>
                <a:spcPct val="115000"/>
              </a:lnSpc>
              <a:spcBef>
                <a:spcPts val="0"/>
              </a:spcBef>
              <a:spcAft>
                <a:spcPts val="0"/>
              </a:spcAft>
              <a:buClr>
                <a:srgbClr val="3B1FC6"/>
              </a:buClr>
              <a:buSzPts val="1400"/>
              <a:buFont typeface="Outfit"/>
              <a:buChar char="○"/>
            </a:pPr>
            <a:r>
              <a:rPr lang="nl" b="1">
                <a:solidFill>
                  <a:srgbClr val="3B1FC6"/>
                </a:solidFill>
                <a:latin typeface="Outfit"/>
                <a:ea typeface="Outfit"/>
                <a:cs typeface="Outfit"/>
                <a:sym typeface="Outfit"/>
              </a:rPr>
              <a:t>Storytelling</a:t>
            </a:r>
            <a:endParaRPr b="1">
              <a:solidFill>
                <a:srgbClr val="3B1FC6"/>
              </a:solidFill>
              <a:latin typeface="Outfit"/>
              <a:ea typeface="Outfit"/>
              <a:cs typeface="Outfit"/>
              <a:sym typeface="Outfit"/>
            </a:endParaRPr>
          </a:p>
          <a:p>
            <a:pPr marL="914400" lvl="1" indent="-317500" algn="l" rtl="0">
              <a:lnSpc>
                <a:spcPct val="115000"/>
              </a:lnSpc>
              <a:spcBef>
                <a:spcPts val="0"/>
              </a:spcBef>
              <a:spcAft>
                <a:spcPts val="0"/>
              </a:spcAft>
              <a:buClr>
                <a:srgbClr val="3B1FC6"/>
              </a:buClr>
              <a:buSzPts val="1400"/>
              <a:buFont typeface="Outfit"/>
              <a:buChar char="○"/>
            </a:pPr>
            <a:r>
              <a:rPr lang="nl" b="1">
                <a:solidFill>
                  <a:srgbClr val="3B1FC6"/>
                </a:solidFill>
                <a:latin typeface="Outfit"/>
                <a:ea typeface="Outfit"/>
                <a:cs typeface="Outfit"/>
                <a:sym typeface="Outfit"/>
              </a:rPr>
              <a:t>Humor en lifestylebeelden</a:t>
            </a:r>
            <a:endParaRPr b="1">
              <a:solidFill>
                <a:srgbClr val="3B1FC6"/>
              </a:solidFill>
              <a:latin typeface="Outfit"/>
              <a:ea typeface="Outfit"/>
              <a:cs typeface="Outfit"/>
              <a:sym typeface="Outfit"/>
            </a:endParaRPr>
          </a:p>
          <a:p>
            <a:pPr marL="914400" lvl="1" indent="-330200" algn="l" rtl="0">
              <a:lnSpc>
                <a:spcPct val="115000"/>
              </a:lnSpc>
              <a:spcBef>
                <a:spcPts val="0"/>
              </a:spcBef>
              <a:spcAft>
                <a:spcPts val="0"/>
              </a:spcAft>
              <a:buClr>
                <a:srgbClr val="3B1FC6"/>
              </a:buClr>
              <a:buSzPts val="1600"/>
              <a:buFont typeface="Outfit"/>
              <a:buChar char="○"/>
            </a:pPr>
            <a:r>
              <a:rPr lang="nl" b="1">
                <a:solidFill>
                  <a:srgbClr val="3B1FC6"/>
                </a:solidFill>
                <a:latin typeface="Outfit"/>
                <a:ea typeface="Outfit"/>
                <a:cs typeface="Outfit"/>
                <a:sym typeface="Outfit"/>
              </a:rPr>
              <a:t>Herkenbare thema’s</a:t>
            </a:r>
            <a:endParaRPr sz="1600" b="1">
              <a:solidFill>
                <a:srgbClr val="3B1FC6"/>
              </a:solidFill>
              <a:latin typeface="Outfit"/>
              <a:ea typeface="Outfit"/>
              <a:cs typeface="Outfit"/>
              <a:sym typeface="Outfit"/>
            </a:endParaRPr>
          </a:p>
          <a:p>
            <a:pPr marL="0" lvl="0" indent="0" algn="l" rtl="0">
              <a:lnSpc>
                <a:spcPct val="115000"/>
              </a:lnSpc>
              <a:spcBef>
                <a:spcPts val="1200"/>
              </a:spcBef>
              <a:spcAft>
                <a:spcPts val="1200"/>
              </a:spcAft>
              <a:buNone/>
            </a:pPr>
            <a:r>
              <a:rPr lang="nl" sz="1600">
                <a:solidFill>
                  <a:srgbClr val="3B1FC6"/>
                </a:solidFill>
                <a:latin typeface="Outfit"/>
                <a:ea typeface="Outfit"/>
                <a:cs typeface="Outfit"/>
                <a:sym typeface="Outfit"/>
              </a:rPr>
              <a:t>→ Deze aanpak maakt boodschappen subtieler en betrouwbaarder ogend</a:t>
            </a:r>
            <a:endParaRPr sz="1600">
              <a:solidFill>
                <a:srgbClr val="3B1FC6"/>
              </a:solidFill>
              <a:latin typeface="Outfit"/>
              <a:ea typeface="Outfit"/>
              <a:cs typeface="Outfit"/>
              <a:sym typeface="Outfit"/>
            </a:endParaRPr>
          </a:p>
        </p:txBody>
      </p:sp>
      <p:sp>
        <p:nvSpPr>
          <p:cNvPr id="229" name="Google Shape;229;p31"/>
          <p:cNvSpPr txBox="1"/>
          <p:nvPr/>
        </p:nvSpPr>
        <p:spPr>
          <a:xfrm>
            <a:off x="761925" y="859875"/>
            <a:ext cx="6786900" cy="12189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1100"/>
              <a:buFont typeface="Arial"/>
              <a:buNone/>
            </a:pPr>
            <a:r>
              <a:rPr lang="nl" sz="4200" b="1">
                <a:solidFill>
                  <a:srgbClr val="F8582B"/>
                </a:solidFill>
                <a:latin typeface="Outfit"/>
                <a:ea typeface="Outfit"/>
                <a:cs typeface="Outfit"/>
                <a:sym typeface="Outfit"/>
              </a:rPr>
              <a:t>Waarom zijn ze zo invloedrijk?</a:t>
            </a:r>
            <a:endParaRPr sz="4200" b="1">
              <a:solidFill>
                <a:srgbClr val="F8582B"/>
              </a:solidFill>
              <a:latin typeface="Outfit"/>
              <a:ea typeface="Outfit"/>
              <a:cs typeface="Outfit"/>
              <a:sym typeface="Outfi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233"/>
        <p:cNvGrpSpPr/>
        <p:nvPr/>
      </p:nvGrpSpPr>
      <p:grpSpPr>
        <a:xfrm>
          <a:off x="0" y="0"/>
          <a:ext cx="0" cy="0"/>
          <a:chOff x="0" y="0"/>
          <a:chExt cx="0" cy="0"/>
        </a:xfrm>
      </p:grpSpPr>
      <p:pic>
        <p:nvPicPr>
          <p:cNvPr id="234" name="Google Shape;234;p32"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sp>
        <p:nvSpPr>
          <p:cNvPr id="235" name="Google Shape;235;p32"/>
          <p:cNvSpPr txBox="1"/>
          <p:nvPr/>
        </p:nvSpPr>
        <p:spPr>
          <a:xfrm>
            <a:off x="870075" y="1561875"/>
            <a:ext cx="6570600" cy="27012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1200"/>
              </a:spcBef>
              <a:spcAft>
                <a:spcPts val="0"/>
              </a:spcAft>
              <a:buClr>
                <a:srgbClr val="3B1FC6"/>
              </a:buClr>
              <a:buSzPts val="1600"/>
              <a:buFont typeface="Outfit"/>
              <a:buChar char="●"/>
            </a:pPr>
            <a:r>
              <a:rPr lang="nl" sz="1600" b="1">
                <a:solidFill>
                  <a:srgbClr val="3B1FC6"/>
                </a:solidFill>
                <a:latin typeface="Outfit"/>
                <a:ea typeface="Outfit"/>
                <a:cs typeface="Outfit"/>
                <a:sym typeface="Outfit"/>
              </a:rPr>
              <a:t>A.d.h.v. klassieke beïnvloedingstechnieken:</a:t>
            </a:r>
            <a:endParaRPr sz="1600" b="1">
              <a:solidFill>
                <a:srgbClr val="3B1FC6"/>
              </a:solidFill>
              <a:latin typeface="Outfit"/>
              <a:ea typeface="Outfit"/>
              <a:cs typeface="Outfit"/>
              <a:sym typeface="Outfit"/>
            </a:endParaRPr>
          </a:p>
          <a:p>
            <a:pPr marL="914400" lvl="1" indent="-317500" algn="l" rtl="0">
              <a:lnSpc>
                <a:spcPct val="115000"/>
              </a:lnSpc>
              <a:spcBef>
                <a:spcPts val="0"/>
              </a:spcBef>
              <a:spcAft>
                <a:spcPts val="0"/>
              </a:spcAft>
              <a:buClr>
                <a:srgbClr val="3B1FC6"/>
              </a:buClr>
              <a:buSzPts val="1400"/>
              <a:buFont typeface="Outfit"/>
              <a:buChar char="○"/>
            </a:pPr>
            <a:r>
              <a:rPr lang="nl" b="1">
                <a:solidFill>
                  <a:srgbClr val="3B1FC6"/>
                </a:solidFill>
                <a:latin typeface="Outfit"/>
                <a:ea typeface="Outfit"/>
                <a:cs typeface="Outfit"/>
                <a:sym typeface="Outfit"/>
              </a:rPr>
              <a:t>Autoriteitsbias:</a:t>
            </a:r>
            <a:r>
              <a:rPr lang="nl">
                <a:solidFill>
                  <a:srgbClr val="3B1FC6"/>
                </a:solidFill>
                <a:latin typeface="Outfit"/>
                <a:ea typeface="Outfit"/>
                <a:cs typeface="Outfit"/>
                <a:sym typeface="Outfit"/>
              </a:rPr>
              <a:t> zichzelf presenteren als expert (psycholoog, coach, …)</a:t>
            </a:r>
            <a:endParaRPr>
              <a:solidFill>
                <a:srgbClr val="3B1FC6"/>
              </a:solidFill>
              <a:latin typeface="Outfit"/>
              <a:ea typeface="Outfit"/>
              <a:cs typeface="Outfit"/>
              <a:sym typeface="Outfit"/>
            </a:endParaRPr>
          </a:p>
          <a:p>
            <a:pPr marL="914400" lvl="1" indent="-317500" algn="l" rtl="0">
              <a:lnSpc>
                <a:spcPct val="115000"/>
              </a:lnSpc>
              <a:spcBef>
                <a:spcPts val="0"/>
              </a:spcBef>
              <a:spcAft>
                <a:spcPts val="0"/>
              </a:spcAft>
              <a:buClr>
                <a:srgbClr val="3B1FC6"/>
              </a:buClr>
              <a:buSzPts val="1400"/>
              <a:buFont typeface="Outfit"/>
              <a:buChar char="○"/>
            </a:pPr>
            <a:r>
              <a:rPr lang="nl" b="1">
                <a:solidFill>
                  <a:srgbClr val="3B1FC6"/>
                </a:solidFill>
                <a:latin typeface="Outfit"/>
                <a:ea typeface="Outfit"/>
                <a:cs typeface="Outfit"/>
                <a:sym typeface="Outfit"/>
              </a:rPr>
              <a:t>Bandwagon-effect:</a:t>
            </a:r>
            <a:r>
              <a:rPr lang="nl">
                <a:solidFill>
                  <a:srgbClr val="3B1FC6"/>
                </a:solidFill>
                <a:latin typeface="Outfit"/>
                <a:ea typeface="Outfit"/>
                <a:cs typeface="Outfit"/>
                <a:sym typeface="Outfit"/>
              </a:rPr>
              <a:t> “Iedereen die succesvol is, denkt zo.”</a:t>
            </a:r>
            <a:endParaRPr>
              <a:solidFill>
                <a:srgbClr val="3B1FC6"/>
              </a:solidFill>
              <a:latin typeface="Outfit"/>
              <a:ea typeface="Outfit"/>
              <a:cs typeface="Outfit"/>
              <a:sym typeface="Outfit"/>
            </a:endParaRPr>
          </a:p>
          <a:p>
            <a:pPr marL="914400" lvl="1" indent="-317500" algn="l" rtl="0">
              <a:lnSpc>
                <a:spcPct val="115000"/>
              </a:lnSpc>
              <a:spcBef>
                <a:spcPts val="0"/>
              </a:spcBef>
              <a:spcAft>
                <a:spcPts val="0"/>
              </a:spcAft>
              <a:buClr>
                <a:srgbClr val="3B1FC6"/>
              </a:buClr>
              <a:buSzPts val="1400"/>
              <a:buFont typeface="Outfit"/>
              <a:buChar char="○"/>
            </a:pPr>
            <a:r>
              <a:rPr lang="nl" b="1">
                <a:solidFill>
                  <a:srgbClr val="3B1FC6"/>
                </a:solidFill>
                <a:latin typeface="Outfit"/>
                <a:ea typeface="Outfit"/>
                <a:cs typeface="Outfit"/>
                <a:sym typeface="Outfit"/>
              </a:rPr>
              <a:t>Fear of missing out (FOMO):</a:t>
            </a:r>
            <a:r>
              <a:rPr lang="nl">
                <a:solidFill>
                  <a:srgbClr val="3B1FC6"/>
                </a:solidFill>
                <a:latin typeface="Outfit"/>
                <a:ea typeface="Outfit"/>
                <a:cs typeface="Outfit"/>
                <a:sym typeface="Outfit"/>
              </a:rPr>
              <a:t> “Als je dit niet doet, mis je kansen.”</a:t>
            </a:r>
            <a:endParaRPr>
              <a:solidFill>
                <a:srgbClr val="3B1FC6"/>
              </a:solidFill>
              <a:latin typeface="Outfit"/>
              <a:ea typeface="Outfit"/>
              <a:cs typeface="Outfit"/>
              <a:sym typeface="Outfit"/>
            </a:endParaRPr>
          </a:p>
          <a:p>
            <a:pPr marL="914400" lvl="1" indent="-317500" algn="l" rtl="0">
              <a:lnSpc>
                <a:spcPct val="115000"/>
              </a:lnSpc>
              <a:spcBef>
                <a:spcPts val="0"/>
              </a:spcBef>
              <a:spcAft>
                <a:spcPts val="0"/>
              </a:spcAft>
              <a:buClr>
                <a:srgbClr val="3B1FC6"/>
              </a:buClr>
              <a:buSzPts val="1400"/>
              <a:buFont typeface="Outfit"/>
              <a:buChar char="○"/>
            </a:pPr>
            <a:r>
              <a:rPr lang="nl" b="1">
                <a:solidFill>
                  <a:srgbClr val="3B1FC6"/>
                </a:solidFill>
                <a:latin typeface="Outfit"/>
                <a:ea typeface="Outfit"/>
                <a:cs typeface="Outfit"/>
                <a:sym typeface="Outfit"/>
              </a:rPr>
              <a:t>Emotionele beïnvloeding:</a:t>
            </a:r>
            <a:r>
              <a:rPr lang="nl">
                <a:solidFill>
                  <a:srgbClr val="3B1FC6"/>
                </a:solidFill>
                <a:latin typeface="Outfit"/>
                <a:ea typeface="Outfit"/>
                <a:cs typeface="Outfit"/>
                <a:sym typeface="Outfit"/>
              </a:rPr>
              <a:t> inspelen op frustraties of onrecht (“De maatschappij is tegen jou”, “Wij helpen je winnen”)</a:t>
            </a:r>
            <a:endParaRPr>
              <a:solidFill>
                <a:srgbClr val="3B1FC6"/>
              </a:solidFill>
              <a:latin typeface="Outfit"/>
              <a:ea typeface="Outfit"/>
              <a:cs typeface="Outfit"/>
              <a:sym typeface="Outfit"/>
            </a:endParaRPr>
          </a:p>
          <a:p>
            <a:pPr marL="457200" lvl="0" indent="-330200" algn="l" rtl="0">
              <a:lnSpc>
                <a:spcPct val="115000"/>
              </a:lnSpc>
              <a:spcBef>
                <a:spcPts val="0"/>
              </a:spcBef>
              <a:spcAft>
                <a:spcPts val="0"/>
              </a:spcAft>
              <a:buClr>
                <a:srgbClr val="3B1FC6"/>
              </a:buClr>
              <a:buSzPts val="1600"/>
              <a:buFont typeface="Outfit"/>
              <a:buChar char="●"/>
            </a:pPr>
            <a:r>
              <a:rPr lang="nl" sz="1600" b="1">
                <a:solidFill>
                  <a:srgbClr val="3B1FC6"/>
                </a:solidFill>
                <a:latin typeface="Outfit"/>
                <a:ea typeface="Outfit"/>
                <a:cs typeface="Outfit"/>
                <a:sym typeface="Outfit"/>
              </a:rPr>
              <a:t>Waarom het werkt:</a:t>
            </a:r>
            <a:endParaRPr sz="1600" b="1">
              <a:solidFill>
                <a:srgbClr val="3B1FC6"/>
              </a:solidFill>
              <a:latin typeface="Outfit"/>
              <a:ea typeface="Outfit"/>
              <a:cs typeface="Outfit"/>
              <a:sym typeface="Outfit"/>
            </a:endParaRPr>
          </a:p>
          <a:p>
            <a:pPr marL="914400" lvl="1" indent="-317500" algn="l" rtl="0">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Herkenbare content + herhaling via algoritmes + subtiele ideologische boodschappen → Je geraakt beïnvloed zonder dat je het doorhebt</a:t>
            </a:r>
            <a:endParaRPr>
              <a:solidFill>
                <a:srgbClr val="3B1FC6"/>
              </a:solidFill>
              <a:latin typeface="Outfit"/>
              <a:ea typeface="Outfit"/>
              <a:cs typeface="Outfit"/>
              <a:sym typeface="Outfit"/>
            </a:endParaRPr>
          </a:p>
        </p:txBody>
      </p:sp>
      <p:sp>
        <p:nvSpPr>
          <p:cNvPr id="236" name="Google Shape;236;p32"/>
          <p:cNvSpPr txBox="1"/>
          <p:nvPr/>
        </p:nvSpPr>
        <p:spPr>
          <a:xfrm>
            <a:off x="761925" y="859875"/>
            <a:ext cx="67869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1100"/>
              <a:buFont typeface="Arial"/>
              <a:buNone/>
            </a:pPr>
            <a:r>
              <a:rPr lang="nl" sz="4200" b="1">
                <a:solidFill>
                  <a:srgbClr val="F8582B"/>
                </a:solidFill>
                <a:latin typeface="Outfit"/>
                <a:ea typeface="Outfit"/>
                <a:cs typeface="Outfit"/>
                <a:sym typeface="Outfit"/>
              </a:rPr>
              <a:t>Hoe beïnvloeden ze je?</a:t>
            </a:r>
            <a:endParaRPr sz="4200" b="1">
              <a:solidFill>
                <a:srgbClr val="F8582B"/>
              </a:solidFill>
              <a:latin typeface="Outfit"/>
              <a:ea typeface="Outfit"/>
              <a:cs typeface="Outfit"/>
              <a:sym typeface="Outfi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240"/>
        <p:cNvGrpSpPr/>
        <p:nvPr/>
      </p:nvGrpSpPr>
      <p:grpSpPr>
        <a:xfrm>
          <a:off x="0" y="0"/>
          <a:ext cx="0" cy="0"/>
          <a:chOff x="0" y="0"/>
          <a:chExt cx="0" cy="0"/>
        </a:xfrm>
      </p:grpSpPr>
      <p:pic>
        <p:nvPicPr>
          <p:cNvPr id="241" name="Google Shape;241;p33"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sp>
        <p:nvSpPr>
          <p:cNvPr id="242" name="Google Shape;242;p33"/>
          <p:cNvSpPr txBox="1"/>
          <p:nvPr/>
        </p:nvSpPr>
        <p:spPr>
          <a:xfrm>
            <a:off x="761925" y="1667350"/>
            <a:ext cx="7984200" cy="2979900"/>
          </a:xfrm>
          <a:prstGeom prst="rect">
            <a:avLst/>
          </a:prstGeom>
          <a:noFill/>
          <a:ln>
            <a:noFill/>
          </a:ln>
        </p:spPr>
        <p:txBody>
          <a:bodyPr spcFirstLastPara="1" wrap="square" lIns="91425" tIns="91425" rIns="91425" bIns="91425" anchor="t" anchorCtr="0">
            <a:spAutoFit/>
          </a:bodyPr>
          <a:lstStyle/>
          <a:p>
            <a:pPr marL="457200" lvl="0" indent="-330200" algn="l" rtl="0">
              <a:lnSpc>
                <a:spcPct val="115000"/>
              </a:lnSpc>
              <a:spcBef>
                <a:spcPts val="1200"/>
              </a:spcBef>
              <a:spcAft>
                <a:spcPts val="0"/>
              </a:spcAft>
              <a:buClr>
                <a:srgbClr val="3B1FC6"/>
              </a:buClr>
              <a:buSzPts val="1600"/>
              <a:buFont typeface="Outfit"/>
              <a:buChar char="●"/>
            </a:pPr>
            <a:r>
              <a:rPr lang="nl" sz="1600" b="1">
                <a:solidFill>
                  <a:srgbClr val="3B1FC6"/>
                </a:solidFill>
                <a:latin typeface="Outfit"/>
                <a:ea typeface="Outfit"/>
                <a:cs typeface="Outfit"/>
                <a:sym typeface="Outfit"/>
              </a:rPr>
              <a:t>Niet alles</a:t>
            </a:r>
            <a:r>
              <a:rPr lang="nl" sz="1600">
                <a:solidFill>
                  <a:srgbClr val="3B1FC6"/>
                </a:solidFill>
                <a:latin typeface="Outfit"/>
                <a:ea typeface="Outfit"/>
                <a:cs typeface="Outfit"/>
                <a:sym typeface="Outfit"/>
              </a:rPr>
              <a:t> wat influencers posten is </a:t>
            </a:r>
            <a:r>
              <a:rPr lang="nl" sz="1600" b="1">
                <a:solidFill>
                  <a:srgbClr val="3B1FC6"/>
                </a:solidFill>
                <a:latin typeface="Outfit"/>
                <a:ea typeface="Outfit"/>
                <a:cs typeface="Outfit"/>
                <a:sym typeface="Outfit"/>
              </a:rPr>
              <a:t>positief/ objectief/ betrouwbaar/ feitelijk juist</a:t>
            </a:r>
            <a:endParaRPr sz="1600" b="1">
              <a:solidFill>
                <a:srgbClr val="3B1FC6"/>
              </a:solidFill>
              <a:latin typeface="Outfit"/>
              <a:ea typeface="Outfit"/>
              <a:cs typeface="Outfit"/>
              <a:sym typeface="Outfit"/>
            </a:endParaRPr>
          </a:p>
          <a:p>
            <a:pPr marL="457200" lvl="0" indent="-330200" algn="l" rtl="0">
              <a:lnSpc>
                <a:spcPct val="115000"/>
              </a:lnSpc>
              <a:spcBef>
                <a:spcPts val="0"/>
              </a:spcBef>
              <a:spcAft>
                <a:spcPts val="0"/>
              </a:spcAft>
              <a:buClr>
                <a:srgbClr val="3B1FC6"/>
              </a:buClr>
              <a:buSzPts val="1600"/>
              <a:buChar char="●"/>
            </a:pPr>
            <a:r>
              <a:rPr lang="nl" sz="1600">
                <a:solidFill>
                  <a:srgbClr val="3B1FC6"/>
                </a:solidFill>
                <a:latin typeface="Outfit"/>
                <a:ea typeface="Outfit"/>
                <a:cs typeface="Outfit"/>
                <a:sym typeface="Outfit"/>
              </a:rPr>
              <a:t>Er is </a:t>
            </a:r>
            <a:r>
              <a:rPr lang="nl" sz="1600" b="1">
                <a:solidFill>
                  <a:srgbClr val="3B1FC6"/>
                </a:solidFill>
                <a:latin typeface="Outfit"/>
                <a:ea typeface="Outfit"/>
                <a:cs typeface="Outfit"/>
                <a:sym typeface="Outfit"/>
              </a:rPr>
              <a:t>geen controleorgaan</a:t>
            </a:r>
            <a:r>
              <a:rPr lang="nl" sz="1600">
                <a:solidFill>
                  <a:srgbClr val="3B1FC6"/>
                </a:solidFill>
                <a:latin typeface="Outfit"/>
                <a:ea typeface="Outfit"/>
                <a:cs typeface="Outfit"/>
                <a:sym typeface="Outfit"/>
              </a:rPr>
              <a:t> dat de juistheid van influencercontent checkt (bij media en overheid wél)</a:t>
            </a:r>
            <a:endParaRPr sz="1600">
              <a:solidFill>
                <a:srgbClr val="3B1FC6"/>
              </a:solidFill>
              <a:latin typeface="Outfit"/>
              <a:ea typeface="Outfit"/>
              <a:cs typeface="Outfit"/>
              <a:sym typeface="Outfit"/>
            </a:endParaRPr>
          </a:p>
          <a:p>
            <a:pPr marL="457200" lvl="0" indent="-330200" algn="l" rtl="0">
              <a:lnSpc>
                <a:spcPct val="115000"/>
              </a:lnSpc>
              <a:spcBef>
                <a:spcPts val="0"/>
              </a:spcBef>
              <a:spcAft>
                <a:spcPts val="0"/>
              </a:spcAft>
              <a:buClr>
                <a:srgbClr val="3B1FC6"/>
              </a:buClr>
              <a:buSzPts val="1600"/>
              <a:buChar char="●"/>
            </a:pPr>
            <a:r>
              <a:rPr lang="nl" sz="1600">
                <a:solidFill>
                  <a:srgbClr val="3B1FC6"/>
                </a:solidFill>
                <a:latin typeface="Outfit"/>
                <a:ea typeface="Outfit"/>
                <a:cs typeface="Outfit"/>
                <a:sym typeface="Outfit"/>
              </a:rPr>
              <a:t>Ze kunnen </a:t>
            </a:r>
            <a:r>
              <a:rPr lang="nl" sz="1600" b="1">
                <a:solidFill>
                  <a:srgbClr val="3B1FC6"/>
                </a:solidFill>
                <a:latin typeface="Outfit"/>
                <a:ea typeface="Outfit"/>
                <a:cs typeface="Outfit"/>
                <a:sym typeface="Outfit"/>
              </a:rPr>
              <a:t>misinformatie </a:t>
            </a:r>
            <a:r>
              <a:rPr lang="nl" sz="1600">
                <a:solidFill>
                  <a:srgbClr val="3B1FC6"/>
                </a:solidFill>
                <a:latin typeface="Outfit"/>
                <a:ea typeface="Outfit"/>
                <a:cs typeface="Outfit"/>
                <a:sym typeface="Outfit"/>
              </a:rPr>
              <a:t>(onbewust)/  </a:t>
            </a:r>
            <a:r>
              <a:rPr lang="nl" sz="1600" b="1">
                <a:solidFill>
                  <a:srgbClr val="3B1FC6"/>
                </a:solidFill>
                <a:latin typeface="Outfit"/>
                <a:ea typeface="Outfit"/>
                <a:cs typeface="Outfit"/>
                <a:sym typeface="Outfit"/>
              </a:rPr>
              <a:t>desinformatie </a:t>
            </a:r>
            <a:r>
              <a:rPr lang="nl" sz="1600">
                <a:solidFill>
                  <a:srgbClr val="3B1FC6"/>
                </a:solidFill>
                <a:latin typeface="Outfit"/>
                <a:ea typeface="Outfit"/>
                <a:cs typeface="Outfit"/>
                <a:sym typeface="Outfit"/>
              </a:rPr>
              <a:t>(bewust) verspreiden</a:t>
            </a:r>
            <a:endParaRPr sz="1600">
              <a:solidFill>
                <a:srgbClr val="3B1FC6"/>
              </a:solidFill>
              <a:latin typeface="Outfit"/>
              <a:ea typeface="Outfit"/>
              <a:cs typeface="Outfit"/>
              <a:sym typeface="Outfit"/>
            </a:endParaRPr>
          </a:p>
          <a:p>
            <a:pPr marL="457200" lvl="0" indent="-330200" algn="l"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Influencers kunnen een </a:t>
            </a:r>
            <a:r>
              <a:rPr lang="nl" sz="1600" b="1">
                <a:solidFill>
                  <a:srgbClr val="3B1FC6"/>
                </a:solidFill>
                <a:latin typeface="Outfit"/>
                <a:ea typeface="Outfit"/>
                <a:cs typeface="Outfit"/>
                <a:sym typeface="Outfit"/>
              </a:rPr>
              <a:t>positieve impact </a:t>
            </a:r>
            <a:r>
              <a:rPr lang="nl" sz="1600">
                <a:solidFill>
                  <a:srgbClr val="3B1FC6"/>
                </a:solidFill>
                <a:latin typeface="Outfit"/>
                <a:ea typeface="Outfit"/>
                <a:cs typeface="Outfit"/>
                <a:sym typeface="Outfit"/>
              </a:rPr>
              <a:t>hebben </a:t>
            </a:r>
            <a:endParaRPr sz="1600">
              <a:solidFill>
                <a:srgbClr val="3B1FC6"/>
              </a:solidFill>
              <a:latin typeface="Outfit"/>
              <a:ea typeface="Outfit"/>
              <a:cs typeface="Outfit"/>
              <a:sym typeface="Outfit"/>
            </a:endParaRPr>
          </a:p>
          <a:p>
            <a:pPr marL="914400" lvl="1" indent="-330200" algn="l"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zelfvertrouwen stimuleren of aandacht te vragen voor sociale kwesties</a:t>
            </a:r>
            <a:r>
              <a:rPr lang="nl" sz="1600" i="1">
                <a:solidFill>
                  <a:srgbClr val="3B1FC6"/>
                </a:solidFill>
                <a:latin typeface="Outfit"/>
                <a:ea typeface="Outfit"/>
                <a:cs typeface="Outfit"/>
                <a:sym typeface="Outfit"/>
              </a:rPr>
              <a:t>. </a:t>
            </a:r>
            <a:endParaRPr sz="1600" i="1">
              <a:solidFill>
                <a:srgbClr val="3B1FC6"/>
              </a:solidFill>
              <a:latin typeface="Outfit"/>
              <a:ea typeface="Outfit"/>
              <a:cs typeface="Outfit"/>
              <a:sym typeface="Outfit"/>
            </a:endParaRPr>
          </a:p>
          <a:p>
            <a:pPr marL="457200" lvl="0" indent="-330200" algn="l"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Influencers  kunnen een  </a:t>
            </a:r>
            <a:r>
              <a:rPr lang="nl" sz="1600" b="1">
                <a:solidFill>
                  <a:srgbClr val="3B1FC6"/>
                </a:solidFill>
                <a:latin typeface="Outfit"/>
                <a:ea typeface="Outfit"/>
                <a:cs typeface="Outfit"/>
                <a:sym typeface="Outfit"/>
              </a:rPr>
              <a:t>negatieve invloed</a:t>
            </a:r>
            <a:r>
              <a:rPr lang="nl" sz="1600">
                <a:solidFill>
                  <a:srgbClr val="3B1FC6"/>
                </a:solidFill>
                <a:latin typeface="Outfit"/>
                <a:ea typeface="Outfit"/>
                <a:cs typeface="Outfit"/>
                <a:sym typeface="Outfit"/>
              </a:rPr>
              <a:t> kunnen hebben </a:t>
            </a:r>
            <a:endParaRPr sz="1600">
              <a:solidFill>
                <a:srgbClr val="3B1FC6"/>
              </a:solidFill>
              <a:latin typeface="Outfit"/>
              <a:ea typeface="Outfit"/>
              <a:cs typeface="Outfit"/>
              <a:sym typeface="Outfit"/>
            </a:endParaRPr>
          </a:p>
          <a:p>
            <a:pPr marL="914400" lvl="1" indent="-330200" algn="l"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verspreiden onrealistische schoonheidsidealen, promoten asociaal of riskant gedrag, hebben een verborgen commerciële of politieke agenda. </a:t>
            </a:r>
            <a:endParaRPr sz="1600">
              <a:solidFill>
                <a:srgbClr val="3B1FC6"/>
              </a:solidFill>
              <a:latin typeface="Outfit"/>
              <a:ea typeface="Outfit"/>
              <a:cs typeface="Outfit"/>
              <a:sym typeface="Outfit"/>
            </a:endParaRPr>
          </a:p>
        </p:txBody>
      </p:sp>
      <p:sp>
        <p:nvSpPr>
          <p:cNvPr id="243" name="Google Shape;243;p33"/>
          <p:cNvSpPr txBox="1"/>
          <p:nvPr/>
        </p:nvSpPr>
        <p:spPr>
          <a:xfrm>
            <a:off x="761925" y="506650"/>
            <a:ext cx="6039000" cy="12189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1100"/>
              <a:buFont typeface="Arial"/>
              <a:buNone/>
            </a:pPr>
            <a:r>
              <a:rPr lang="nl" sz="4200" b="1">
                <a:solidFill>
                  <a:srgbClr val="F8582B"/>
                </a:solidFill>
                <a:latin typeface="Outfit"/>
                <a:ea typeface="Outfit"/>
                <a:cs typeface="Outfit"/>
                <a:sym typeface="Outfit"/>
              </a:rPr>
              <a:t>🤔 Kijk jij nu anders naar sociale media?</a:t>
            </a:r>
            <a:endParaRPr sz="4200" b="1">
              <a:solidFill>
                <a:srgbClr val="F8582B"/>
              </a:solidFill>
              <a:latin typeface="Outfit"/>
              <a:ea typeface="Outfit"/>
              <a:cs typeface="Outfit"/>
              <a:sym typeface="Outfi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247"/>
        <p:cNvGrpSpPr/>
        <p:nvPr/>
      </p:nvGrpSpPr>
      <p:grpSpPr>
        <a:xfrm>
          <a:off x="0" y="0"/>
          <a:ext cx="0" cy="0"/>
          <a:chOff x="0" y="0"/>
          <a:chExt cx="0" cy="0"/>
        </a:xfrm>
      </p:grpSpPr>
      <p:pic>
        <p:nvPicPr>
          <p:cNvPr id="248" name="Google Shape;248;p34"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sp>
        <p:nvSpPr>
          <p:cNvPr id="249" name="Google Shape;249;p34"/>
          <p:cNvSpPr txBox="1"/>
          <p:nvPr/>
        </p:nvSpPr>
        <p:spPr>
          <a:xfrm>
            <a:off x="1552500" y="2220750"/>
            <a:ext cx="6039000" cy="702000"/>
          </a:xfrm>
          <a:prstGeom prst="rect">
            <a:avLst/>
          </a:prstGeom>
          <a:noFill/>
          <a:ln>
            <a:noFill/>
          </a:ln>
        </p:spPr>
        <p:txBody>
          <a:bodyPr spcFirstLastPara="1" wrap="square" lIns="91425" tIns="91425" rIns="91425" bIns="91425" anchor="t" anchorCtr="0">
            <a:spAutoFit/>
          </a:bodyPr>
          <a:lstStyle/>
          <a:p>
            <a:pPr marL="0" lvl="0" indent="0" algn="ctr" rtl="0">
              <a:lnSpc>
                <a:spcPct val="80000"/>
              </a:lnSpc>
              <a:spcBef>
                <a:spcPts val="0"/>
              </a:spcBef>
              <a:spcAft>
                <a:spcPts val="0"/>
              </a:spcAft>
              <a:buNone/>
            </a:pPr>
            <a:r>
              <a:rPr lang="nl" sz="4200" b="1">
                <a:solidFill>
                  <a:srgbClr val="F8582B"/>
                </a:solidFill>
                <a:latin typeface="Outfit"/>
                <a:ea typeface="Outfit"/>
                <a:cs typeface="Outfit"/>
                <a:sym typeface="Outfit"/>
              </a:rPr>
              <a:t>Voorbeelden </a:t>
            </a:r>
            <a:endParaRPr sz="4200" b="1">
              <a:solidFill>
                <a:srgbClr val="F8582B"/>
              </a:solidFill>
              <a:latin typeface="Outfit"/>
              <a:ea typeface="Outfit"/>
              <a:cs typeface="Outfit"/>
              <a:sym typeface="Outfi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253"/>
        <p:cNvGrpSpPr/>
        <p:nvPr/>
      </p:nvGrpSpPr>
      <p:grpSpPr>
        <a:xfrm>
          <a:off x="0" y="0"/>
          <a:ext cx="0" cy="0"/>
          <a:chOff x="0" y="0"/>
          <a:chExt cx="0" cy="0"/>
        </a:xfrm>
      </p:grpSpPr>
      <p:pic>
        <p:nvPicPr>
          <p:cNvPr id="254" name="Google Shape;254;p35"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pic>
        <p:nvPicPr>
          <p:cNvPr id="255" name="Google Shape;255;p35" title="Scherm­afbeelding 2025-10-16 om 08.40.36.png">
            <a:hlinkClick r:id="rId4"/>
          </p:cNvPr>
          <p:cNvPicPr preferRelativeResize="0"/>
          <p:nvPr/>
        </p:nvPicPr>
        <p:blipFill>
          <a:blip r:embed="rId5">
            <a:alphaModFix/>
          </a:blip>
          <a:stretch>
            <a:fillRect/>
          </a:stretch>
        </p:blipFill>
        <p:spPr>
          <a:xfrm>
            <a:off x="3153363" y="152400"/>
            <a:ext cx="2837271" cy="48386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261" name="Google Shape;261;p3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262" name="Google Shape;262;p36"/>
          <p:cNvPicPr preferRelativeResize="0"/>
          <p:nvPr/>
        </p:nvPicPr>
        <p:blipFill>
          <a:blip r:embed="rId3">
            <a:alphaModFix/>
          </a:blip>
          <a:stretch>
            <a:fillRect/>
          </a:stretch>
        </p:blipFill>
        <p:spPr>
          <a:xfrm>
            <a:off x="0" y="0"/>
            <a:ext cx="9144000" cy="5143500"/>
          </a:xfrm>
          <a:prstGeom prst="rect">
            <a:avLst/>
          </a:prstGeom>
          <a:noFill/>
          <a:ln>
            <a:noFill/>
          </a:ln>
        </p:spPr>
      </p:pic>
      <p:sp>
        <p:nvSpPr>
          <p:cNvPr id="263" name="Google Shape;263;p36"/>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Klasgesprek</a:t>
            </a:r>
            <a:endParaRPr sz="4200" b="1">
              <a:solidFill>
                <a:srgbClr val="F8582B"/>
              </a:solidFill>
              <a:latin typeface="Outfit"/>
              <a:ea typeface="Outfit"/>
              <a:cs typeface="Outfit"/>
              <a:sym typeface="Outfit"/>
            </a:endParaRPr>
          </a:p>
        </p:txBody>
      </p:sp>
      <p:sp>
        <p:nvSpPr>
          <p:cNvPr id="264" name="Google Shape;264;p36"/>
          <p:cNvSpPr txBox="1"/>
          <p:nvPr/>
        </p:nvSpPr>
        <p:spPr>
          <a:xfrm>
            <a:off x="761925" y="2051400"/>
            <a:ext cx="5109000" cy="1280700"/>
          </a:xfrm>
          <a:prstGeom prst="rect">
            <a:avLst/>
          </a:prstGeom>
          <a:solidFill>
            <a:srgbClr val="F2EFE8"/>
          </a:solid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verraste jou in de video die je te zien kreeg of tijdens de bespreking ervan?</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Zouden jullie voortaan iets anders gaan bekijken op sociale media?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268"/>
        <p:cNvGrpSpPr/>
        <p:nvPr/>
      </p:nvGrpSpPr>
      <p:grpSpPr>
        <a:xfrm>
          <a:off x="0" y="0"/>
          <a:ext cx="0" cy="0"/>
          <a:chOff x="0" y="0"/>
          <a:chExt cx="0" cy="0"/>
        </a:xfrm>
      </p:grpSpPr>
      <p:pic>
        <p:nvPicPr>
          <p:cNvPr id="269" name="Google Shape;269;p37"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pic>
        <p:nvPicPr>
          <p:cNvPr id="270" name="Google Shape;270;p37" title="Vb labubu.mp4">
            <a:hlinkClick r:id="rId4"/>
          </p:cNvPr>
          <p:cNvPicPr preferRelativeResize="0"/>
          <p:nvPr/>
        </p:nvPicPr>
        <p:blipFill>
          <a:blip r:embed="rId5">
            <a:alphaModFix/>
          </a:blip>
          <a:stretch>
            <a:fillRect/>
          </a:stretch>
        </p:blipFill>
        <p:spPr>
          <a:xfrm>
            <a:off x="3202563" y="152400"/>
            <a:ext cx="2738886" cy="48386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animEffect transition="in" filter="fade">
                                      <p:cBhvr>
                                        <p:cTn id="7" dur="10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276" name="Google Shape;276;p3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277" name="Google Shape;277;p38"/>
          <p:cNvPicPr preferRelativeResize="0"/>
          <p:nvPr/>
        </p:nvPicPr>
        <p:blipFill>
          <a:blip r:embed="rId3">
            <a:alphaModFix/>
          </a:blip>
          <a:stretch>
            <a:fillRect/>
          </a:stretch>
        </p:blipFill>
        <p:spPr>
          <a:xfrm>
            <a:off x="0" y="0"/>
            <a:ext cx="9144000" cy="5143500"/>
          </a:xfrm>
          <a:prstGeom prst="rect">
            <a:avLst/>
          </a:prstGeom>
          <a:noFill/>
          <a:ln>
            <a:noFill/>
          </a:ln>
        </p:spPr>
      </p:pic>
      <p:sp>
        <p:nvSpPr>
          <p:cNvPr id="278" name="Google Shape;278;p38"/>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Klasgesprek</a:t>
            </a:r>
            <a:endParaRPr sz="4200" b="1">
              <a:solidFill>
                <a:srgbClr val="F8582B"/>
              </a:solidFill>
              <a:latin typeface="Outfit"/>
              <a:ea typeface="Outfit"/>
              <a:cs typeface="Outfit"/>
              <a:sym typeface="Outfit"/>
            </a:endParaRPr>
          </a:p>
        </p:txBody>
      </p:sp>
      <p:sp>
        <p:nvSpPr>
          <p:cNvPr id="279" name="Google Shape;279;p38"/>
          <p:cNvSpPr txBox="1"/>
          <p:nvPr/>
        </p:nvSpPr>
        <p:spPr>
          <a:xfrm>
            <a:off x="761925" y="2051400"/>
            <a:ext cx="5109000" cy="1280700"/>
          </a:xfrm>
          <a:prstGeom prst="rect">
            <a:avLst/>
          </a:prstGeom>
          <a:solidFill>
            <a:srgbClr val="F2EFE8"/>
          </a:solid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verraste jou in de video die je te zien kreeg of tijdens de bespreking ervan?</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Zouden jullie voortaan iets anders gaan bekijken op sociale media?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283"/>
        <p:cNvGrpSpPr/>
        <p:nvPr/>
      </p:nvGrpSpPr>
      <p:grpSpPr>
        <a:xfrm>
          <a:off x="0" y="0"/>
          <a:ext cx="0" cy="0"/>
          <a:chOff x="0" y="0"/>
          <a:chExt cx="0" cy="0"/>
        </a:xfrm>
      </p:grpSpPr>
      <p:pic>
        <p:nvPicPr>
          <p:cNvPr id="284" name="Google Shape;284;p39"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pic>
        <p:nvPicPr>
          <p:cNvPr id="285" name="Google Shape;285;p39" title="Download (3).mp4">
            <a:hlinkClick r:id="rId4"/>
          </p:cNvPr>
          <p:cNvPicPr preferRelativeResize="0"/>
          <p:nvPr/>
        </p:nvPicPr>
        <p:blipFill>
          <a:blip r:embed="rId5">
            <a:alphaModFix/>
          </a:blip>
          <a:stretch>
            <a:fillRect/>
          </a:stretch>
        </p:blipFill>
        <p:spPr>
          <a:xfrm>
            <a:off x="3211113" y="152400"/>
            <a:ext cx="2721768" cy="4838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5"/>
                                        </p:tgtEl>
                                        <p:attrNameLst>
                                          <p:attrName>style.visibility</p:attrName>
                                        </p:attrNameLst>
                                      </p:cBhvr>
                                      <p:to>
                                        <p:strVal val="visible"/>
                                      </p:to>
                                    </p:set>
                                    <p:animEffect transition="in" filter="fade">
                                      <p:cBhvr>
                                        <p:cTn id="7" dur="10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291" name="Google Shape;291;p4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292" name="Google Shape;292;p40"/>
          <p:cNvPicPr preferRelativeResize="0"/>
          <p:nvPr/>
        </p:nvPicPr>
        <p:blipFill>
          <a:blip r:embed="rId3">
            <a:alphaModFix/>
          </a:blip>
          <a:stretch>
            <a:fillRect/>
          </a:stretch>
        </p:blipFill>
        <p:spPr>
          <a:xfrm>
            <a:off x="0" y="0"/>
            <a:ext cx="9144000" cy="5143500"/>
          </a:xfrm>
          <a:prstGeom prst="rect">
            <a:avLst/>
          </a:prstGeom>
          <a:noFill/>
          <a:ln>
            <a:noFill/>
          </a:ln>
        </p:spPr>
      </p:pic>
      <p:sp>
        <p:nvSpPr>
          <p:cNvPr id="293" name="Google Shape;293;p40"/>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Klasgesprek</a:t>
            </a:r>
            <a:endParaRPr sz="4200" b="1">
              <a:solidFill>
                <a:srgbClr val="F8582B"/>
              </a:solidFill>
              <a:latin typeface="Outfit"/>
              <a:ea typeface="Outfit"/>
              <a:cs typeface="Outfit"/>
              <a:sym typeface="Outfit"/>
            </a:endParaRPr>
          </a:p>
        </p:txBody>
      </p:sp>
      <p:sp>
        <p:nvSpPr>
          <p:cNvPr id="294" name="Google Shape;294;p40"/>
          <p:cNvSpPr txBox="1"/>
          <p:nvPr/>
        </p:nvSpPr>
        <p:spPr>
          <a:xfrm>
            <a:off x="761925" y="2051400"/>
            <a:ext cx="5109000" cy="1280700"/>
          </a:xfrm>
          <a:prstGeom prst="rect">
            <a:avLst/>
          </a:prstGeom>
          <a:solidFill>
            <a:srgbClr val="F2EFE8"/>
          </a:solid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verraste jou in de video die je te zien kreeg of tijdens de bespreking ervan?</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Zouden jullie voortaan iets anders gaan bekijken op sociale media?</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298"/>
        <p:cNvGrpSpPr/>
        <p:nvPr/>
      </p:nvGrpSpPr>
      <p:grpSpPr>
        <a:xfrm>
          <a:off x="0" y="0"/>
          <a:ext cx="0" cy="0"/>
          <a:chOff x="0" y="0"/>
          <a:chExt cx="0" cy="0"/>
        </a:xfrm>
      </p:grpSpPr>
      <p:pic>
        <p:nvPicPr>
          <p:cNvPr id="299" name="Google Shape;299;p41"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pic>
        <p:nvPicPr>
          <p:cNvPr id="300" name="Google Shape;300;p41" title="Scherm­afbeelding 2025-10-16 om 08.43.15.png">
            <a:hlinkClick r:id="rId4"/>
          </p:cNvPr>
          <p:cNvPicPr preferRelativeResize="0"/>
          <p:nvPr/>
        </p:nvPicPr>
        <p:blipFill>
          <a:blip r:embed="rId5">
            <a:alphaModFix/>
          </a:blip>
          <a:stretch>
            <a:fillRect/>
          </a:stretch>
        </p:blipFill>
        <p:spPr>
          <a:xfrm>
            <a:off x="3229200" y="152400"/>
            <a:ext cx="2685594" cy="4838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306" name="Google Shape;306;p4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307" name="Google Shape;307;p42"/>
          <p:cNvPicPr preferRelativeResize="0"/>
          <p:nvPr/>
        </p:nvPicPr>
        <p:blipFill>
          <a:blip r:embed="rId3">
            <a:alphaModFix/>
          </a:blip>
          <a:stretch>
            <a:fillRect/>
          </a:stretch>
        </p:blipFill>
        <p:spPr>
          <a:xfrm>
            <a:off x="0" y="0"/>
            <a:ext cx="9144000" cy="5143500"/>
          </a:xfrm>
          <a:prstGeom prst="rect">
            <a:avLst/>
          </a:prstGeom>
          <a:noFill/>
          <a:ln>
            <a:noFill/>
          </a:ln>
        </p:spPr>
      </p:pic>
      <p:sp>
        <p:nvSpPr>
          <p:cNvPr id="308" name="Google Shape;308;p42"/>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Klasgesprek</a:t>
            </a:r>
            <a:endParaRPr sz="4200" b="1">
              <a:solidFill>
                <a:srgbClr val="F8582B"/>
              </a:solidFill>
              <a:latin typeface="Outfit"/>
              <a:ea typeface="Outfit"/>
              <a:cs typeface="Outfit"/>
              <a:sym typeface="Outfit"/>
            </a:endParaRPr>
          </a:p>
        </p:txBody>
      </p:sp>
      <p:sp>
        <p:nvSpPr>
          <p:cNvPr id="309" name="Google Shape;309;p42"/>
          <p:cNvSpPr txBox="1"/>
          <p:nvPr/>
        </p:nvSpPr>
        <p:spPr>
          <a:xfrm>
            <a:off x="761925" y="2051400"/>
            <a:ext cx="5109000" cy="1280700"/>
          </a:xfrm>
          <a:prstGeom prst="rect">
            <a:avLst/>
          </a:prstGeom>
          <a:solidFill>
            <a:srgbClr val="F2EFE8"/>
          </a:solid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verraste jou in de video die je te zien kreeg of tijdens de bespreking ervan?</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Zouden jullie voortaan iets anders gaan bekijken op sociale media?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313"/>
        <p:cNvGrpSpPr/>
        <p:nvPr/>
      </p:nvGrpSpPr>
      <p:grpSpPr>
        <a:xfrm>
          <a:off x="0" y="0"/>
          <a:ext cx="0" cy="0"/>
          <a:chOff x="0" y="0"/>
          <a:chExt cx="0" cy="0"/>
        </a:xfrm>
      </p:grpSpPr>
      <p:pic>
        <p:nvPicPr>
          <p:cNvPr id="314" name="Google Shape;314;p43"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pic>
        <p:nvPicPr>
          <p:cNvPr id="315" name="Google Shape;315;p43" title="Scherm­afbeelding 2025-10-16 om 08.42.25.png">
            <a:hlinkClick r:id="rId4"/>
          </p:cNvPr>
          <p:cNvPicPr preferRelativeResize="0"/>
          <p:nvPr/>
        </p:nvPicPr>
        <p:blipFill>
          <a:blip r:embed="rId5">
            <a:alphaModFix/>
          </a:blip>
          <a:stretch>
            <a:fillRect/>
          </a:stretch>
        </p:blipFill>
        <p:spPr>
          <a:xfrm>
            <a:off x="3193350" y="152400"/>
            <a:ext cx="2757291" cy="48386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321" name="Google Shape;321;p4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322" name="Google Shape;322;p44"/>
          <p:cNvPicPr preferRelativeResize="0"/>
          <p:nvPr/>
        </p:nvPicPr>
        <p:blipFill>
          <a:blip r:embed="rId3">
            <a:alphaModFix/>
          </a:blip>
          <a:stretch>
            <a:fillRect/>
          </a:stretch>
        </p:blipFill>
        <p:spPr>
          <a:xfrm>
            <a:off x="0" y="0"/>
            <a:ext cx="9144000" cy="5143500"/>
          </a:xfrm>
          <a:prstGeom prst="rect">
            <a:avLst/>
          </a:prstGeom>
          <a:noFill/>
          <a:ln>
            <a:noFill/>
          </a:ln>
        </p:spPr>
      </p:pic>
      <p:sp>
        <p:nvSpPr>
          <p:cNvPr id="323" name="Google Shape;323;p44"/>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Klasgesprek</a:t>
            </a:r>
            <a:endParaRPr sz="4200" b="1">
              <a:solidFill>
                <a:srgbClr val="F8582B"/>
              </a:solidFill>
              <a:latin typeface="Outfit"/>
              <a:ea typeface="Outfit"/>
              <a:cs typeface="Outfit"/>
              <a:sym typeface="Outfit"/>
            </a:endParaRPr>
          </a:p>
        </p:txBody>
      </p:sp>
      <p:sp>
        <p:nvSpPr>
          <p:cNvPr id="324" name="Google Shape;324;p44"/>
          <p:cNvSpPr txBox="1"/>
          <p:nvPr/>
        </p:nvSpPr>
        <p:spPr>
          <a:xfrm>
            <a:off x="761925" y="2051400"/>
            <a:ext cx="5109000" cy="1280700"/>
          </a:xfrm>
          <a:prstGeom prst="rect">
            <a:avLst/>
          </a:prstGeom>
          <a:solidFill>
            <a:srgbClr val="F2EFE8"/>
          </a:solid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verraste jou in de video die je te zien kreeg of tijdens de bespreking ervan?</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Zouden jullie voortaan iets anders gaan bekijken op sociale media?</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328"/>
        <p:cNvGrpSpPr/>
        <p:nvPr/>
      </p:nvGrpSpPr>
      <p:grpSpPr>
        <a:xfrm>
          <a:off x="0" y="0"/>
          <a:ext cx="0" cy="0"/>
          <a:chOff x="0" y="0"/>
          <a:chExt cx="0" cy="0"/>
        </a:xfrm>
      </p:grpSpPr>
      <p:pic>
        <p:nvPicPr>
          <p:cNvPr id="329" name="Google Shape;329;p45"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pic>
        <p:nvPicPr>
          <p:cNvPr id="330" name="Google Shape;330;p45" title="Scherm­afbeelding 2025-10-16 om 08.47.48.png">
            <a:hlinkClick r:id="rId4"/>
          </p:cNvPr>
          <p:cNvPicPr preferRelativeResize="0"/>
          <p:nvPr/>
        </p:nvPicPr>
        <p:blipFill>
          <a:blip r:embed="rId5">
            <a:alphaModFix/>
          </a:blip>
          <a:stretch>
            <a:fillRect/>
          </a:stretch>
        </p:blipFill>
        <p:spPr>
          <a:xfrm>
            <a:off x="3226738" y="152400"/>
            <a:ext cx="2690514" cy="48386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336" name="Google Shape;336;p4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337" name="Google Shape;337;p46"/>
          <p:cNvPicPr preferRelativeResize="0"/>
          <p:nvPr/>
        </p:nvPicPr>
        <p:blipFill>
          <a:blip r:embed="rId3">
            <a:alphaModFix/>
          </a:blip>
          <a:stretch>
            <a:fillRect/>
          </a:stretch>
        </p:blipFill>
        <p:spPr>
          <a:xfrm>
            <a:off x="0" y="0"/>
            <a:ext cx="9144000" cy="5143500"/>
          </a:xfrm>
          <a:prstGeom prst="rect">
            <a:avLst/>
          </a:prstGeom>
          <a:noFill/>
          <a:ln>
            <a:noFill/>
          </a:ln>
        </p:spPr>
      </p:pic>
      <p:sp>
        <p:nvSpPr>
          <p:cNvPr id="338" name="Google Shape;338;p46"/>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Klasgesprek</a:t>
            </a:r>
            <a:endParaRPr sz="4200" b="1">
              <a:solidFill>
                <a:srgbClr val="F8582B"/>
              </a:solidFill>
              <a:latin typeface="Outfit"/>
              <a:ea typeface="Outfit"/>
              <a:cs typeface="Outfit"/>
              <a:sym typeface="Outfit"/>
            </a:endParaRPr>
          </a:p>
        </p:txBody>
      </p:sp>
      <p:sp>
        <p:nvSpPr>
          <p:cNvPr id="339" name="Google Shape;339;p46"/>
          <p:cNvSpPr txBox="1"/>
          <p:nvPr/>
        </p:nvSpPr>
        <p:spPr>
          <a:xfrm>
            <a:off x="761925" y="2051400"/>
            <a:ext cx="5109000" cy="1280700"/>
          </a:xfrm>
          <a:prstGeom prst="rect">
            <a:avLst/>
          </a:prstGeom>
          <a:solidFill>
            <a:srgbClr val="F2EFE8"/>
          </a:solid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verraste jou in de video die je te zien kreeg of tijdens de bespreking ervan?</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Zouden jullie voortaan iets anders gaan bekijken op sociale media?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343"/>
        <p:cNvGrpSpPr/>
        <p:nvPr/>
      </p:nvGrpSpPr>
      <p:grpSpPr>
        <a:xfrm>
          <a:off x="0" y="0"/>
          <a:ext cx="0" cy="0"/>
          <a:chOff x="0" y="0"/>
          <a:chExt cx="0" cy="0"/>
        </a:xfrm>
      </p:grpSpPr>
      <p:pic>
        <p:nvPicPr>
          <p:cNvPr id="344" name="Google Shape;344;p47" title="MW.png"/>
          <p:cNvPicPr preferRelativeResize="0"/>
          <p:nvPr/>
        </p:nvPicPr>
        <p:blipFill rotWithShape="1">
          <a:blip r:embed="rId3">
            <a:alphaModFix/>
          </a:blip>
          <a:srcRect r="84686"/>
          <a:stretch/>
        </p:blipFill>
        <p:spPr>
          <a:xfrm>
            <a:off x="8450000" y="506650"/>
            <a:ext cx="296076" cy="353225"/>
          </a:xfrm>
          <a:prstGeom prst="rect">
            <a:avLst/>
          </a:prstGeom>
          <a:noFill/>
          <a:ln>
            <a:noFill/>
          </a:ln>
        </p:spPr>
      </p:pic>
      <p:pic>
        <p:nvPicPr>
          <p:cNvPr id="345" name="Google Shape;345;p47" title="Scherm­afbeelding 2025-10-16 om 08.45.37.png">
            <a:hlinkClick r:id="rId4"/>
          </p:cNvPr>
          <p:cNvPicPr preferRelativeResize="0"/>
          <p:nvPr/>
        </p:nvPicPr>
        <p:blipFill>
          <a:blip r:embed="rId5">
            <a:alphaModFix/>
          </a:blip>
          <a:stretch>
            <a:fillRect/>
          </a:stretch>
        </p:blipFill>
        <p:spPr>
          <a:xfrm>
            <a:off x="3176638" y="152400"/>
            <a:ext cx="2790727" cy="483870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a:p>
        </p:txBody>
      </p:sp>
      <p:sp>
        <p:nvSpPr>
          <p:cNvPr id="351" name="Google Shape;351;p4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a:p>
        </p:txBody>
      </p:sp>
      <p:pic>
        <p:nvPicPr>
          <p:cNvPr id="352" name="Google Shape;352;p48"/>
          <p:cNvPicPr preferRelativeResize="0"/>
          <p:nvPr/>
        </p:nvPicPr>
        <p:blipFill>
          <a:blip r:embed="rId3">
            <a:alphaModFix/>
          </a:blip>
          <a:stretch>
            <a:fillRect/>
          </a:stretch>
        </p:blipFill>
        <p:spPr>
          <a:xfrm>
            <a:off x="0" y="0"/>
            <a:ext cx="9144000" cy="5143500"/>
          </a:xfrm>
          <a:prstGeom prst="rect">
            <a:avLst/>
          </a:prstGeom>
          <a:noFill/>
          <a:ln>
            <a:noFill/>
          </a:ln>
        </p:spPr>
      </p:pic>
      <p:sp>
        <p:nvSpPr>
          <p:cNvPr id="353" name="Google Shape;353;p48"/>
          <p:cNvSpPr txBox="1"/>
          <p:nvPr/>
        </p:nvSpPr>
        <p:spPr>
          <a:xfrm>
            <a:off x="761925" y="859875"/>
            <a:ext cx="6039000" cy="7020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200" b="1">
                <a:solidFill>
                  <a:srgbClr val="F8582B"/>
                </a:solidFill>
                <a:latin typeface="Outfit"/>
                <a:ea typeface="Outfit"/>
                <a:cs typeface="Outfit"/>
                <a:sym typeface="Outfit"/>
              </a:rPr>
              <a:t>Klasgesprek</a:t>
            </a:r>
            <a:endParaRPr sz="4200" b="1">
              <a:solidFill>
                <a:srgbClr val="F8582B"/>
              </a:solidFill>
              <a:latin typeface="Outfit"/>
              <a:ea typeface="Outfit"/>
              <a:cs typeface="Outfit"/>
              <a:sym typeface="Outfit"/>
            </a:endParaRPr>
          </a:p>
        </p:txBody>
      </p:sp>
      <p:sp>
        <p:nvSpPr>
          <p:cNvPr id="354" name="Google Shape;354;p48"/>
          <p:cNvSpPr txBox="1"/>
          <p:nvPr/>
        </p:nvSpPr>
        <p:spPr>
          <a:xfrm>
            <a:off x="761925" y="2051400"/>
            <a:ext cx="5109000" cy="1280700"/>
          </a:xfrm>
          <a:prstGeom prst="rect">
            <a:avLst/>
          </a:prstGeom>
          <a:solidFill>
            <a:srgbClr val="F2EFE8"/>
          </a:solidFill>
          <a:ln>
            <a:noFill/>
          </a:ln>
        </p:spPr>
        <p:txBody>
          <a:bodyPr spcFirstLastPara="1" wrap="square" lIns="91425" tIns="91425" rIns="91425" bIns="91425" anchor="t" anchorCtr="0">
            <a:spAutoFit/>
          </a:bodyPr>
          <a:lstStyle/>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Wat verraste jou in de video die je te zien kreeg of tijdens de bespreking ervan?</a:t>
            </a:r>
            <a:endParaRPr sz="1600">
              <a:solidFill>
                <a:srgbClr val="3B1FC6"/>
              </a:solidFill>
              <a:latin typeface="Outfit"/>
              <a:ea typeface="Outfit"/>
              <a:cs typeface="Outfit"/>
              <a:sym typeface="Outfit"/>
            </a:endParaRPr>
          </a:p>
          <a:p>
            <a:pPr marL="457200" lvl="0" indent="-330200" algn="just" rtl="0">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Zouden jullie voortaan iets anders gaan bekijken op sociale media?</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2EFE8"/>
        </a:solidFill>
        <a:effectLst/>
      </p:bgPr>
    </p:bg>
    <p:spTree>
      <p:nvGrpSpPr>
        <p:cNvPr id="1" name="Shape 358"/>
        <p:cNvGrpSpPr/>
        <p:nvPr/>
      </p:nvGrpSpPr>
      <p:grpSpPr>
        <a:xfrm>
          <a:off x="0" y="0"/>
          <a:ext cx="0" cy="0"/>
          <a:chOff x="0" y="0"/>
          <a:chExt cx="0" cy="0"/>
        </a:xfrm>
      </p:grpSpPr>
      <p:pic>
        <p:nvPicPr>
          <p:cNvPr id="359" name="Google Shape;359;p49" title="BG blue.png"/>
          <p:cNvPicPr preferRelativeResize="0"/>
          <p:nvPr/>
        </p:nvPicPr>
        <p:blipFill rotWithShape="1">
          <a:blip r:embed="rId3">
            <a:alphaModFix/>
          </a:blip>
          <a:srcRect t="628" b="42759"/>
          <a:stretch/>
        </p:blipFill>
        <p:spPr>
          <a:xfrm>
            <a:off x="0" y="-63275"/>
            <a:ext cx="9197302" cy="5206774"/>
          </a:xfrm>
          <a:prstGeom prst="rect">
            <a:avLst/>
          </a:prstGeom>
          <a:noFill/>
          <a:ln>
            <a:noFill/>
          </a:ln>
        </p:spPr>
      </p:pic>
      <p:pic>
        <p:nvPicPr>
          <p:cNvPr id="360" name="Google Shape;360;p49" title="MW.png"/>
          <p:cNvPicPr preferRelativeResize="0"/>
          <p:nvPr/>
        </p:nvPicPr>
        <p:blipFill rotWithShape="1">
          <a:blip r:embed="rId4">
            <a:alphaModFix/>
          </a:blip>
          <a:srcRect r="84686"/>
          <a:stretch/>
        </p:blipFill>
        <p:spPr>
          <a:xfrm>
            <a:off x="8450000" y="506650"/>
            <a:ext cx="296076" cy="353225"/>
          </a:xfrm>
          <a:prstGeom prst="rect">
            <a:avLst/>
          </a:prstGeom>
          <a:noFill/>
          <a:ln>
            <a:noFill/>
          </a:ln>
        </p:spPr>
      </p:pic>
      <p:sp>
        <p:nvSpPr>
          <p:cNvPr id="361" name="Google Shape;361;p49"/>
          <p:cNvSpPr txBox="1"/>
          <p:nvPr/>
        </p:nvSpPr>
        <p:spPr>
          <a:xfrm>
            <a:off x="5284350" y="2209275"/>
            <a:ext cx="3688800" cy="13668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nl" sz="4800" b="1">
                <a:solidFill>
                  <a:srgbClr val="F2EFE8"/>
                </a:solidFill>
                <a:latin typeface="Outfit"/>
                <a:ea typeface="Outfit"/>
                <a:cs typeface="Outfit"/>
                <a:sym typeface="Outfit"/>
              </a:rPr>
              <a:t>www.mediawijs.be</a:t>
            </a:r>
            <a:endParaRPr sz="4800" b="1">
              <a:solidFill>
                <a:srgbClr val="F2EFE8"/>
              </a:solidFill>
              <a:latin typeface="Outfit"/>
              <a:ea typeface="Outfit"/>
              <a:cs typeface="Outfit"/>
              <a:sym typeface="Outfit"/>
            </a:endParaRPr>
          </a:p>
        </p:txBody>
      </p:sp>
      <p:pic>
        <p:nvPicPr>
          <p:cNvPr id="362" name="Google Shape;362;p49" title="Asset 33.png"/>
          <p:cNvPicPr preferRelativeResize="0"/>
          <p:nvPr/>
        </p:nvPicPr>
        <p:blipFill>
          <a:blip r:embed="rId5">
            <a:alphaModFix/>
          </a:blip>
          <a:stretch>
            <a:fillRect/>
          </a:stretch>
        </p:blipFill>
        <p:spPr>
          <a:xfrm>
            <a:off x="307448" y="371800"/>
            <a:ext cx="4452925" cy="4452925"/>
          </a:xfrm>
          <a:prstGeom prst="rect">
            <a:avLst/>
          </a:prstGeom>
          <a:noFill/>
          <a:ln>
            <a:noFill/>
          </a:ln>
        </p:spPr>
      </p:pic>
      <p:pic>
        <p:nvPicPr>
          <p:cNvPr id="363" name="Google Shape;363;p49"/>
          <p:cNvPicPr preferRelativeResize="0"/>
          <p:nvPr/>
        </p:nvPicPr>
        <p:blipFill>
          <a:blip r:embed="rId6">
            <a:alphaModFix/>
          </a:blip>
          <a:stretch>
            <a:fillRect/>
          </a:stretch>
        </p:blipFill>
        <p:spPr>
          <a:xfrm>
            <a:off x="5691300" y="801425"/>
            <a:ext cx="729576" cy="775799"/>
          </a:xfrm>
          <a:prstGeom prst="rect">
            <a:avLst/>
          </a:prstGeom>
          <a:noFill/>
          <a:ln>
            <a:noFill/>
          </a:ln>
        </p:spPr>
      </p:pic>
      <p:pic>
        <p:nvPicPr>
          <p:cNvPr id="364" name="Google Shape;364;p49" title="Mediawijs  Toolbox - workshop.png"/>
          <p:cNvPicPr preferRelativeResize="0"/>
          <p:nvPr/>
        </p:nvPicPr>
        <p:blipFill>
          <a:blip r:embed="rId7">
            <a:alphaModFix/>
          </a:blip>
          <a:stretch>
            <a:fillRect/>
          </a:stretch>
        </p:blipFill>
        <p:spPr>
          <a:xfrm>
            <a:off x="-292950" y="-1347262"/>
            <a:ext cx="5577300" cy="789104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5CD68EC2621C4CB26DB24218A5B3BD" ma:contentTypeVersion="12" ma:contentTypeDescription="Create a new document." ma:contentTypeScope="" ma:versionID="52d020223a676f6617ac5c184f2d6e50">
  <xsd:schema xmlns:xsd="http://www.w3.org/2001/XMLSchema" xmlns:xs="http://www.w3.org/2001/XMLSchema" xmlns:p="http://schemas.microsoft.com/office/2006/metadata/properties" xmlns:ns2="9fc195e9-1c93-4180-8c34-0fb41357c7c3" xmlns:ns3="77296806-1667-4b58-ac1f-3fc7f3b2e34e" targetNamespace="http://schemas.microsoft.com/office/2006/metadata/properties" ma:root="true" ma:fieldsID="b77fadb5e7e7173c139617877c7ef016" ns2:_="" ns3:_="">
    <xsd:import namespace="9fc195e9-1c93-4180-8c34-0fb41357c7c3"/>
    <xsd:import namespace="77296806-1667-4b58-ac1f-3fc7f3b2e3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c195e9-1c93-4180-8c34-0fb41357c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d83d8f-855d-4716-a748-44e48ed56b0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296806-1667-4b58-ac1f-3fc7f3b2e34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31cddc-09e5-431f-8ac9-4ebeecb3ce79}" ma:internalName="TaxCatchAll" ma:showField="CatchAllData" ma:web="77296806-1667-4b58-ac1f-3fc7f3b2e3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c195e9-1c93-4180-8c34-0fb41357c7c3">
      <Terms xmlns="http://schemas.microsoft.com/office/infopath/2007/PartnerControls"/>
    </lcf76f155ced4ddcb4097134ff3c332f>
    <TaxCatchAll xmlns="77296806-1667-4b58-ac1f-3fc7f3b2e34e" xsi:nil="true"/>
  </documentManagement>
</p:properties>
</file>

<file path=customXml/itemProps1.xml><?xml version="1.0" encoding="utf-8"?>
<ds:datastoreItem xmlns:ds="http://schemas.openxmlformats.org/officeDocument/2006/customXml" ds:itemID="{9875AE49-B70F-4F59-A30A-934982277301}">
  <ds:schemaRefs>
    <ds:schemaRef ds:uri="http://schemas.microsoft.com/sharepoint/v3/contenttype/forms"/>
  </ds:schemaRefs>
</ds:datastoreItem>
</file>

<file path=customXml/itemProps2.xml><?xml version="1.0" encoding="utf-8"?>
<ds:datastoreItem xmlns:ds="http://schemas.openxmlformats.org/officeDocument/2006/customXml" ds:itemID="{68C1B103-BF44-4405-9B9E-70D88B998B66}"/>
</file>

<file path=customXml/itemProps3.xml><?xml version="1.0" encoding="utf-8"?>
<ds:datastoreItem xmlns:ds="http://schemas.openxmlformats.org/officeDocument/2006/customXml" ds:itemID="{9AFAAF15-46AE-4060-B023-764C3EBF2BB0}">
  <ds:schemaRefs>
    <ds:schemaRef ds:uri="http://schemas.microsoft.com/office/2006/documentManagement/types"/>
    <ds:schemaRef ds:uri="eddb54b3-0260-4a74-8bba-cc772719b91b"/>
    <ds:schemaRef ds:uri="http://purl.org/dc/term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http://purl.org/dc/dcmitype/"/>
    <ds:schemaRef ds:uri="a3e337a1-5f49-4ded-bdc6-13acadea4c4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3035</Words>
  <Application>Microsoft Office PowerPoint</Application>
  <PresentationFormat>On-screen Show (16:9)</PresentationFormat>
  <Paragraphs>284</Paragraphs>
  <Slides>34</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Outfit Light</vt:lpstr>
      <vt:lpstr>Outfit</vt:lpstr>
      <vt:lpstr>Times New Roman</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2026_QCOM_Lespakket_online_invloeden_#Influenced_Of_toch_niet?</dc:title>
  <cp:lastModifiedBy>Louis Demeulenaere (imec)</cp:lastModifiedBy>
  <cp:revision>1</cp:revision>
  <dcterms:modified xsi:type="dcterms:W3CDTF">2026-07-06T11:41:13Z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0x010100B05CD68EC2621C4CB26DB24218A5B3BD</vt:lpwstr>
  </property>
  <property fmtid="{D5CDD505-2E9C-101B-9397-08002B2CF9AE}" pid="4" name="_ExtendedDescription">
    <vt:lpwstr/>
  </property>
  <property fmtid="{D5CDD505-2E9C-101B-9397-08002B2CF9AE}" pid="5" name="MSIP_Label_f0eba32c-0974-4663-a3a1-3cd8c30938e9_Enabled">
    <vt:lpwstr>true</vt:lpwstr>
  </property>
  <property fmtid="{D5CDD505-2E9C-101B-9397-08002B2CF9AE}" pid="6" name="MSIP_Label_f0eba32c-0974-4663-a3a1-3cd8c30938e9_SetDate">
    <vt:lpwstr>2026-07-06T11:41:02Z</vt:lpwstr>
  </property>
  <property fmtid="{D5CDD505-2E9C-101B-9397-08002B2CF9AE}" pid="7" name="MSIP_Label_f0eba32c-0974-4663-a3a1-3cd8c30938e9_Method">
    <vt:lpwstr>Privileged</vt:lpwstr>
  </property>
  <property fmtid="{D5CDD505-2E9C-101B-9397-08002B2CF9AE}" pid="8" name="MSIP_Label_f0eba32c-0974-4663-a3a1-3cd8c30938e9_Name">
    <vt:lpwstr>Public - General - Unmarked</vt:lpwstr>
  </property>
  <property fmtid="{D5CDD505-2E9C-101B-9397-08002B2CF9AE}" pid="9" name="MSIP_Label_f0eba32c-0974-4663-a3a1-3cd8c30938e9_SiteId">
    <vt:lpwstr>a72d5a72-25ee-40f0-9bd1-067cb5b770d4</vt:lpwstr>
  </property>
  <property fmtid="{D5CDD505-2E9C-101B-9397-08002B2CF9AE}" pid="10" name="MSIP_Label_f0eba32c-0974-4663-a3a1-3cd8c30938e9_ActionId">
    <vt:lpwstr>65f58d84-7cb8-4094-8a43-4f23d5b6e9e0</vt:lpwstr>
  </property>
  <property fmtid="{D5CDD505-2E9C-101B-9397-08002B2CF9AE}" pid="11" name="MSIP_Label_f0eba32c-0974-4663-a3a1-3cd8c30938e9_ContentBits">
    <vt:lpwstr>0</vt:lpwstr>
  </property>
  <property fmtid="{D5CDD505-2E9C-101B-9397-08002B2CF9AE}" pid="12" name="MSIP_Label_f0eba32c-0974-4663-a3a1-3cd8c30938e9_Tag">
    <vt:lpwstr>10, 0, 1, 1</vt:lpwstr>
  </property>
  <property fmtid="{D5CDD505-2E9C-101B-9397-08002B2CF9AE}" pid="13" name="xd_ProgID">
    <vt:lpwstr/>
  </property>
  <property fmtid="{D5CDD505-2E9C-101B-9397-08002B2CF9AE}" pid="14" name="_SourceUrl">
    <vt:lpwstr/>
  </property>
  <property fmtid="{D5CDD505-2E9C-101B-9397-08002B2CF9AE}" pid="15" name="_SharedFileIndex">
    <vt:lpwstr/>
  </property>
  <property fmtid="{D5CDD505-2E9C-101B-9397-08002B2CF9AE}" pid="16" name="ComplianceAssetId">
    <vt:lpwstr/>
  </property>
  <property fmtid="{D5CDD505-2E9C-101B-9397-08002B2CF9AE}" pid="17" name="TemplateUrl">
    <vt:lpwstr/>
  </property>
  <property fmtid="{D5CDD505-2E9C-101B-9397-08002B2CF9AE}" pid="18" name="TriggerFlowInfo">
    <vt:lpwstr/>
  </property>
  <property fmtid="{D5CDD505-2E9C-101B-9397-08002B2CF9AE}" pid="19" name="xd_Signature">
    <vt:lpwstr/>
  </property>
</Properties>
</file>