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Lst>
  <p:sldSz cy="5143500" cx="9144000"/>
  <p:notesSz cx="6858000" cy="9144000"/>
  <p:embeddedFontLst>
    <p:embeddedFont>
      <p:font typeface="Outfit Light"/>
      <p:regular r:id="rId45"/>
      <p:bold r:id="rId46"/>
    </p:embeddedFont>
    <p:embeddedFont>
      <p:font typeface="Outfit"/>
      <p:regular r:id="rId47"/>
      <p:bold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3" Type="http://schemas.openxmlformats.org/officeDocument/2006/relationships/slide" Target="slides/slide8.xml"/><Relationship Id="rId39" Type="http://schemas.openxmlformats.org/officeDocument/2006/relationships/slide" Target="slides/slide34.xml"/><Relationship Id="rId18" Type="http://schemas.openxmlformats.org/officeDocument/2006/relationships/slide" Target="slides/slide13.xml"/><Relationship Id="rId42" Type="http://schemas.openxmlformats.org/officeDocument/2006/relationships/slide" Target="slides/slide37.xml"/><Relationship Id="rId21" Type="http://schemas.openxmlformats.org/officeDocument/2006/relationships/slide" Target="slides/slide16.xml"/><Relationship Id="rId47" Type="http://schemas.openxmlformats.org/officeDocument/2006/relationships/font" Target="fonts/Outfit-regular.fntdata"/><Relationship Id="rId34" Type="http://schemas.openxmlformats.org/officeDocument/2006/relationships/slide" Target="slides/slide29.xml"/><Relationship Id="rId50" Type="http://schemas.openxmlformats.org/officeDocument/2006/relationships/customXml" Target="../customXml/item2.xml"/><Relationship Id="rId7" Type="http://schemas.openxmlformats.org/officeDocument/2006/relationships/slide" Target="slides/slide2.xml"/><Relationship Id="rId2" Type="http://schemas.openxmlformats.org/officeDocument/2006/relationships/viewProps" Target="viewProps.xml"/><Relationship Id="rId29" Type="http://schemas.openxmlformats.org/officeDocument/2006/relationships/slide" Target="slides/slide24.xml"/><Relationship Id="rId16" Type="http://schemas.openxmlformats.org/officeDocument/2006/relationships/slide" Target="slides/slide11.xml"/><Relationship Id="rId40" Type="http://schemas.openxmlformats.org/officeDocument/2006/relationships/slide" Target="slides/slide35.xml"/><Relationship Id="rId24" Type="http://schemas.openxmlformats.org/officeDocument/2006/relationships/slide" Target="slides/slide19.xml"/><Relationship Id="rId45" Type="http://schemas.openxmlformats.org/officeDocument/2006/relationships/font" Target="fonts/OutfitLight-regular.fntdata"/><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23" Type="http://schemas.openxmlformats.org/officeDocument/2006/relationships/slide" Target="slides/slide18.xml"/><Relationship Id="rId28" Type="http://schemas.openxmlformats.org/officeDocument/2006/relationships/slide" Target="slides/slide23.xml"/><Relationship Id="rId5" Type="http://schemas.openxmlformats.org/officeDocument/2006/relationships/notesMaster" Target="notesMasters/notesMaster1.xml"/><Relationship Id="rId15" Type="http://schemas.openxmlformats.org/officeDocument/2006/relationships/slide" Target="slides/slide10.xml"/><Relationship Id="rId36" Type="http://schemas.openxmlformats.org/officeDocument/2006/relationships/slide" Target="slides/slide31.xml"/><Relationship Id="rId49" Type="http://schemas.openxmlformats.org/officeDocument/2006/relationships/customXml" Target="../customXml/item1.xml"/><Relationship Id="rId44" Type="http://schemas.openxmlformats.org/officeDocument/2006/relationships/slide" Target="slides/slide39.xml"/><Relationship Id="rId31" Type="http://schemas.openxmlformats.org/officeDocument/2006/relationships/slide" Target="slides/slide26.xml"/><Relationship Id="rId10" Type="http://schemas.openxmlformats.org/officeDocument/2006/relationships/slide" Target="slides/slide5.xml"/><Relationship Id="rId19" Type="http://schemas.openxmlformats.org/officeDocument/2006/relationships/slide" Target="slides/slide14.xml"/><Relationship Id="rId22" Type="http://schemas.openxmlformats.org/officeDocument/2006/relationships/slide" Target="slides/slide17.xml"/><Relationship Id="rId43" Type="http://schemas.openxmlformats.org/officeDocument/2006/relationships/slide" Target="slides/slide38.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Outfit-bold.fntdata"/><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14" Type="http://schemas.openxmlformats.org/officeDocument/2006/relationships/slide" Target="slides/slide9.xml"/><Relationship Id="rId8" Type="http://schemas.openxmlformats.org/officeDocument/2006/relationships/slide" Target="slides/slide3.xml"/><Relationship Id="rId51" Type="http://schemas.openxmlformats.org/officeDocument/2006/relationships/customXml" Target="../customXml/item3.xml"/><Relationship Id="rId3" Type="http://schemas.openxmlformats.org/officeDocument/2006/relationships/presProps" Target="presProps.xml"/><Relationship Id="rId46" Type="http://schemas.openxmlformats.org/officeDocument/2006/relationships/font" Target="fonts/OutfitLight-bold.fntdata"/><Relationship Id="rId25" Type="http://schemas.openxmlformats.org/officeDocument/2006/relationships/slide" Target="slides/slide20.xml"/><Relationship Id="rId33" Type="http://schemas.openxmlformats.org/officeDocument/2006/relationships/slide" Target="slides/slide28.xml"/><Relationship Id="rId12" Type="http://schemas.openxmlformats.org/officeDocument/2006/relationships/slide" Target="slides/slide7.xml"/><Relationship Id="rId17" Type="http://schemas.openxmlformats.org/officeDocument/2006/relationships/slide" Target="slides/slide12.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theme" Target="theme/theme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4e86f2e335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100"/>
              </a:spcAft>
              <a:buClr>
                <a:schemeClr val="dk1"/>
              </a:buClr>
              <a:buSzPts val="1100"/>
              <a:buFont typeface="Arial"/>
              <a:buNone/>
            </a:pPr>
            <a:r>
              <a:t/>
            </a:r>
            <a:endParaRPr/>
          </a:p>
        </p:txBody>
      </p:sp>
      <p:sp>
        <p:nvSpPr>
          <p:cNvPr id="75" name="Google Shape;75;g34e86f2e335_0_1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a581034fa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a581034fa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Doel</a:t>
            </a:r>
            <a:endParaRPr b="1">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reflecteren over de rol en invloed van verschillende soorten influencers. </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krijgen inzicht in hoe influencers hun waarden, wereldbeeld en identiteit uitdragen via sociale media.</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denken kritisch na over hun eigen mediagebruik. Bv. wie volgen ze en waarom?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Benodigdheden</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Personagekaarten met korte beschrijving van de influencers</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Lijst met stellingen </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Pen en papier</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Powerpoint met extra uitleg</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Tijd</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50 minuten</a:t>
            </a:r>
            <a:endParaRPr>
              <a:latin typeface="Outfit"/>
              <a:ea typeface="Outfit"/>
              <a:cs typeface="Outfit"/>
              <a:sym typeface="Outfi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c73b714fde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95" name="Google Shape;95;g3c73b714fde_3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a581034faa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a581034faa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In het kort</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De leerlingen vormen duo’s en krijgen elk een personagekaart met een type influencer uit een specifieke subcultuur (zoals een crypto-influencer, fitfluencer of momfluencer). Ze lezen hun kaart en leven zich in in hun rol. Vervolgens leest de leerkracht een reeks stellingen voor. Bij elke stelling zetten de leerlingen een streepje of doen ze een stap vooruit als hun personage het ermee eens zou zijn.</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De oefening helpt leerlingen nadenken over hoe influencers hun waarden, wereldbeeld en identiteit uitdragen op sociale media. En dat iedereen deze boodschappen ook anders kan interpreteren. Daarna reflecteren ze of ze zichzelf herkennen in deze types en of ze influencers volgen die bij die profielen passen. Er is geen juist of fout antwoord.</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a581034faa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a581034faa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a581034faa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a581034faa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Zo ga je te werk</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 1</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krijgen per twee een personagekaart. Laat ze in stilte hun profiel lezen.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Bespreek klassikaal de verschillende personages. Is alles voor iedereen duidelijk?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Stel de leerlingen een aantal vragen (zie hieronder), zodat ze zich goed in hun personage kunnen inleven. Geef elk duo de tijd om deze vragen onderling kort te bespreken.</a:t>
            </a:r>
            <a:endParaRPr>
              <a:solidFill>
                <a:schemeClr val="dk1"/>
              </a:solidFill>
              <a:latin typeface="Outfit"/>
              <a:ea typeface="Outfit"/>
              <a:cs typeface="Outfit"/>
              <a:sym typeface="Outfit"/>
            </a:endParaRPr>
          </a:p>
          <a:p>
            <a:pPr indent="0" lvl="0" marL="45720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rPr b="1" lang="nl">
                <a:solidFill>
                  <a:schemeClr val="dk1"/>
                </a:solidFill>
                <a:latin typeface="Outfit"/>
                <a:ea typeface="Outfit"/>
                <a:cs typeface="Outfit"/>
                <a:sym typeface="Outfit"/>
              </a:rPr>
              <a:t>Vragen bij de personages:</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vindt jouw personage belangrijk in het leven?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wil jouw personage bereiken op sociale media?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Wie zijn de volgers van jouw personage?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maakt jouw personage uniek tegenover andere influencers?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rPr b="1" lang="nl">
                <a:solidFill>
                  <a:schemeClr val="dk1"/>
                </a:solidFill>
                <a:latin typeface="Outfit"/>
                <a:ea typeface="Outfit"/>
                <a:cs typeface="Outfit"/>
                <a:sym typeface="Outfit"/>
              </a:rPr>
              <a:t>Tip: </a:t>
            </a:r>
            <a:r>
              <a:rPr lang="nl">
                <a:solidFill>
                  <a:schemeClr val="dk1"/>
                </a:solidFill>
                <a:latin typeface="Outfit"/>
                <a:ea typeface="Outfit"/>
                <a:cs typeface="Outfit"/>
                <a:sym typeface="Outfit"/>
              </a:rPr>
              <a:t>Je kan de personages ook eerst bespreken en hen dan hieruit een laten kiezen.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rPr b="1" lang="nl">
                <a:solidFill>
                  <a:schemeClr val="dk1"/>
                </a:solidFill>
                <a:latin typeface="Outfit"/>
                <a:ea typeface="Outfit"/>
                <a:cs typeface="Outfit"/>
                <a:sym typeface="Outfit"/>
              </a:rPr>
              <a:t>Stap 2</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Alle leerlingen gaan op een rij staan.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Lees nu alle stellingen één voor één voor.</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zetten een stap naar voren als ze vinden dat de stelling past bij hun personage. Ze blijven staan als ze denken dat de stelling niet past of niet van toepassing is.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Variant: </a:t>
            </a:r>
            <a:r>
              <a:rPr lang="nl">
                <a:solidFill>
                  <a:schemeClr val="dk1"/>
                </a:solidFill>
                <a:latin typeface="Outfit"/>
                <a:ea typeface="Outfit"/>
                <a:cs typeface="Outfit"/>
                <a:sym typeface="Outfit"/>
              </a:rPr>
              <a:t>Is er weinig ruimte in de klas? Bespreek enkele stellingen en laat de leerlingen een streepje op het bord zetten als ze denken dat hun personage akkoord is. Of gebruik een online tool om dit visueel te maken. </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a569425620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a56942562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a581034faa_0_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a581034faa_0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a581034faa_0_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a581034faa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a581034faa_0_4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a581034faa_0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a581034faa_0_4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a581034faa_0_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a581034faa_0_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a581034faa_0_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a581034faa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a581034faa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a581034faa_0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a581034faa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a581034faa_0_4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a581034faa_0_4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a581034faa_0_4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a581034faa_0_4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a581034faa_0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a581034faa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a581034faa_0_4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a581034faa_0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a581034faa_0_4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a581034faa_0_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a581034faa_0_4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a581034faa_0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a581034faa_0_5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a581034faa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a581034faa_0_5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a581034faa_0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a581034faa_0_5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a581034faa_0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a581034faa_0_5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a581034faa_0_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a581034faa_0_5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a581034faa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a581034faa_0_5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a581034faa_0_5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a581034faa_0_5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a581034faa_0_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a581034faa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a581034faa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 3</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Reflecteer klassikaal of in groepjes over deze oefening. Gebruik de vragen hieronder als leidraad.</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Kaart verschillende thema’s aan: je online identiteit, de invloed van influencers, groepsdruk, online haatspraak …</a:t>
            </a:r>
            <a:endParaRPr>
              <a:solidFill>
                <a:schemeClr val="dk1"/>
              </a:solidFill>
              <a:latin typeface="Outfit"/>
              <a:ea typeface="Outfit"/>
              <a:cs typeface="Outfit"/>
              <a:sym typeface="Outfit"/>
            </a:endParaRPr>
          </a:p>
          <a:p>
            <a:pPr indent="0" lvl="0" marL="45720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rPr b="1" lang="nl">
                <a:solidFill>
                  <a:schemeClr val="dk1"/>
                </a:solidFill>
                <a:latin typeface="Outfit"/>
                <a:ea typeface="Outfit"/>
                <a:cs typeface="Outfit"/>
                <a:sym typeface="Outfit"/>
              </a:rPr>
              <a:t>Vragen na de oefening:</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Hoe voelde het om in de huid te kruipen van een influencer die je misschien niet goed kent? Was dat makkelijk of moeilijk?</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Waren sommige keuzes moeilijk? Bij welke stellingen twijfelde je?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Welke waarden of overtuigingen stonden centraal bij jouw personage?</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Denk je dat die waarden oprecht zijn, of vooral gekozen om volgers te overtuigen?</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In hoeverre denk je dat jouw beeld van ‘wat normaal is’ beïnvloed wordt door influencers of sociale media?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maakt iemand volgens jou een betrouwbare bron online?</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Welke onverwachte of ongevraagde content kom je soms tegen online?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Waarom denk je dat je je aangetrokken voelt tot een groep waarin je je begrepen voelt?</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Kan je influencers volgen die waarden hebben waar je zelf niet achter staat?</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zou je doen als je online iets ziet dat haat zaait of anderen uitsluit?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zouden anderen moeten begrijpen over de online wereld? </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Welke gelijkenissen zie je tussen de profielen? Tussen welke profielen zie je grote verschillen? </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Zijn er profielen die ontbreken maar die je wel volgt?</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300"/>
              </a:spcBef>
              <a:spcAft>
                <a:spcPts val="0"/>
              </a:spcAft>
              <a:buNone/>
            </a:pPr>
            <a:r>
              <a:t/>
            </a:r>
            <a:endParaRPr b="1">
              <a:solidFill>
                <a:schemeClr val="dk1"/>
              </a:solidFill>
              <a:latin typeface="Outfit"/>
              <a:ea typeface="Outfit"/>
              <a:cs typeface="Outfit"/>
              <a:sym typeface="Outfit"/>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a581034faa_0_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a581034faa_0_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a581034faa_0_5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a581034faa_0_5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Theorie</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Een content creator is een persoon die via sociale media een groot bereik heeft en invloed uitoefent op de meningen, het gedrag of de keuzes van anderen.</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Content creators gebruiken vaak platforms zoals TikTok, Instagram of YouTube om producten te promoten, persoonlijke verhalen te delen of opinies te uiten. Hun impact is groot, zeker bij jongeren, en hun boodschappen kunnen zowel positief als negatief zijn.</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latin typeface="Outfit"/>
                <a:ea typeface="Outfit"/>
                <a:cs typeface="Outfit"/>
                <a:sym typeface="Outfit"/>
              </a:rPr>
              <a:t>Jongeren volgen hen omdat ze </a:t>
            </a:r>
            <a:r>
              <a:rPr b="1" lang="nl">
                <a:solidFill>
                  <a:schemeClr val="dk1"/>
                </a:solidFill>
                <a:latin typeface="Outfit"/>
                <a:ea typeface="Outfit"/>
                <a:cs typeface="Outfit"/>
                <a:sym typeface="Outfit"/>
              </a:rPr>
              <a:t>herkenbaar, ‘echt’ en inspirerend</a:t>
            </a:r>
            <a:r>
              <a:rPr lang="nl">
                <a:solidFill>
                  <a:schemeClr val="dk1"/>
                </a:solidFill>
                <a:latin typeface="Outfit"/>
                <a:ea typeface="Outfit"/>
                <a:cs typeface="Outfit"/>
                <a:sym typeface="Outfit"/>
              </a:rPr>
              <a:t> lijken. Ze spreken hen aan met humor, lifestylecontent en herkenbare thema’s.</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Char char="●"/>
            </a:pPr>
            <a:r>
              <a:rPr lang="nl">
                <a:solidFill>
                  <a:schemeClr val="dk1"/>
                </a:solidFill>
                <a:latin typeface="Outfit"/>
                <a:ea typeface="Outfit"/>
                <a:cs typeface="Outfit"/>
                <a:sym typeface="Outfit"/>
              </a:rPr>
              <a:t>Veel influencers hebben een groot bereik, waardoor organisaties graag</a:t>
            </a:r>
            <a:r>
              <a:rPr b="1" lang="nl">
                <a:solidFill>
                  <a:schemeClr val="dk1"/>
                </a:solidFill>
                <a:latin typeface="Outfit"/>
                <a:ea typeface="Outfit"/>
                <a:cs typeface="Outfit"/>
                <a:sym typeface="Outfit"/>
              </a:rPr>
              <a:t> samenwerkingen</a:t>
            </a:r>
            <a:r>
              <a:rPr lang="nl">
                <a:solidFill>
                  <a:schemeClr val="dk1"/>
                </a:solidFill>
                <a:latin typeface="Outfit"/>
                <a:ea typeface="Outfit"/>
                <a:cs typeface="Outfit"/>
                <a:sym typeface="Outfit"/>
              </a:rPr>
              <a:t> met hen aangaan. Soms gaat het om commerciële bedrijven. In dat geval vermelden influencers meestal dat ze betaald worden</a:t>
            </a:r>
            <a:r>
              <a:rPr b="1" lang="nl">
                <a:solidFill>
                  <a:schemeClr val="dk1"/>
                </a:solidFill>
                <a:latin typeface="Outfit"/>
                <a:ea typeface="Outfit"/>
                <a:cs typeface="Outfit"/>
                <a:sym typeface="Outfit"/>
              </a:rPr>
              <a:t> </a:t>
            </a:r>
            <a:r>
              <a:rPr lang="nl">
                <a:solidFill>
                  <a:schemeClr val="dk1"/>
                </a:solidFill>
                <a:latin typeface="Outfit"/>
                <a:ea typeface="Outfit"/>
                <a:cs typeface="Outfit"/>
                <a:sym typeface="Outfit"/>
              </a:rPr>
              <a:t>en dat het dus om reclame gaat. Maar dat gebeurt niet altijd.</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Content creators gebruiken verschillende strategieën om geloofwaardig over te komen: autoriteit (ze zien zichzelf als expert), authenticiteit, storytelling, humor, lifestylebeelden en herkenbaarheid. Zo komen hun boodschappen subtieler en geloofwaardiger over, en herkennen jongeren de ideologische lading niet meteen. Niet alles wat ze posten is positief, objectief of betrouwbaar. </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aa1e6db71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
        <p:nvSpPr>
          <p:cNvPr id="353" name="Google Shape;353;g3aa1e6db71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aa1e6db71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chemeClr val="dk1"/>
              </a:buClr>
              <a:buSzPts val="1100"/>
              <a:buFont typeface="Outfit"/>
              <a:buChar char="●"/>
            </a:pPr>
            <a:r>
              <a:t/>
            </a:r>
            <a:endParaRPr>
              <a:solidFill>
                <a:schemeClr val="dk1"/>
              </a:solidFill>
              <a:latin typeface="Outfit"/>
              <a:ea typeface="Outfit"/>
              <a:cs typeface="Outfit"/>
              <a:sym typeface="Outfit"/>
            </a:endParaRPr>
          </a:p>
        </p:txBody>
      </p:sp>
      <p:sp>
        <p:nvSpPr>
          <p:cNvPr id="360" name="Google Shape;360;g3aa1e6db713_0_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aa1e6db713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
        <p:nvSpPr>
          <p:cNvPr id="367" name="Google Shape;367;g3aa1e6db713_0_1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aa1e6db713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a:solidFill>
                <a:schemeClr val="dk1"/>
              </a:solidFill>
            </a:endParaRPr>
          </a:p>
        </p:txBody>
      </p:sp>
      <p:sp>
        <p:nvSpPr>
          <p:cNvPr id="374" name="Google Shape;374;g3aa1e6db713_0_2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aa1e6db713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solidFill>
                <a:schemeClr val="dk1"/>
              </a:solidFill>
            </a:endParaRPr>
          </a:p>
        </p:txBody>
      </p:sp>
      <p:sp>
        <p:nvSpPr>
          <p:cNvPr id="381" name="Google Shape;381;g3aa1e6db713_0_3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aa1e6db713_0_4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solidFill>
                <a:schemeClr val="dk1"/>
              </a:solidFill>
            </a:endParaRPr>
          </a:p>
        </p:txBody>
      </p:sp>
      <p:sp>
        <p:nvSpPr>
          <p:cNvPr id="390" name="Google Shape;390;g3aa1e6db713_0_4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aa1e6db713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1200"/>
              </a:spcBef>
              <a:spcAft>
                <a:spcPts val="0"/>
              </a:spcAft>
              <a:buNone/>
            </a:pPr>
            <a:r>
              <a:t/>
            </a:r>
            <a:endParaRPr>
              <a:solidFill>
                <a:schemeClr val="dk1"/>
              </a:solidFill>
              <a:highlight>
                <a:srgbClr val="FFFFFF"/>
              </a:highlight>
            </a:endParaRPr>
          </a:p>
          <a:p>
            <a:pPr indent="0" lvl="0" marL="0" rtl="0" algn="l">
              <a:lnSpc>
                <a:spcPct val="115000"/>
              </a:lnSpc>
              <a:spcBef>
                <a:spcPts val="1200"/>
              </a:spcBef>
              <a:spcAft>
                <a:spcPts val="1200"/>
              </a:spcAft>
              <a:buNone/>
            </a:pPr>
            <a:r>
              <a:t/>
            </a:r>
            <a:endParaRPr>
              <a:solidFill>
                <a:schemeClr val="dk1"/>
              </a:solidFill>
            </a:endParaRPr>
          </a:p>
        </p:txBody>
      </p:sp>
      <p:sp>
        <p:nvSpPr>
          <p:cNvPr id="399" name="Google Shape;399;g3aa1e6db713_0_3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aa1e6db713_0_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457200" rtl="0" algn="l">
              <a:lnSpc>
                <a:spcPct val="115000"/>
              </a:lnSpc>
              <a:spcBef>
                <a:spcPts val="0"/>
              </a:spcBef>
              <a:spcAft>
                <a:spcPts val="0"/>
              </a:spcAft>
              <a:buNone/>
            </a:pPr>
            <a:r>
              <a:t/>
            </a:r>
            <a:endParaRPr>
              <a:solidFill>
                <a:schemeClr val="dk1"/>
              </a:solidFill>
            </a:endParaRPr>
          </a:p>
        </p:txBody>
      </p:sp>
      <p:sp>
        <p:nvSpPr>
          <p:cNvPr id="408" name="Google Shape;408;g3aa1e6db713_0_5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8090076fe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g38090076feb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sz="1100"/>
            </a:lvl1pPr>
            <a:lvl2pPr indent="-317500" lvl="1" marL="914400" rtl="0" algn="l">
              <a:lnSpc>
                <a:spcPct val="90000"/>
              </a:lnSpc>
              <a:spcBef>
                <a:spcPts val="1200"/>
              </a:spcBef>
              <a:spcAft>
                <a:spcPts val="0"/>
              </a:spcAft>
              <a:buClr>
                <a:schemeClr val="dk1"/>
              </a:buClr>
              <a:buSzPts val="1400"/>
              <a:buChar char="○"/>
              <a:defRPr sz="1100"/>
            </a:lvl2pPr>
            <a:lvl3pPr indent="-317500" lvl="2" marL="1371600" rtl="0" algn="l">
              <a:lnSpc>
                <a:spcPct val="90000"/>
              </a:lnSpc>
              <a:spcBef>
                <a:spcPts val="1200"/>
              </a:spcBef>
              <a:spcAft>
                <a:spcPts val="0"/>
              </a:spcAft>
              <a:buClr>
                <a:schemeClr val="dk1"/>
              </a:buClr>
              <a:buSzPts val="1400"/>
              <a:buChar char="■"/>
              <a:defRPr sz="1100"/>
            </a:lvl3pPr>
            <a:lvl4pPr indent="-317500" lvl="3" marL="1828800" rtl="0" algn="l">
              <a:lnSpc>
                <a:spcPct val="90000"/>
              </a:lnSpc>
              <a:spcBef>
                <a:spcPts val="1200"/>
              </a:spcBef>
              <a:spcAft>
                <a:spcPts val="0"/>
              </a:spcAft>
              <a:buClr>
                <a:schemeClr val="dk1"/>
              </a:buClr>
              <a:buSzPts val="1400"/>
              <a:buChar char="●"/>
              <a:defRPr sz="1100"/>
            </a:lvl4pPr>
            <a:lvl5pPr indent="-317500" lvl="4" marL="2286000" rtl="0" algn="l">
              <a:lnSpc>
                <a:spcPct val="90000"/>
              </a:lnSpc>
              <a:spcBef>
                <a:spcPts val="1200"/>
              </a:spcBef>
              <a:spcAft>
                <a:spcPts val="0"/>
              </a:spcAft>
              <a:buClr>
                <a:schemeClr val="dk1"/>
              </a:buClr>
              <a:buSzPts val="1400"/>
              <a:buChar char="○"/>
              <a:defRPr sz="1100"/>
            </a:lvl5pPr>
            <a:lvl6pPr indent="-317500" lvl="5" marL="2743200" rtl="0" algn="l">
              <a:lnSpc>
                <a:spcPct val="90000"/>
              </a:lnSpc>
              <a:spcBef>
                <a:spcPts val="1200"/>
              </a:spcBef>
              <a:spcAft>
                <a:spcPts val="0"/>
              </a:spcAft>
              <a:buClr>
                <a:schemeClr val="dk1"/>
              </a:buClr>
              <a:buSzPts val="1400"/>
              <a:buChar char="■"/>
              <a:defRPr sz="1100"/>
            </a:lvl6pPr>
            <a:lvl7pPr indent="-317500" lvl="6" marL="3200400" rtl="0" algn="l">
              <a:lnSpc>
                <a:spcPct val="90000"/>
              </a:lnSpc>
              <a:spcBef>
                <a:spcPts val="1200"/>
              </a:spcBef>
              <a:spcAft>
                <a:spcPts val="0"/>
              </a:spcAft>
              <a:buClr>
                <a:schemeClr val="dk1"/>
              </a:buClr>
              <a:buSzPts val="1400"/>
              <a:buChar char="●"/>
              <a:defRPr sz="1100"/>
            </a:lvl7pPr>
            <a:lvl8pPr indent="-317500" lvl="7" marL="3657600" rtl="0" algn="l">
              <a:lnSpc>
                <a:spcPct val="90000"/>
              </a:lnSpc>
              <a:spcBef>
                <a:spcPts val="1200"/>
              </a:spcBef>
              <a:spcAft>
                <a:spcPts val="0"/>
              </a:spcAft>
              <a:buClr>
                <a:schemeClr val="dk1"/>
              </a:buClr>
              <a:buSzPts val="1400"/>
              <a:buChar char="○"/>
              <a:defRPr sz="1100"/>
            </a:lvl8pPr>
            <a:lvl9pPr indent="-317500" lvl="8" marL="4114800" rtl="0" algn="l">
              <a:lnSpc>
                <a:spcPct val="90000"/>
              </a:lnSpc>
              <a:spcBef>
                <a:spcPts val="1200"/>
              </a:spcBef>
              <a:spcAft>
                <a:spcPts val="1200"/>
              </a:spcAft>
              <a:buClr>
                <a:schemeClr val="dk1"/>
              </a:buClr>
              <a:buSzPts val="1400"/>
              <a:buChar char="■"/>
              <a:defRPr sz="1100"/>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sz="1100"/>
            </a:lvl1pPr>
            <a:lvl2pPr indent="0" lvl="1" marL="0" rtl="0" algn="r">
              <a:spcBef>
                <a:spcPts val="0"/>
              </a:spcBef>
              <a:buNone/>
              <a:defRPr sz="1100"/>
            </a:lvl2pPr>
            <a:lvl3pPr indent="0" lvl="2" marL="0" rtl="0" algn="r">
              <a:spcBef>
                <a:spcPts val="0"/>
              </a:spcBef>
              <a:buNone/>
              <a:defRPr sz="1100"/>
            </a:lvl3pPr>
            <a:lvl4pPr indent="0" lvl="3" marL="0" rtl="0" algn="r">
              <a:spcBef>
                <a:spcPts val="0"/>
              </a:spcBef>
              <a:buNone/>
              <a:defRPr sz="1100"/>
            </a:lvl4pPr>
            <a:lvl5pPr indent="0" lvl="4" marL="0" rtl="0" algn="r">
              <a:spcBef>
                <a:spcPts val="0"/>
              </a:spcBef>
              <a:buNone/>
              <a:defRPr sz="1100"/>
            </a:lvl5pPr>
            <a:lvl6pPr indent="0" lvl="5" marL="0" rtl="0" algn="r">
              <a:spcBef>
                <a:spcPts val="0"/>
              </a:spcBef>
              <a:buNone/>
              <a:defRPr sz="1100"/>
            </a:lvl6pPr>
            <a:lvl7pPr indent="0" lvl="6" marL="0" rtl="0" algn="r">
              <a:spcBef>
                <a:spcPts val="0"/>
              </a:spcBef>
              <a:buNone/>
              <a:defRPr sz="1100"/>
            </a:lvl7pPr>
            <a:lvl8pPr indent="0" lvl="7" marL="0" rtl="0" algn="r">
              <a:spcBef>
                <a:spcPts val="0"/>
              </a:spcBef>
              <a:buNone/>
              <a:defRPr sz="1100"/>
            </a:lvl8pPr>
            <a:lvl9pPr indent="0" lvl="8" marL="0" rtl="0" algn="r">
              <a:spcBef>
                <a:spcPts val="0"/>
              </a:spcBef>
              <a:buNone/>
              <a:defRPr sz="1100"/>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kstslide_paars">
  <p:cSld name="tekstslide_paars">
    <p:spTree>
      <p:nvGrpSpPr>
        <p:cNvPr id="56" name="Shape 56"/>
        <p:cNvGrpSpPr/>
        <p:nvPr/>
      </p:nvGrpSpPr>
      <p:grpSpPr>
        <a:xfrm>
          <a:off x="0" y="0"/>
          <a:ext cx="0" cy="0"/>
          <a:chOff x="0" y="0"/>
          <a:chExt cx="0" cy="0"/>
        </a:xfrm>
      </p:grpSpPr>
      <p:pic>
        <p:nvPicPr>
          <p:cNvPr id="57" name="Google Shape;57;p14"/>
          <p:cNvPicPr preferRelativeResize="0"/>
          <p:nvPr/>
        </p:nvPicPr>
        <p:blipFill rotWithShape="1">
          <a:blip r:embed="rId2">
            <a:alphaModFix/>
          </a:blip>
          <a:srcRect b="0" l="0" r="0" t="0"/>
          <a:stretch/>
        </p:blipFill>
        <p:spPr>
          <a:xfrm>
            <a:off x="4662095" y="-280800"/>
            <a:ext cx="4481906" cy="1225801"/>
          </a:xfrm>
          <a:prstGeom prst="rect">
            <a:avLst/>
          </a:prstGeom>
          <a:noFill/>
          <a:ln>
            <a:noFill/>
          </a:ln>
        </p:spPr>
      </p:pic>
      <p:sp>
        <p:nvSpPr>
          <p:cNvPr id="58" name="Google Shape;58;p14"/>
          <p:cNvSpPr txBox="1"/>
          <p:nvPr>
            <p:ph idx="11" type="ftr"/>
          </p:nvPr>
        </p:nvSpPr>
        <p:spPr>
          <a:xfrm>
            <a:off x="645010" y="4584600"/>
            <a:ext cx="3203700" cy="558900"/>
          </a:xfrm>
          <a:prstGeom prst="rect">
            <a:avLst/>
          </a:prstGeom>
          <a:noFill/>
          <a:ln>
            <a:noFill/>
          </a:ln>
        </p:spPr>
        <p:txBody>
          <a:bodyPr anchorCtr="0" anchor="t" bIns="0" lIns="0" spcFirstLastPara="1" rIns="0" wrap="square" tIns="0">
            <a:noAutofit/>
          </a:bodyPr>
          <a:lstStyle>
            <a:lvl1pPr lvl="0" rtl="0" algn="l">
              <a:spcBef>
                <a:spcPts val="0"/>
              </a:spcBef>
              <a:spcAft>
                <a:spcPts val="0"/>
              </a:spcAft>
              <a:buClr>
                <a:schemeClr val="dk2"/>
              </a:buClr>
              <a:buSzPts val="1400"/>
              <a:buChar char="●"/>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9" name="Google Shape;59;p14"/>
          <p:cNvSpPr txBox="1"/>
          <p:nvPr>
            <p:ph idx="12" type="sldNum"/>
          </p:nvPr>
        </p:nvSpPr>
        <p:spPr>
          <a:xfrm>
            <a:off x="456010" y="4584600"/>
            <a:ext cx="189000" cy="558900"/>
          </a:xfrm>
          <a:prstGeom prst="rect">
            <a:avLst/>
          </a:prstGeom>
          <a:noFill/>
          <a:ln>
            <a:noFill/>
          </a:ln>
        </p:spPr>
        <p:txBody>
          <a:bodyPr anchorCtr="0" anchor="t" bIns="0" lIns="0" spcFirstLastPara="1" rIns="0" wrap="square" tIns="0">
            <a:norm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nl"/>
              <a:t>‹#›</a:t>
            </a:fld>
            <a:endParaRPr/>
          </a:p>
        </p:txBody>
      </p:sp>
      <p:pic>
        <p:nvPicPr>
          <p:cNvPr id="60" name="Google Shape;60;p14"/>
          <p:cNvPicPr preferRelativeResize="0"/>
          <p:nvPr/>
        </p:nvPicPr>
        <p:blipFill rotWithShape="1">
          <a:blip r:embed="rId3">
            <a:alphaModFix/>
          </a:blip>
          <a:srcRect b="0" l="0" r="0" t="0"/>
          <a:stretch/>
        </p:blipFill>
        <p:spPr>
          <a:xfrm>
            <a:off x="7998611" y="4424166"/>
            <a:ext cx="688187" cy="253800"/>
          </a:xfrm>
          <a:prstGeom prst="rect">
            <a:avLst/>
          </a:prstGeom>
          <a:noFill/>
          <a:ln>
            <a:noFill/>
          </a:ln>
        </p:spPr>
      </p:pic>
      <p:sp>
        <p:nvSpPr>
          <p:cNvPr id="61" name="Google Shape;61;p14"/>
          <p:cNvSpPr/>
          <p:nvPr>
            <p:ph idx="1" type="body"/>
          </p:nvPr>
        </p:nvSpPr>
        <p:spPr>
          <a:xfrm>
            <a:off x="456010" y="457200"/>
            <a:ext cx="2763900" cy="301800"/>
          </a:xfrm>
          <a:prstGeom prst="roundRect">
            <a:avLst>
              <a:gd fmla="val 50000" name="adj"/>
            </a:avLst>
          </a:prstGeom>
          <a:solidFill>
            <a:schemeClr val="accent3"/>
          </a:solidFill>
          <a:ln>
            <a:noFill/>
          </a:ln>
        </p:spPr>
        <p:txBody>
          <a:bodyPr anchorCtr="0" anchor="ctr" bIns="13500" lIns="81000" spcFirstLastPara="1" rIns="81000" wrap="square" tIns="13500">
            <a:normAutofit/>
          </a:bodyPr>
          <a:lstStyle>
            <a:lvl1pPr indent="-304800" lvl="0" marL="457200" rtl="0" algn="l">
              <a:lnSpc>
                <a:spcPct val="110000"/>
              </a:lnSpc>
              <a:spcBef>
                <a:spcPts val="0"/>
              </a:spcBef>
              <a:spcAft>
                <a:spcPts val="0"/>
              </a:spcAft>
              <a:buClr>
                <a:schemeClr val="lt1"/>
              </a:buClr>
              <a:buSzPts val="1200"/>
              <a:buChar char="●"/>
              <a:defRPr sz="1200">
                <a:solidFill>
                  <a:schemeClr val="lt1"/>
                </a:solidFill>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2" name="Google Shape;62;p14"/>
          <p:cNvSpPr txBox="1"/>
          <p:nvPr>
            <p:ph type="title"/>
          </p:nvPr>
        </p:nvSpPr>
        <p:spPr>
          <a:xfrm>
            <a:off x="1141810" y="1010041"/>
            <a:ext cx="7542000" cy="385800"/>
          </a:xfrm>
          <a:prstGeom prst="rect">
            <a:avLst/>
          </a:prstGeom>
          <a:noFill/>
          <a:ln>
            <a:noFill/>
          </a:ln>
        </p:spPr>
        <p:txBody>
          <a:bodyPr anchorCtr="0" anchor="t" bIns="135000" lIns="0" spcFirstLastPara="1" rIns="0" wrap="square" tIns="0">
            <a:spAutoFit/>
          </a:bodyPr>
          <a:lstStyle>
            <a:lvl1pPr lvl="0" rtl="0" algn="l">
              <a:lnSpc>
                <a:spcPct val="90000"/>
              </a:lnSpc>
              <a:spcBef>
                <a:spcPts val="0"/>
              </a:spcBef>
              <a:spcAft>
                <a:spcPts val="0"/>
              </a:spcAft>
              <a:buClr>
                <a:schemeClr val="accent3"/>
              </a:buClr>
              <a:buSzPts val="1800"/>
              <a:buFont typeface="Arial"/>
              <a:buNone/>
              <a:defRPr sz="180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4"/>
          <p:cNvSpPr txBox="1"/>
          <p:nvPr>
            <p:ph idx="2" type="body"/>
          </p:nvPr>
        </p:nvSpPr>
        <p:spPr>
          <a:xfrm>
            <a:off x="1141810" y="1395413"/>
            <a:ext cx="7541400" cy="2963400"/>
          </a:xfrm>
          <a:prstGeom prst="rect">
            <a:avLst/>
          </a:prstGeom>
          <a:noFill/>
          <a:ln>
            <a:noFill/>
          </a:ln>
        </p:spPr>
        <p:txBody>
          <a:bodyPr anchorCtr="0" anchor="t" bIns="0" lIns="0" spcFirstLastPara="1" rIns="0" wrap="square" tIns="0">
            <a:normAutofit/>
          </a:bodyPr>
          <a:lstStyle>
            <a:lvl1pPr indent="-317500" lvl="0" marL="457200" rtl="0" algn="l">
              <a:lnSpc>
                <a:spcPct val="110000"/>
              </a:lnSpc>
              <a:spcBef>
                <a:spcPts val="0"/>
              </a:spcBef>
              <a:spcAft>
                <a:spcPts val="0"/>
              </a:spcAft>
              <a:buClr>
                <a:schemeClr val="dk2"/>
              </a:buClr>
              <a:buSzPts val="1400"/>
              <a:buChar char="●"/>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kst+foto_recht">
  <p:cSld name="1_tekst+foto_recht">
    <p:spTree>
      <p:nvGrpSpPr>
        <p:cNvPr id="64" name="Shape 64"/>
        <p:cNvGrpSpPr/>
        <p:nvPr/>
      </p:nvGrpSpPr>
      <p:grpSpPr>
        <a:xfrm>
          <a:off x="0" y="0"/>
          <a:ext cx="0" cy="0"/>
          <a:chOff x="0" y="0"/>
          <a:chExt cx="0" cy="0"/>
        </a:xfrm>
      </p:grpSpPr>
      <p:pic>
        <p:nvPicPr>
          <p:cNvPr id="65" name="Google Shape;65;p15"/>
          <p:cNvPicPr preferRelativeResize="0"/>
          <p:nvPr/>
        </p:nvPicPr>
        <p:blipFill rotWithShape="1">
          <a:blip r:embed="rId2">
            <a:alphaModFix/>
          </a:blip>
          <a:srcRect b="0" l="0" r="0" t="0"/>
          <a:stretch/>
        </p:blipFill>
        <p:spPr>
          <a:xfrm>
            <a:off x="2377508" y="4419968"/>
            <a:ext cx="2878492" cy="750600"/>
          </a:xfrm>
          <a:prstGeom prst="rect">
            <a:avLst/>
          </a:prstGeom>
          <a:noFill/>
          <a:ln>
            <a:noFill/>
          </a:ln>
        </p:spPr>
      </p:pic>
      <p:sp>
        <p:nvSpPr>
          <p:cNvPr id="66" name="Google Shape;66;p15"/>
          <p:cNvSpPr/>
          <p:nvPr>
            <p:ph idx="2" type="pic"/>
          </p:nvPr>
        </p:nvSpPr>
        <p:spPr>
          <a:xfrm>
            <a:off x="5256000" y="0"/>
            <a:ext cx="3888000" cy="5143500"/>
          </a:xfrm>
          <a:prstGeom prst="rect">
            <a:avLst/>
          </a:prstGeom>
          <a:solidFill>
            <a:srgbClr val="EAEAEA"/>
          </a:solidFill>
          <a:ln>
            <a:noFill/>
          </a:ln>
        </p:spPr>
      </p:sp>
      <p:sp>
        <p:nvSpPr>
          <p:cNvPr id="67" name="Google Shape;67;p15"/>
          <p:cNvSpPr txBox="1"/>
          <p:nvPr>
            <p:ph idx="11" type="ftr"/>
          </p:nvPr>
        </p:nvSpPr>
        <p:spPr>
          <a:xfrm>
            <a:off x="645010" y="4584600"/>
            <a:ext cx="3203700" cy="558900"/>
          </a:xfrm>
          <a:prstGeom prst="rect">
            <a:avLst/>
          </a:prstGeom>
          <a:noFill/>
          <a:ln>
            <a:noFill/>
          </a:ln>
        </p:spPr>
        <p:txBody>
          <a:bodyPr anchorCtr="0" anchor="t" bIns="0" lIns="0" spcFirstLastPara="1" rIns="0" wrap="square" tIns="0">
            <a:noAutofit/>
          </a:bodyPr>
          <a:lstStyle>
            <a:lvl1pPr lvl="0" rtl="0" algn="l">
              <a:spcBef>
                <a:spcPts val="0"/>
              </a:spcBef>
              <a:spcAft>
                <a:spcPts val="0"/>
              </a:spcAft>
              <a:buClr>
                <a:schemeClr val="dk2"/>
              </a:buClr>
              <a:buSzPts val="1400"/>
              <a:buChar char="●"/>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8" name="Google Shape;68;p15"/>
          <p:cNvSpPr txBox="1"/>
          <p:nvPr>
            <p:ph idx="12" type="sldNum"/>
          </p:nvPr>
        </p:nvSpPr>
        <p:spPr>
          <a:xfrm>
            <a:off x="456010" y="4584600"/>
            <a:ext cx="189000" cy="558900"/>
          </a:xfrm>
          <a:prstGeom prst="rect">
            <a:avLst/>
          </a:prstGeom>
          <a:noFill/>
          <a:ln>
            <a:noFill/>
          </a:ln>
        </p:spPr>
        <p:txBody>
          <a:bodyPr anchorCtr="0" anchor="t" bIns="0" lIns="0" spcFirstLastPara="1" rIns="0" wrap="square" tIns="0">
            <a:norm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nl"/>
              <a:t>‹#›</a:t>
            </a:fld>
            <a:endParaRPr/>
          </a:p>
        </p:txBody>
      </p:sp>
      <p:pic>
        <p:nvPicPr>
          <p:cNvPr id="69" name="Google Shape;69;p15"/>
          <p:cNvPicPr preferRelativeResize="0"/>
          <p:nvPr/>
        </p:nvPicPr>
        <p:blipFill rotWithShape="1">
          <a:blip r:embed="rId3">
            <a:alphaModFix/>
          </a:blip>
          <a:srcRect b="0" l="0" r="0" t="0"/>
          <a:stretch/>
        </p:blipFill>
        <p:spPr>
          <a:xfrm>
            <a:off x="7998611" y="4424166"/>
            <a:ext cx="688187" cy="253800"/>
          </a:xfrm>
          <a:prstGeom prst="rect">
            <a:avLst/>
          </a:prstGeom>
          <a:noFill/>
          <a:ln>
            <a:noFill/>
          </a:ln>
        </p:spPr>
      </p:pic>
      <p:sp>
        <p:nvSpPr>
          <p:cNvPr id="70" name="Google Shape;70;p15"/>
          <p:cNvSpPr/>
          <p:nvPr>
            <p:ph idx="1" type="body"/>
          </p:nvPr>
        </p:nvSpPr>
        <p:spPr>
          <a:xfrm>
            <a:off x="456010" y="457200"/>
            <a:ext cx="2763900" cy="301800"/>
          </a:xfrm>
          <a:prstGeom prst="roundRect">
            <a:avLst>
              <a:gd fmla="val 50000" name="adj"/>
            </a:avLst>
          </a:prstGeom>
          <a:solidFill>
            <a:schemeClr val="accent3"/>
          </a:solidFill>
          <a:ln>
            <a:noFill/>
          </a:ln>
        </p:spPr>
        <p:txBody>
          <a:bodyPr anchorCtr="0" anchor="ctr" bIns="13500" lIns="81000" spcFirstLastPara="1" rIns="81000" wrap="square" tIns="13500">
            <a:normAutofit/>
          </a:bodyPr>
          <a:lstStyle>
            <a:lvl1pPr indent="-304800" lvl="0" marL="457200" rtl="0" algn="l">
              <a:lnSpc>
                <a:spcPct val="110000"/>
              </a:lnSpc>
              <a:spcBef>
                <a:spcPts val="0"/>
              </a:spcBef>
              <a:spcAft>
                <a:spcPts val="0"/>
              </a:spcAft>
              <a:buClr>
                <a:schemeClr val="lt1"/>
              </a:buClr>
              <a:buSzPts val="1200"/>
              <a:buChar char="●"/>
              <a:defRPr sz="1200">
                <a:solidFill>
                  <a:schemeClr val="lt1"/>
                </a:solidFill>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71" name="Google Shape;71;p15"/>
          <p:cNvSpPr txBox="1"/>
          <p:nvPr>
            <p:ph type="title"/>
          </p:nvPr>
        </p:nvSpPr>
        <p:spPr>
          <a:xfrm>
            <a:off x="1141811" y="1009800"/>
            <a:ext cx="3830100" cy="385800"/>
          </a:xfrm>
          <a:prstGeom prst="rect">
            <a:avLst/>
          </a:prstGeom>
          <a:noFill/>
          <a:ln>
            <a:noFill/>
          </a:ln>
        </p:spPr>
        <p:txBody>
          <a:bodyPr anchorCtr="0" anchor="t" bIns="135000" lIns="0" spcFirstLastPara="1" rIns="0" wrap="square" tIns="0">
            <a:spAutoFit/>
          </a:bodyPr>
          <a:lstStyle>
            <a:lvl1pPr lvl="0" rtl="0" algn="l">
              <a:lnSpc>
                <a:spcPct val="90000"/>
              </a:lnSpc>
              <a:spcBef>
                <a:spcPts val="0"/>
              </a:spcBef>
              <a:spcAft>
                <a:spcPts val="0"/>
              </a:spcAft>
              <a:buClr>
                <a:schemeClr val="accent3"/>
              </a:buClr>
              <a:buSzPts val="1800"/>
              <a:buFont typeface="Arial"/>
              <a:buNone/>
              <a:defRPr sz="180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5"/>
          <p:cNvSpPr txBox="1"/>
          <p:nvPr>
            <p:ph idx="3" type="body"/>
          </p:nvPr>
        </p:nvSpPr>
        <p:spPr>
          <a:xfrm>
            <a:off x="1141810" y="1395413"/>
            <a:ext cx="3830100" cy="3024300"/>
          </a:xfrm>
          <a:prstGeom prst="rect">
            <a:avLst/>
          </a:prstGeom>
          <a:noFill/>
          <a:ln>
            <a:noFill/>
          </a:ln>
        </p:spPr>
        <p:txBody>
          <a:bodyPr anchorCtr="0" anchor="t" bIns="0" lIns="0" spcFirstLastPara="1" rIns="0" wrap="square" tIns="0">
            <a:normAutofit/>
          </a:bodyPr>
          <a:lstStyle>
            <a:lvl1pPr indent="-317500" lvl="0" marL="457200" rtl="0" algn="l">
              <a:lnSpc>
                <a:spcPct val="110000"/>
              </a:lnSpc>
              <a:spcBef>
                <a:spcPts val="0"/>
              </a:spcBef>
              <a:spcAft>
                <a:spcPts val="0"/>
              </a:spcAft>
              <a:buClr>
                <a:schemeClr val="dk2"/>
              </a:buClr>
              <a:buSzPts val="1400"/>
              <a:buChar char="●"/>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1pPr>
            <a:lvl2pPr lvl="1"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2pPr>
            <a:lvl3pPr lvl="2"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3pPr>
            <a:lvl4pPr lvl="3"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4pPr>
            <a:lvl5pPr lvl="4"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5pPr>
            <a:lvl6pPr lvl="5"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6pPr>
            <a:lvl7pPr lvl="6"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7pPr>
            <a:lvl8pPr lvl="7"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8pPr>
            <a:lvl9pPr lvl="8"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1"/>
              </a:buClr>
              <a:buSzPts val="1800"/>
              <a:buFont typeface="Outfit"/>
              <a:buChar char="●"/>
              <a:defRPr sz="1800">
                <a:solidFill>
                  <a:schemeClr val="dk1"/>
                </a:solidFill>
                <a:latin typeface="Outfit"/>
                <a:ea typeface="Outfit"/>
                <a:cs typeface="Outfit"/>
                <a:sym typeface="Outfit"/>
              </a:defRPr>
            </a:lvl1pPr>
            <a:lvl2pPr indent="-317500" lvl="1" marL="9144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2pPr>
            <a:lvl3pPr indent="-317500" lvl="2" marL="13716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3pPr>
            <a:lvl4pPr indent="-317500" lvl="3" marL="18288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4pPr>
            <a:lvl5pPr indent="-317500" lvl="4" marL="22860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5pPr>
            <a:lvl6pPr indent="-317500" lvl="5" marL="27432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6pPr>
            <a:lvl7pPr indent="-317500" lvl="6" marL="32004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7pPr>
            <a:lvl8pPr indent="-317500" lvl="7" marL="36576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8pPr>
            <a:lvl9pPr indent="-317500" lvl="8" marL="41148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hyperlink" Target="https://www.mediawijs.be/nl/invloedenonline" TargetMode="External"/><Relationship Id="rId5" Type="http://schemas.openxmlformats.org/officeDocument/2006/relationships/hyperlink" Target="https://www.mediawijs.be/nl/subculturen" TargetMode="External"/><Relationship Id="rId6" Type="http://schemas.openxmlformats.org/officeDocument/2006/relationships/hyperlink" Target="https://www.mediawijs.be/nl/extremeideeen" TargetMode="External"/><Relationship Id="rId7" Type="http://schemas.openxmlformats.org/officeDocument/2006/relationships/hyperlink" Target="https://www.mediawijs.be/nl/pratenoverinvloed" TargetMode="External"/><Relationship Id="rId8" Type="http://schemas.openxmlformats.org/officeDocument/2006/relationships/hyperlink" Target="https://www.mediawijs.be/nl/populaireinfluencer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1.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1.jp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8.jpg"/><Relationship Id="rId4" Type="http://schemas.openxmlformats.org/officeDocument/2006/relationships/image" Target="../media/image4.png"/><Relationship Id="rId5" Type="http://schemas.openxmlformats.org/officeDocument/2006/relationships/image" Target="../media/image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22.png"/><Relationship Id="rId4" Type="http://schemas.openxmlformats.org/officeDocument/2006/relationships/image" Target="../media/image4.png"/><Relationship Id="rId5" Type="http://schemas.openxmlformats.org/officeDocument/2006/relationships/image" Target="../media/image25.png"/><Relationship Id="rId6" Type="http://schemas.openxmlformats.org/officeDocument/2006/relationships/image" Target="../media/image20.png"/><Relationship Id="rId7"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76" name="Shape 76"/>
        <p:cNvGrpSpPr/>
        <p:nvPr/>
      </p:nvGrpSpPr>
      <p:grpSpPr>
        <a:xfrm>
          <a:off x="0" y="0"/>
          <a:ext cx="0" cy="0"/>
          <a:chOff x="0" y="0"/>
          <a:chExt cx="0" cy="0"/>
        </a:xfrm>
      </p:grpSpPr>
      <p:pic>
        <p:nvPicPr>
          <p:cNvPr id="77" name="Google Shape;77;p16" title="BG blue.png"/>
          <p:cNvPicPr preferRelativeResize="0"/>
          <p:nvPr/>
        </p:nvPicPr>
        <p:blipFill rotWithShape="1">
          <a:blip r:embed="rId3">
            <a:alphaModFix/>
          </a:blip>
          <a:srcRect b="42759" l="-695" r="0" t="628"/>
          <a:stretch/>
        </p:blipFill>
        <p:spPr>
          <a:xfrm>
            <a:off x="-90275" y="-59375"/>
            <a:ext cx="9260923" cy="5206774"/>
          </a:xfrm>
          <a:prstGeom prst="rect">
            <a:avLst/>
          </a:prstGeom>
          <a:noFill/>
          <a:ln>
            <a:noFill/>
          </a:ln>
        </p:spPr>
      </p:pic>
      <p:sp>
        <p:nvSpPr>
          <p:cNvPr id="78" name="Google Shape;78;p16"/>
          <p:cNvSpPr txBox="1"/>
          <p:nvPr/>
        </p:nvSpPr>
        <p:spPr>
          <a:xfrm>
            <a:off x="132675" y="1456275"/>
            <a:ext cx="4145400" cy="2549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800">
              <a:solidFill>
                <a:srgbClr val="F2EFE8"/>
              </a:solidFill>
              <a:latin typeface="Outfit"/>
              <a:ea typeface="Outfit"/>
              <a:cs typeface="Outfit"/>
              <a:sym typeface="Outfit"/>
            </a:endParaRPr>
          </a:p>
          <a:p>
            <a:pPr indent="0" lvl="0" marL="0" rtl="0" algn="l">
              <a:lnSpc>
                <a:spcPct val="80000"/>
              </a:lnSpc>
              <a:spcBef>
                <a:spcPts val="0"/>
              </a:spcBef>
              <a:spcAft>
                <a:spcPts val="0"/>
              </a:spcAft>
              <a:buNone/>
            </a:pPr>
            <a:r>
              <a:rPr b="1" lang="nl" sz="4800">
                <a:solidFill>
                  <a:srgbClr val="F2EFE8"/>
                </a:solidFill>
                <a:latin typeface="Outfit"/>
                <a:ea typeface="Outfit"/>
                <a:cs typeface="Outfit"/>
                <a:sym typeface="Outfit"/>
              </a:rPr>
              <a:t>In de schoenen van een influencer</a:t>
            </a:r>
            <a:endParaRPr b="1" sz="4800">
              <a:solidFill>
                <a:srgbClr val="F2EFE8"/>
              </a:solidFill>
              <a:latin typeface="Outfit"/>
              <a:ea typeface="Outfit"/>
              <a:cs typeface="Outfit"/>
              <a:sym typeface="Outfit"/>
            </a:endParaRPr>
          </a:p>
        </p:txBody>
      </p:sp>
      <p:pic>
        <p:nvPicPr>
          <p:cNvPr id="79" name="Google Shape;79;p16" title="Asset 29.png"/>
          <p:cNvPicPr preferRelativeResize="0"/>
          <p:nvPr/>
        </p:nvPicPr>
        <p:blipFill>
          <a:blip r:embed="rId4">
            <a:alphaModFix/>
          </a:blip>
          <a:stretch>
            <a:fillRect/>
          </a:stretch>
        </p:blipFill>
        <p:spPr>
          <a:xfrm>
            <a:off x="4278100" y="369625"/>
            <a:ext cx="4452926" cy="4455101"/>
          </a:xfrm>
          <a:prstGeom prst="rect">
            <a:avLst/>
          </a:prstGeom>
          <a:noFill/>
          <a:ln>
            <a:noFill/>
          </a:ln>
        </p:spPr>
      </p:pic>
      <p:pic>
        <p:nvPicPr>
          <p:cNvPr id="80" name="Google Shape;80;p16" title="Mediawijs _ affiches _ iconen_denk na.png"/>
          <p:cNvPicPr preferRelativeResize="0"/>
          <p:nvPr/>
        </p:nvPicPr>
        <p:blipFill rotWithShape="1">
          <a:blip r:embed="rId5">
            <a:alphaModFix/>
          </a:blip>
          <a:srcRect b="20501" l="30694" r="25243" t="18739"/>
          <a:stretch/>
        </p:blipFill>
        <p:spPr>
          <a:xfrm>
            <a:off x="5307550" y="708025"/>
            <a:ext cx="2664223" cy="3671975"/>
          </a:xfrm>
          <a:prstGeom prst="rect">
            <a:avLst/>
          </a:prstGeom>
          <a:noFill/>
          <a:ln>
            <a:noFill/>
          </a:ln>
        </p:spPr>
      </p:pic>
      <p:pic>
        <p:nvPicPr>
          <p:cNvPr id="81" name="Google Shape;81;p16" title="Asset 30.png"/>
          <p:cNvPicPr preferRelativeResize="0"/>
          <p:nvPr/>
        </p:nvPicPr>
        <p:blipFill>
          <a:blip r:embed="rId6">
            <a:alphaModFix/>
          </a:blip>
          <a:stretch>
            <a:fillRect/>
          </a:stretch>
        </p:blipFill>
        <p:spPr>
          <a:xfrm>
            <a:off x="588700" y="506655"/>
            <a:ext cx="1933402" cy="353220"/>
          </a:xfrm>
          <a:prstGeom prst="rect">
            <a:avLst/>
          </a:prstGeom>
          <a:noFill/>
          <a:ln>
            <a:noFill/>
          </a:ln>
        </p:spPr>
      </p:pic>
      <p:sp>
        <p:nvSpPr>
          <p:cNvPr id="82" name="Google Shape;82;p16"/>
          <p:cNvSpPr txBox="1"/>
          <p:nvPr/>
        </p:nvSpPr>
        <p:spPr>
          <a:xfrm>
            <a:off x="271500" y="4076100"/>
            <a:ext cx="3906300" cy="627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nl" sz="1800">
                <a:solidFill>
                  <a:srgbClr val="F2EFE8"/>
                </a:solidFill>
                <a:latin typeface="Outfit"/>
                <a:ea typeface="Outfit"/>
                <a:cs typeface="Outfit"/>
                <a:sym typeface="Outfit"/>
              </a:rPr>
              <a:t>Online beïnvloeding en subculturen</a:t>
            </a:r>
            <a:endParaRPr sz="1800">
              <a:solidFill>
                <a:srgbClr val="F2EFE8"/>
              </a:solidFill>
              <a:latin typeface="Outfit"/>
              <a:ea typeface="Outfit"/>
              <a:cs typeface="Outfit"/>
              <a:sym typeface="Outfit"/>
            </a:endParaRPr>
          </a:p>
          <a:p>
            <a:pPr indent="0" lvl="0" marL="0" rtl="0" algn="l">
              <a:lnSpc>
                <a:spcPct val="80000"/>
              </a:lnSpc>
              <a:spcBef>
                <a:spcPts val="0"/>
              </a:spcBef>
              <a:spcAft>
                <a:spcPts val="0"/>
              </a:spcAft>
              <a:buClr>
                <a:srgbClr val="000000"/>
              </a:buClr>
              <a:buSzPts val="1100"/>
              <a:buFont typeface="Arial"/>
              <a:buNone/>
            </a:pPr>
            <a:r>
              <a:rPr lang="nl" sz="1800">
                <a:solidFill>
                  <a:srgbClr val="F2EFE8"/>
                </a:solidFill>
                <a:latin typeface="Outfit"/>
                <a:ea typeface="Outfit"/>
                <a:cs typeface="Outfit"/>
                <a:sym typeface="Outfit"/>
              </a:rPr>
              <a:t>Methodiek 5</a:t>
            </a:r>
            <a:endParaRPr sz="1800">
              <a:solidFill>
                <a:srgbClr val="F2EFE8"/>
              </a:solidFill>
              <a:latin typeface="Outfit"/>
              <a:ea typeface="Outfit"/>
              <a:cs typeface="Outfit"/>
              <a:sym typeface="Outfi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88" name="Google Shape;88;p17"/>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89" name="Google Shape;89;p17"/>
          <p:cNvPicPr preferRelativeResize="0"/>
          <p:nvPr/>
        </p:nvPicPr>
        <p:blipFill>
          <a:blip r:embed="rId3">
            <a:alphaModFix/>
          </a:blip>
          <a:stretch>
            <a:fillRect/>
          </a:stretch>
        </p:blipFill>
        <p:spPr>
          <a:xfrm>
            <a:off x="0" y="0"/>
            <a:ext cx="9144000" cy="5143500"/>
          </a:xfrm>
          <a:prstGeom prst="rect">
            <a:avLst/>
          </a:prstGeom>
          <a:noFill/>
          <a:ln>
            <a:noFill/>
          </a:ln>
        </p:spPr>
      </p:pic>
      <p:sp>
        <p:nvSpPr>
          <p:cNvPr id="90" name="Google Shape;90;p17"/>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latin typeface="Times New Roman"/>
                <a:ea typeface="Times New Roman"/>
                <a:cs typeface="Times New Roman"/>
                <a:sym typeface="Times New Roman"/>
              </a:rPr>
              <a:t> </a:t>
            </a:r>
            <a:endParaRPr/>
          </a:p>
        </p:txBody>
      </p:sp>
      <p:sp>
        <p:nvSpPr>
          <p:cNvPr id="91" name="Google Shape;91;p17"/>
          <p:cNvSpPr txBox="1"/>
          <p:nvPr/>
        </p:nvSpPr>
        <p:spPr>
          <a:xfrm>
            <a:off x="152400" y="506650"/>
            <a:ext cx="6646800" cy="27270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nl" sz="1600">
                <a:solidFill>
                  <a:srgbClr val="3B1FC6"/>
                </a:solidFill>
                <a:latin typeface="Outfit"/>
                <a:ea typeface="Outfit"/>
                <a:cs typeface="Outfit"/>
                <a:sym typeface="Outfit"/>
              </a:rPr>
              <a:t>Doel:</a:t>
            </a:r>
            <a:r>
              <a:rPr lang="nl" sz="1600">
                <a:solidFill>
                  <a:srgbClr val="3B1FC6"/>
                </a:solidFill>
                <a:latin typeface="Outfit"/>
                <a:ea typeface="Outfit"/>
                <a:cs typeface="Outfit"/>
                <a:sym typeface="Outfit"/>
              </a:rPr>
              <a:t> </a:t>
            </a:r>
            <a:r>
              <a:rPr lang="nl" sz="1600">
                <a:solidFill>
                  <a:srgbClr val="3B1FC6"/>
                </a:solidFill>
                <a:latin typeface="Outfit"/>
                <a:ea typeface="Outfit"/>
                <a:cs typeface="Outfit"/>
                <a:sym typeface="Outfit"/>
              </a:rPr>
              <a:t>leerlingen reflecteren over rol en invloed influencers, hoe influencers hun waarden, wereldbeeld en identiteit uitdragen,  en denken kritisch na over eigen mediagebruik</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rPr b="1" lang="nl" sz="1600">
                <a:solidFill>
                  <a:srgbClr val="3B1FC6"/>
                </a:solidFill>
                <a:latin typeface="Outfit"/>
                <a:ea typeface="Outfit"/>
                <a:cs typeface="Outfit"/>
                <a:sym typeface="Outfit"/>
              </a:rPr>
              <a:t>In het kort</a:t>
            </a:r>
            <a:r>
              <a:rPr lang="nl" sz="1600">
                <a:solidFill>
                  <a:srgbClr val="3B1FC6"/>
                </a:solidFill>
                <a:latin typeface="Outfit"/>
                <a:ea typeface="Outfit"/>
                <a:cs typeface="Outfit"/>
                <a:sym typeface="Outfit"/>
              </a:rPr>
              <a:t>: </a:t>
            </a:r>
            <a:r>
              <a:rPr lang="nl" sz="1600">
                <a:solidFill>
                  <a:srgbClr val="3B1FC6"/>
                </a:solidFill>
                <a:latin typeface="Outfit"/>
                <a:ea typeface="Outfit"/>
                <a:cs typeface="Outfit"/>
                <a:sym typeface="Outfit"/>
              </a:rPr>
              <a:t>de leerlingen leven zich per duo in in de rol van een influencer uit een specifieke subcultuur. Ze gaan al dan niet akkoord met stellingen.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rPr b="1" lang="nl" sz="1600">
                <a:solidFill>
                  <a:srgbClr val="3B1FC6"/>
                </a:solidFill>
                <a:latin typeface="Outfit"/>
                <a:ea typeface="Outfit"/>
                <a:cs typeface="Outfit"/>
                <a:sym typeface="Outfit"/>
              </a:rPr>
              <a:t>Link theorie:</a:t>
            </a:r>
            <a:r>
              <a:rPr lang="nl" sz="1600">
                <a:solidFill>
                  <a:srgbClr val="3B1FC6"/>
                </a:solidFill>
                <a:latin typeface="Outfit"/>
                <a:ea typeface="Outfit"/>
                <a:cs typeface="Outfit"/>
                <a:sym typeface="Outfit"/>
              </a:rPr>
              <a:t> </a:t>
            </a:r>
            <a:r>
              <a:rPr lang="nl" sz="1600">
                <a:solidFill>
                  <a:srgbClr val="3B1FC6"/>
                </a:solidFill>
                <a:latin typeface="Outfit"/>
                <a:ea typeface="Outfit"/>
                <a:cs typeface="Outfit"/>
                <a:sym typeface="Outfit"/>
              </a:rPr>
              <a:t>wat is een influencer, en hoe overtuigen ze jongeren? De aantrekkingskracht van subculturen en (online)  gemeenschappen.</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Clr>
                <a:schemeClr val="dk1"/>
              </a:buClr>
              <a:buSzPts val="1100"/>
              <a:buFont typeface="Arial"/>
              <a:buNone/>
            </a:pPr>
            <a:r>
              <a:rPr b="1" lang="nl" sz="1600">
                <a:solidFill>
                  <a:srgbClr val="3B1FC6"/>
                </a:solidFill>
                <a:latin typeface="Outfit"/>
                <a:ea typeface="Outfit"/>
                <a:cs typeface="Outfit"/>
                <a:sym typeface="Outfit"/>
              </a:rPr>
              <a:t>Speakernotes</a:t>
            </a:r>
            <a:r>
              <a:rPr lang="nl" sz="1600">
                <a:solidFill>
                  <a:srgbClr val="3B1FC6"/>
                </a:solidFill>
                <a:latin typeface="Outfit"/>
                <a:ea typeface="Outfit"/>
                <a:cs typeface="Outfit"/>
                <a:sym typeface="Outfit"/>
              </a:rPr>
              <a:t>: bekijk op voorhand ook de speakernotes voor extra instructies en extra vragen bij een klasgesprek.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Clr>
                <a:schemeClr val="dk1"/>
              </a:buClr>
              <a:buSzPts val="1100"/>
              <a:buFont typeface="Arial"/>
              <a:buNone/>
            </a:pPr>
            <a:r>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t/>
            </a:r>
            <a:endParaRPr sz="1500">
              <a:solidFill>
                <a:srgbClr val="3B1FC6"/>
              </a:solidFill>
              <a:latin typeface="Outfit"/>
              <a:ea typeface="Outfit"/>
              <a:cs typeface="Outfit"/>
              <a:sym typeface="Outfit"/>
            </a:endParaRPr>
          </a:p>
          <a:p>
            <a:pPr indent="0" lvl="0" marL="0" rtl="0" algn="l">
              <a:lnSpc>
                <a:spcPct val="115000"/>
              </a:lnSpc>
              <a:spcBef>
                <a:spcPts val="1100"/>
              </a:spcBef>
              <a:spcAft>
                <a:spcPts val="1100"/>
              </a:spcAft>
              <a:buNone/>
            </a:pPr>
            <a:r>
              <a:t/>
            </a:r>
            <a:endParaRPr sz="1500">
              <a:solidFill>
                <a:srgbClr val="3B1FC6"/>
              </a:solidFill>
              <a:latin typeface="Outfit"/>
              <a:ea typeface="Outfit"/>
              <a:cs typeface="Outfit"/>
              <a:sym typeface="Outfit"/>
            </a:endParaRPr>
          </a:p>
        </p:txBody>
      </p:sp>
      <p:pic>
        <p:nvPicPr>
          <p:cNvPr id="92" name="Google Shape;92;p17"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96" name="Shape 96"/>
        <p:cNvGrpSpPr/>
        <p:nvPr/>
      </p:nvGrpSpPr>
      <p:grpSpPr>
        <a:xfrm>
          <a:off x="0" y="0"/>
          <a:ext cx="0" cy="0"/>
          <a:chOff x="0" y="0"/>
          <a:chExt cx="0" cy="0"/>
        </a:xfrm>
      </p:grpSpPr>
      <p:pic>
        <p:nvPicPr>
          <p:cNvPr id="97" name="Google Shape;97;p18"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98" name="Google Shape;98;p18"/>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99" name="Google Shape;99;p18"/>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Achtergrondinformatie</a:t>
            </a:r>
            <a:endParaRPr b="1" sz="4200">
              <a:solidFill>
                <a:srgbClr val="F8582B"/>
              </a:solidFill>
              <a:latin typeface="Outfit"/>
              <a:ea typeface="Outfit"/>
              <a:cs typeface="Outfit"/>
              <a:sym typeface="Outfit"/>
            </a:endParaRPr>
          </a:p>
        </p:txBody>
      </p:sp>
      <p:sp>
        <p:nvSpPr>
          <p:cNvPr id="100" name="Google Shape;100;p18"/>
          <p:cNvSpPr txBox="1"/>
          <p:nvPr/>
        </p:nvSpPr>
        <p:spPr>
          <a:xfrm>
            <a:off x="761925" y="2051400"/>
            <a:ext cx="6860100" cy="20058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Bijhorende artikels website Mediawijs</a:t>
            </a:r>
            <a:endParaRPr sz="16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4">
                  <a:extLst>
                    <a:ext uri="{A12FA001-AC4F-418D-AE19-62706E023703}">
                      <ahyp:hlinkClr val="tx"/>
                    </a:ext>
                  </a:extLst>
                </a:hlinkClick>
              </a:rPr>
              <a:t>Wat krijg je online te zien? En hoe beïnvloedt dat jou? | Mediawijs</a:t>
            </a:r>
            <a:r>
              <a:rPr lang="nl" sz="1300">
                <a:solidFill>
                  <a:srgbClr val="3B1FC6"/>
                </a:solidFill>
                <a:latin typeface="Outfit"/>
                <a:ea typeface="Outfit"/>
                <a:cs typeface="Outfit"/>
                <a:sym typeface="Outfit"/>
              </a:rPr>
              <a:t> </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5">
                  <a:extLst>
                    <a:ext uri="{A12FA001-AC4F-418D-AE19-62706E023703}">
                      <ahyp:hlinkClr val="tx"/>
                    </a:ext>
                  </a:extLst>
                </a:hlinkClick>
              </a:rPr>
              <a:t>Wat moet je weten over online subculturen? | Mediawijs</a:t>
            </a:r>
            <a:r>
              <a:rPr lang="nl" sz="1300">
                <a:solidFill>
                  <a:srgbClr val="3B1FC6"/>
                </a:solidFill>
                <a:latin typeface="Outfit"/>
                <a:ea typeface="Outfit"/>
                <a:cs typeface="Outfit"/>
                <a:sym typeface="Outfit"/>
              </a:rPr>
              <a:t> </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6">
                  <a:extLst>
                    <a:ext uri="{A12FA001-AC4F-418D-AE19-62706E023703}">
                      <ahyp:hlinkClr val="tx"/>
                    </a:ext>
                  </a:extLst>
                </a:hlinkClick>
              </a:rPr>
              <a:t>Hoe worden extreme ideeën mainstream? | Mediawijs</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7">
                  <a:extLst>
                    <a:ext uri="{A12FA001-AC4F-418D-AE19-62706E023703}">
                      <ahyp:hlinkClr val="tx"/>
                    </a:ext>
                  </a:extLst>
                </a:hlinkClick>
              </a:rPr>
              <a:t>Zo praat je met jongeren over de invloed van sociale media | Mediawijs</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8">
                  <a:extLst>
                    <a:ext uri="{A12FA001-AC4F-418D-AE19-62706E023703}">
                      <ahyp:hlinkClr val="tx"/>
                    </a:ext>
                  </a:extLst>
                </a:hlinkClick>
              </a:rPr>
              <a:t>Waarom zijn influencers zo populair</a:t>
            </a:r>
            <a:endParaRPr sz="1300">
              <a:solidFill>
                <a:srgbClr val="3B1FC6"/>
              </a:solidFill>
              <a:latin typeface="Outfit"/>
              <a:ea typeface="Outfit"/>
              <a:cs typeface="Outfit"/>
              <a:sym typeface="Outfit"/>
            </a:endParaRPr>
          </a:p>
          <a:p>
            <a:pPr indent="0" lvl="0" marL="4572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101" name="Google Shape;101;p18"/>
          <p:cNvSpPr txBox="1"/>
          <p:nvPr/>
        </p:nvSpPr>
        <p:spPr>
          <a:xfrm>
            <a:off x="152400" y="1524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9"/>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07" name="Google Shape;107;p1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7.png" id="108" name="Google Shape;108;p19"/>
          <p:cNvPicPr preferRelativeResize="0"/>
          <p:nvPr/>
        </p:nvPicPr>
        <p:blipFill>
          <a:blip r:embed="rId3">
            <a:alphaModFix/>
          </a:blip>
          <a:stretch>
            <a:fillRect/>
          </a:stretch>
        </p:blipFill>
        <p:spPr>
          <a:xfrm>
            <a:off x="0" y="0"/>
            <a:ext cx="9143999" cy="5124451"/>
          </a:xfrm>
          <a:prstGeom prst="rect">
            <a:avLst/>
          </a:prstGeom>
          <a:noFill/>
          <a:ln>
            <a:noFill/>
          </a:ln>
        </p:spPr>
      </p:pic>
      <p:sp>
        <p:nvSpPr>
          <p:cNvPr id="109" name="Google Shape;109;p19"/>
          <p:cNvSpPr txBox="1"/>
          <p:nvPr/>
        </p:nvSpPr>
        <p:spPr>
          <a:xfrm>
            <a:off x="304800" y="3048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latin typeface="Times New Roman"/>
                <a:ea typeface="Times New Roman"/>
                <a:cs typeface="Times New Roman"/>
                <a:sym typeface="Times New Roman"/>
              </a:rPr>
              <a:t> </a:t>
            </a:r>
            <a:endParaRPr/>
          </a:p>
        </p:txBody>
      </p:sp>
      <p:sp>
        <p:nvSpPr>
          <p:cNvPr id="110" name="Google Shape;110;p19"/>
          <p:cNvSpPr txBox="1"/>
          <p:nvPr/>
        </p:nvSpPr>
        <p:spPr>
          <a:xfrm>
            <a:off x="2811475" y="1619363"/>
            <a:ext cx="6087000" cy="195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sz="4800">
              <a:solidFill>
                <a:srgbClr val="F2EFE8"/>
              </a:solidFill>
              <a:latin typeface="Outfit Light"/>
              <a:ea typeface="Outfit Light"/>
              <a:cs typeface="Outfit Light"/>
              <a:sym typeface="Outfit Light"/>
            </a:endParaRPr>
          </a:p>
          <a:p>
            <a:pPr indent="0" lvl="0" marL="0" rtl="0" algn="l">
              <a:lnSpc>
                <a:spcPct val="80000"/>
              </a:lnSpc>
              <a:spcBef>
                <a:spcPts val="0"/>
              </a:spcBef>
              <a:spcAft>
                <a:spcPts val="0"/>
              </a:spcAft>
              <a:buNone/>
            </a:pPr>
            <a:r>
              <a:rPr b="1" lang="nl" sz="4800">
                <a:solidFill>
                  <a:srgbClr val="3B1FC6"/>
                </a:solidFill>
                <a:latin typeface="Outfit"/>
                <a:ea typeface="Outfit"/>
                <a:cs typeface="Outfit"/>
                <a:sym typeface="Outfit"/>
              </a:rPr>
              <a:t>In de schoenen van een influencer</a:t>
            </a:r>
            <a:endParaRPr b="1" sz="4800">
              <a:solidFill>
                <a:srgbClr val="3B1FC6"/>
              </a:solidFill>
              <a:latin typeface="Outfit"/>
              <a:ea typeface="Outfit"/>
              <a:cs typeface="Outfit"/>
              <a:sym typeface="Outfit"/>
            </a:endParaRPr>
          </a:p>
        </p:txBody>
      </p:sp>
      <p:pic>
        <p:nvPicPr>
          <p:cNvPr id="111" name="Google Shape;111;p19"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0"/>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17" name="Google Shape;117;p20"/>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18" name="Google Shape;118;p20"/>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9" name="Google Shape;119;p20"/>
          <p:cNvSpPr txBox="1"/>
          <p:nvPr/>
        </p:nvSpPr>
        <p:spPr>
          <a:xfrm>
            <a:off x="1243475" y="1189050"/>
            <a:ext cx="5172300" cy="2765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4200">
                <a:solidFill>
                  <a:srgbClr val="F8582B"/>
                </a:solidFill>
                <a:latin typeface="Outfit"/>
                <a:ea typeface="Outfit"/>
                <a:cs typeface="Outfit"/>
                <a:sym typeface="Outfit"/>
              </a:rPr>
              <a:t>Leef je in in een influencer</a:t>
            </a:r>
            <a:endParaRPr b="1" sz="4200">
              <a:solidFill>
                <a:srgbClr val="F8582B"/>
              </a:solidFill>
              <a:latin typeface="Outfit"/>
              <a:ea typeface="Outfit"/>
              <a:cs typeface="Outfit"/>
              <a:sym typeface="Outfit"/>
            </a:endParaRPr>
          </a:p>
        </p:txBody>
      </p:sp>
      <p:pic>
        <p:nvPicPr>
          <p:cNvPr id="120" name="Google Shape;120;p20"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1"/>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26" name="Google Shape;126;p21"/>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21.png" id="127" name="Google Shape;127;p21"/>
          <p:cNvPicPr preferRelativeResize="0"/>
          <p:nvPr/>
        </p:nvPicPr>
        <p:blipFill>
          <a:blip r:embed="rId3">
            <a:alphaModFix/>
          </a:blip>
          <a:stretch>
            <a:fillRect/>
          </a:stretch>
        </p:blipFill>
        <p:spPr>
          <a:xfrm>
            <a:off x="0" y="-75750"/>
            <a:ext cx="9143999" cy="5219250"/>
          </a:xfrm>
          <a:prstGeom prst="rect">
            <a:avLst/>
          </a:prstGeom>
          <a:noFill/>
          <a:ln>
            <a:noFill/>
          </a:ln>
        </p:spPr>
      </p:pic>
      <p:sp>
        <p:nvSpPr>
          <p:cNvPr id="128" name="Google Shape;128;p21"/>
          <p:cNvSpPr txBox="1"/>
          <p:nvPr/>
        </p:nvSpPr>
        <p:spPr>
          <a:xfrm>
            <a:off x="584800" y="317625"/>
            <a:ext cx="940800" cy="390000"/>
          </a:xfrm>
          <a:prstGeom prst="rect">
            <a:avLst/>
          </a:prstGeom>
          <a:solidFill>
            <a:srgbClr val="3B1FC6"/>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l" sz="1300">
                <a:solidFill>
                  <a:srgbClr val="EAEAEA"/>
                </a:solidFill>
                <a:latin typeface="Outfit"/>
                <a:ea typeface="Outfit"/>
                <a:cs typeface="Outfit"/>
                <a:sym typeface="Outfit"/>
              </a:rPr>
              <a:t>Opdracht</a:t>
            </a:r>
            <a:endParaRPr b="1" sz="800">
              <a:solidFill>
                <a:srgbClr val="EAEAEA"/>
              </a:solidFill>
              <a:latin typeface="Outfit"/>
              <a:ea typeface="Outfit"/>
              <a:cs typeface="Outfit"/>
              <a:sym typeface="Outfit"/>
            </a:endParaRPr>
          </a:p>
        </p:txBody>
      </p:sp>
      <p:pic>
        <p:nvPicPr>
          <p:cNvPr id="129" name="Google Shape;129;p21"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130" name="Google Shape;130;p21"/>
          <p:cNvSpPr txBox="1"/>
          <p:nvPr/>
        </p:nvSpPr>
        <p:spPr>
          <a:xfrm>
            <a:off x="1286700" y="1648200"/>
            <a:ext cx="6570600" cy="21303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Verdeel jullie in duo’s</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Jullie krijgen per twee een personagekaart met de beschrijving van een influencer</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Lees jullie kaartje en leef je zoveel mogelijk in in je rol</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G</a:t>
            </a:r>
            <a:r>
              <a:rPr lang="nl" sz="1600">
                <a:solidFill>
                  <a:srgbClr val="3B1FC6"/>
                </a:solidFill>
                <a:latin typeface="Outfit"/>
                <a:ea typeface="Outfit"/>
                <a:cs typeface="Outfit"/>
                <a:sym typeface="Outfit"/>
              </a:rPr>
              <a:t>a met iedereen op één lijn staan</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Zet telkens een stap vooruit wanneer je het eens bent met de stelling.</a:t>
            </a:r>
            <a:endParaRPr i="1" sz="1600">
              <a:solidFill>
                <a:srgbClr val="3B1FC6"/>
              </a:solidFill>
              <a:latin typeface="Outfit"/>
              <a:ea typeface="Outfit"/>
              <a:cs typeface="Outfit"/>
              <a:sym typeface="Outfit"/>
            </a:endParaRPr>
          </a:p>
        </p:txBody>
      </p:sp>
      <p:sp>
        <p:nvSpPr>
          <p:cNvPr id="131" name="Google Shape;131;p21"/>
          <p:cNvSpPr txBox="1"/>
          <p:nvPr/>
        </p:nvSpPr>
        <p:spPr>
          <a:xfrm>
            <a:off x="691450" y="744575"/>
            <a:ext cx="7643400" cy="38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1600">
                <a:solidFill>
                  <a:srgbClr val="F8582B"/>
                </a:solidFill>
                <a:latin typeface="Outfit"/>
                <a:ea typeface="Outfit"/>
                <a:cs typeface="Outfit"/>
                <a:sym typeface="Outfit"/>
              </a:rPr>
              <a:t>I</a:t>
            </a:r>
            <a:r>
              <a:rPr b="1" lang="nl" sz="1600">
                <a:solidFill>
                  <a:srgbClr val="F8582B"/>
                </a:solidFill>
                <a:latin typeface="Outfit"/>
                <a:ea typeface="Outfit"/>
                <a:cs typeface="Outfit"/>
                <a:sym typeface="Outfit"/>
              </a:rPr>
              <a:t>n de schoenen van een influencer </a:t>
            </a:r>
            <a:endParaRPr b="1" sz="1600">
              <a:solidFill>
                <a:srgbClr val="F8582B"/>
              </a:solidFill>
              <a:latin typeface="Outfit"/>
              <a:ea typeface="Outfit"/>
              <a:cs typeface="Outfit"/>
              <a:sym typeface="Outfi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37" name="Google Shape;137;p2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38" name="Google Shape;138;p22"/>
          <p:cNvPicPr preferRelativeResize="0"/>
          <p:nvPr/>
        </p:nvPicPr>
        <p:blipFill>
          <a:blip r:embed="rId3">
            <a:alphaModFix/>
          </a:blip>
          <a:stretch>
            <a:fillRect/>
          </a:stretch>
        </p:blipFill>
        <p:spPr>
          <a:xfrm>
            <a:off x="0" y="0"/>
            <a:ext cx="9144000" cy="5143500"/>
          </a:xfrm>
          <a:prstGeom prst="rect">
            <a:avLst/>
          </a:prstGeom>
          <a:noFill/>
          <a:ln>
            <a:noFill/>
          </a:ln>
        </p:spPr>
      </p:pic>
      <p:sp>
        <p:nvSpPr>
          <p:cNvPr id="139" name="Google Shape;139;p22"/>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140" name="Google Shape;140;p22"/>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1:</a:t>
            </a:r>
            <a:endParaRPr sz="3600">
              <a:solidFill>
                <a:srgbClr val="F8582B"/>
              </a:solidFill>
              <a:latin typeface="Outfit"/>
              <a:ea typeface="Outfit"/>
              <a:cs typeface="Outfit"/>
              <a:sym typeface="Outfit"/>
            </a:endParaRPr>
          </a:p>
          <a:p>
            <a:pPr indent="0" lvl="0" marL="0" rtl="0" algn="l">
              <a:spcBef>
                <a:spcPts val="0"/>
              </a:spcBef>
              <a:spcAft>
                <a:spcPts val="0"/>
              </a:spcAft>
              <a:buNone/>
            </a:pPr>
            <a:r>
              <a:t/>
            </a:r>
            <a:endParaRPr sz="40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141" name="Google Shape;141;p22"/>
          <p:cNvSpPr txBox="1"/>
          <p:nvPr/>
        </p:nvSpPr>
        <p:spPr>
          <a:xfrm>
            <a:off x="782850" y="2114700"/>
            <a:ext cx="7578300" cy="627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3600">
                <a:solidFill>
                  <a:srgbClr val="F8582B"/>
                </a:solidFill>
                <a:latin typeface="Outfit"/>
                <a:ea typeface="Outfit"/>
                <a:cs typeface="Outfit"/>
                <a:sym typeface="Outfit"/>
              </a:rPr>
              <a:t>“Mijn gezin staat op de eerste plek”</a:t>
            </a:r>
            <a:endParaRPr b="1" sz="3600">
              <a:solidFill>
                <a:srgbClr val="F8582B"/>
              </a:solidFill>
              <a:latin typeface="Outfit"/>
              <a:ea typeface="Outfit"/>
              <a:cs typeface="Outfit"/>
              <a:sym typeface="Outfi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47" name="Google Shape;147;p2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48" name="Google Shape;148;p23"/>
          <p:cNvPicPr preferRelativeResize="0"/>
          <p:nvPr/>
        </p:nvPicPr>
        <p:blipFill>
          <a:blip r:embed="rId3">
            <a:alphaModFix/>
          </a:blip>
          <a:stretch>
            <a:fillRect/>
          </a:stretch>
        </p:blipFill>
        <p:spPr>
          <a:xfrm>
            <a:off x="0" y="0"/>
            <a:ext cx="9144000" cy="5143500"/>
          </a:xfrm>
          <a:prstGeom prst="rect">
            <a:avLst/>
          </a:prstGeom>
          <a:noFill/>
          <a:ln>
            <a:noFill/>
          </a:ln>
        </p:spPr>
      </p:pic>
      <p:sp>
        <p:nvSpPr>
          <p:cNvPr id="149" name="Google Shape;149;p23"/>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150" name="Google Shape;150;p23"/>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2:</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Clr>
                <a:schemeClr val="dk1"/>
              </a:buClr>
              <a:buSzPts val="1100"/>
              <a:buFont typeface="Arial"/>
              <a:buNone/>
            </a:pPr>
            <a:r>
              <a:rPr b="1" lang="nl" sz="3600">
                <a:solidFill>
                  <a:srgbClr val="F8582B"/>
                </a:solidFill>
                <a:latin typeface="Outfit"/>
                <a:ea typeface="Outfit"/>
                <a:cs typeface="Outfit"/>
                <a:sym typeface="Outfit"/>
              </a:rPr>
              <a:t>“Ik geloof dat discipline belangrijker is dan motivatie”</a:t>
            </a:r>
            <a:endParaRPr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56" name="Google Shape;156;p2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57" name="Google Shape;157;p2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58" name="Google Shape;158;p24"/>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159" name="Google Shape;159;p24"/>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3:</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rPr b="1" lang="nl" sz="3600">
                <a:solidFill>
                  <a:srgbClr val="F8582B"/>
                </a:solidFill>
                <a:latin typeface="Outfit"/>
                <a:ea typeface="Outfit"/>
                <a:cs typeface="Outfit"/>
                <a:sym typeface="Outfit"/>
              </a:rPr>
              <a:t>“Je moet altijd eerlijk zijn tegenover je volgers”</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65" name="Google Shape;165;p2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66" name="Google Shape;166;p25"/>
          <p:cNvPicPr preferRelativeResize="0"/>
          <p:nvPr/>
        </p:nvPicPr>
        <p:blipFill>
          <a:blip r:embed="rId3">
            <a:alphaModFix/>
          </a:blip>
          <a:stretch>
            <a:fillRect/>
          </a:stretch>
        </p:blipFill>
        <p:spPr>
          <a:xfrm>
            <a:off x="0" y="0"/>
            <a:ext cx="9144000" cy="5143500"/>
          </a:xfrm>
          <a:prstGeom prst="rect">
            <a:avLst/>
          </a:prstGeom>
          <a:noFill/>
          <a:ln>
            <a:noFill/>
          </a:ln>
        </p:spPr>
      </p:pic>
      <p:sp>
        <p:nvSpPr>
          <p:cNvPr id="167" name="Google Shape;167;p25"/>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168" name="Google Shape;168;p25"/>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4:</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rPr b="1" lang="nl" sz="3600">
                <a:solidFill>
                  <a:srgbClr val="F8582B"/>
                </a:solidFill>
                <a:latin typeface="Outfit"/>
                <a:ea typeface="Outfit"/>
                <a:cs typeface="Outfit"/>
                <a:sym typeface="Outfit"/>
              </a:rPr>
              <a:t>“Geld verdienen is mijn voornaamste doel”</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6"/>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74" name="Google Shape;174;p26"/>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75" name="Google Shape;175;p26"/>
          <p:cNvPicPr preferRelativeResize="0"/>
          <p:nvPr/>
        </p:nvPicPr>
        <p:blipFill>
          <a:blip r:embed="rId3">
            <a:alphaModFix/>
          </a:blip>
          <a:stretch>
            <a:fillRect/>
          </a:stretch>
        </p:blipFill>
        <p:spPr>
          <a:xfrm>
            <a:off x="0" y="0"/>
            <a:ext cx="9144000" cy="5143500"/>
          </a:xfrm>
          <a:prstGeom prst="rect">
            <a:avLst/>
          </a:prstGeom>
          <a:noFill/>
          <a:ln>
            <a:noFill/>
          </a:ln>
        </p:spPr>
      </p:pic>
      <p:sp>
        <p:nvSpPr>
          <p:cNvPr id="176" name="Google Shape;176;p26"/>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177" name="Google Shape;177;p26"/>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5:</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rPr b="1" lang="nl" sz="3600">
                <a:solidFill>
                  <a:srgbClr val="F8582B"/>
                </a:solidFill>
                <a:latin typeface="Outfit"/>
                <a:ea typeface="Outfit"/>
                <a:cs typeface="Outfit"/>
                <a:sym typeface="Outfit"/>
              </a:rPr>
              <a:t>“Ik wil impact maken op de wereld”</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7"/>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83" name="Google Shape;183;p27"/>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84" name="Google Shape;184;p27"/>
          <p:cNvPicPr preferRelativeResize="0"/>
          <p:nvPr/>
        </p:nvPicPr>
        <p:blipFill>
          <a:blip r:embed="rId3">
            <a:alphaModFix/>
          </a:blip>
          <a:stretch>
            <a:fillRect/>
          </a:stretch>
        </p:blipFill>
        <p:spPr>
          <a:xfrm>
            <a:off x="0" y="0"/>
            <a:ext cx="9144000" cy="5143500"/>
          </a:xfrm>
          <a:prstGeom prst="rect">
            <a:avLst/>
          </a:prstGeom>
          <a:noFill/>
          <a:ln>
            <a:noFill/>
          </a:ln>
        </p:spPr>
      </p:pic>
      <p:sp>
        <p:nvSpPr>
          <p:cNvPr id="185" name="Google Shape;185;p27"/>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186" name="Google Shape;186;p27"/>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6:</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rPr b="1" lang="nl" sz="3600">
                <a:solidFill>
                  <a:srgbClr val="F8582B"/>
                </a:solidFill>
                <a:latin typeface="Outfit"/>
                <a:ea typeface="Outfit"/>
                <a:cs typeface="Outfit"/>
                <a:sym typeface="Outfit"/>
              </a:rPr>
              <a:t>“Je moet je emoties onder controle houden, niet uiten”</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8"/>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92" name="Google Shape;192;p28"/>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93" name="Google Shape;193;p28"/>
          <p:cNvPicPr preferRelativeResize="0"/>
          <p:nvPr/>
        </p:nvPicPr>
        <p:blipFill>
          <a:blip r:embed="rId3">
            <a:alphaModFix/>
          </a:blip>
          <a:stretch>
            <a:fillRect/>
          </a:stretch>
        </p:blipFill>
        <p:spPr>
          <a:xfrm>
            <a:off x="0" y="0"/>
            <a:ext cx="9144000" cy="5143500"/>
          </a:xfrm>
          <a:prstGeom prst="rect">
            <a:avLst/>
          </a:prstGeom>
          <a:noFill/>
          <a:ln>
            <a:noFill/>
          </a:ln>
        </p:spPr>
      </p:pic>
      <p:sp>
        <p:nvSpPr>
          <p:cNvPr id="194" name="Google Shape;194;p28"/>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195" name="Google Shape;195;p28"/>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7:</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rPr b="1" lang="nl" sz="3600">
                <a:solidFill>
                  <a:srgbClr val="F8582B"/>
                </a:solidFill>
                <a:latin typeface="Outfit"/>
                <a:ea typeface="Outfit"/>
                <a:cs typeface="Outfit"/>
                <a:sym typeface="Outfit"/>
              </a:rPr>
              <a:t>“Ik deel enkel mooie momenten of verhalen”</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9"/>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01" name="Google Shape;201;p2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202" name="Google Shape;202;p29"/>
          <p:cNvPicPr preferRelativeResize="0"/>
          <p:nvPr/>
        </p:nvPicPr>
        <p:blipFill>
          <a:blip r:embed="rId3">
            <a:alphaModFix/>
          </a:blip>
          <a:stretch>
            <a:fillRect/>
          </a:stretch>
        </p:blipFill>
        <p:spPr>
          <a:xfrm>
            <a:off x="0" y="0"/>
            <a:ext cx="9144000" cy="5143500"/>
          </a:xfrm>
          <a:prstGeom prst="rect">
            <a:avLst/>
          </a:prstGeom>
          <a:noFill/>
          <a:ln>
            <a:noFill/>
          </a:ln>
        </p:spPr>
      </p:pic>
      <p:sp>
        <p:nvSpPr>
          <p:cNvPr id="203" name="Google Shape;203;p29"/>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204" name="Google Shape;204;p29"/>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8:</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rPr b="1" lang="nl" sz="3600">
                <a:solidFill>
                  <a:srgbClr val="F8582B"/>
                </a:solidFill>
                <a:latin typeface="Outfit"/>
                <a:ea typeface="Outfit"/>
                <a:cs typeface="Outfit"/>
                <a:sym typeface="Outfit"/>
              </a:rPr>
              <a:t>“Gezond eten en trainen maken je mentaal sterker”</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0"/>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10" name="Google Shape;210;p30"/>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211" name="Google Shape;211;p30"/>
          <p:cNvPicPr preferRelativeResize="0"/>
          <p:nvPr/>
        </p:nvPicPr>
        <p:blipFill>
          <a:blip r:embed="rId3">
            <a:alphaModFix/>
          </a:blip>
          <a:stretch>
            <a:fillRect/>
          </a:stretch>
        </p:blipFill>
        <p:spPr>
          <a:xfrm>
            <a:off x="0" y="0"/>
            <a:ext cx="9144000" cy="5143500"/>
          </a:xfrm>
          <a:prstGeom prst="rect">
            <a:avLst/>
          </a:prstGeom>
          <a:noFill/>
          <a:ln>
            <a:noFill/>
          </a:ln>
        </p:spPr>
      </p:pic>
      <p:sp>
        <p:nvSpPr>
          <p:cNvPr id="212" name="Google Shape;212;p30"/>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213" name="Google Shape;213;p30"/>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9:</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rPr b="1" lang="nl" sz="3600">
                <a:solidFill>
                  <a:srgbClr val="F8582B"/>
                </a:solidFill>
                <a:latin typeface="Outfit"/>
                <a:ea typeface="Outfit"/>
                <a:cs typeface="Outfit"/>
                <a:sym typeface="Outfit"/>
              </a:rPr>
              <a:t>“Likes en volgers zijn belangrijk voor mij”</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1"/>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19" name="Google Shape;219;p31"/>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220" name="Google Shape;220;p31"/>
          <p:cNvPicPr preferRelativeResize="0"/>
          <p:nvPr/>
        </p:nvPicPr>
        <p:blipFill>
          <a:blip r:embed="rId3">
            <a:alphaModFix/>
          </a:blip>
          <a:stretch>
            <a:fillRect/>
          </a:stretch>
        </p:blipFill>
        <p:spPr>
          <a:xfrm>
            <a:off x="0" y="0"/>
            <a:ext cx="9144000" cy="5143500"/>
          </a:xfrm>
          <a:prstGeom prst="rect">
            <a:avLst/>
          </a:prstGeom>
          <a:noFill/>
          <a:ln>
            <a:noFill/>
          </a:ln>
        </p:spPr>
      </p:pic>
      <p:sp>
        <p:nvSpPr>
          <p:cNvPr id="221" name="Google Shape;221;p31"/>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222" name="Google Shape;222;p31"/>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10:</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rPr b="1" lang="nl" sz="3600">
                <a:solidFill>
                  <a:srgbClr val="F8582B"/>
                </a:solidFill>
                <a:latin typeface="Outfit"/>
                <a:ea typeface="Outfit"/>
                <a:cs typeface="Outfit"/>
                <a:sym typeface="Outfit"/>
              </a:rPr>
              <a:t>“Dieren begrijpen je beter dan je denkt”</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28" name="Google Shape;228;p3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229" name="Google Shape;229;p32"/>
          <p:cNvPicPr preferRelativeResize="0"/>
          <p:nvPr/>
        </p:nvPicPr>
        <p:blipFill>
          <a:blip r:embed="rId3">
            <a:alphaModFix/>
          </a:blip>
          <a:stretch>
            <a:fillRect/>
          </a:stretch>
        </p:blipFill>
        <p:spPr>
          <a:xfrm>
            <a:off x="0" y="0"/>
            <a:ext cx="9144000" cy="5143500"/>
          </a:xfrm>
          <a:prstGeom prst="rect">
            <a:avLst/>
          </a:prstGeom>
          <a:noFill/>
          <a:ln>
            <a:noFill/>
          </a:ln>
        </p:spPr>
      </p:pic>
      <p:sp>
        <p:nvSpPr>
          <p:cNvPr id="230" name="Google Shape;230;p32"/>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231" name="Google Shape;231;p32"/>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11:</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rPr b="1" lang="nl" sz="3600">
                <a:solidFill>
                  <a:srgbClr val="F8582B"/>
                </a:solidFill>
                <a:latin typeface="Outfit"/>
                <a:ea typeface="Outfit"/>
                <a:cs typeface="Outfit"/>
                <a:sym typeface="Outfit"/>
              </a:rPr>
              <a:t>“Een echte man zorgt voor zijn gezin én zijn carrière”</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37" name="Google Shape;237;p3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238" name="Google Shape;238;p33"/>
          <p:cNvPicPr preferRelativeResize="0"/>
          <p:nvPr/>
        </p:nvPicPr>
        <p:blipFill>
          <a:blip r:embed="rId3">
            <a:alphaModFix/>
          </a:blip>
          <a:stretch>
            <a:fillRect/>
          </a:stretch>
        </p:blipFill>
        <p:spPr>
          <a:xfrm>
            <a:off x="0" y="0"/>
            <a:ext cx="9144000" cy="5143500"/>
          </a:xfrm>
          <a:prstGeom prst="rect">
            <a:avLst/>
          </a:prstGeom>
          <a:noFill/>
          <a:ln>
            <a:noFill/>
          </a:ln>
        </p:spPr>
      </p:pic>
      <p:sp>
        <p:nvSpPr>
          <p:cNvPr id="239" name="Google Shape;239;p33"/>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240" name="Google Shape;240;p33"/>
          <p:cNvSpPr txBox="1"/>
          <p:nvPr/>
        </p:nvSpPr>
        <p:spPr>
          <a:xfrm>
            <a:off x="1037950" y="9800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12:</a:t>
            </a:r>
            <a:endParaRPr sz="3600">
              <a:solidFill>
                <a:srgbClr val="F8582B"/>
              </a:solidFill>
              <a:latin typeface="Outfit"/>
              <a:ea typeface="Outfit"/>
              <a:cs typeface="Outfit"/>
              <a:sym typeface="Outfit"/>
            </a:endParaRPr>
          </a:p>
          <a:p>
            <a:pPr indent="0" lvl="0" marL="0" rtl="0" algn="l">
              <a:lnSpc>
                <a:spcPct val="115000"/>
              </a:lnSpc>
              <a:spcBef>
                <a:spcPts val="1200"/>
              </a:spcBef>
              <a:spcAft>
                <a:spcPts val="0"/>
              </a:spcAft>
              <a:buNone/>
            </a:pPr>
            <a:r>
              <a:rPr b="1" lang="nl" sz="3600">
                <a:solidFill>
                  <a:srgbClr val="F8582B"/>
                </a:solidFill>
                <a:latin typeface="Outfit"/>
                <a:ea typeface="Outfit"/>
                <a:cs typeface="Outfit"/>
                <a:sym typeface="Outfit"/>
              </a:rPr>
              <a:t>“Ik ben de spreekbuis van een specifiek merk of sponsor. Zij bepalen de toon en inhoud van berichten”</a:t>
            </a:r>
            <a:endParaRPr b="1" sz="3600">
              <a:solidFill>
                <a:srgbClr val="F8582B"/>
              </a:solidFill>
              <a:latin typeface="Outfit"/>
              <a:ea typeface="Outfit"/>
              <a:cs typeface="Outfit"/>
              <a:sym typeface="Outfit"/>
            </a:endParaRPr>
          </a:p>
          <a:p>
            <a:pPr indent="0" lvl="0" marL="0" rtl="0" algn="l">
              <a:lnSpc>
                <a:spcPct val="80000"/>
              </a:lnSpc>
              <a:spcBef>
                <a:spcPts val="120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46" name="Google Shape;246;p3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247" name="Google Shape;247;p34"/>
          <p:cNvPicPr preferRelativeResize="0"/>
          <p:nvPr/>
        </p:nvPicPr>
        <p:blipFill>
          <a:blip r:embed="rId3">
            <a:alphaModFix/>
          </a:blip>
          <a:stretch>
            <a:fillRect/>
          </a:stretch>
        </p:blipFill>
        <p:spPr>
          <a:xfrm>
            <a:off x="0" y="0"/>
            <a:ext cx="9144000" cy="5143500"/>
          </a:xfrm>
          <a:prstGeom prst="rect">
            <a:avLst/>
          </a:prstGeom>
          <a:noFill/>
          <a:ln>
            <a:noFill/>
          </a:ln>
        </p:spPr>
      </p:pic>
      <p:sp>
        <p:nvSpPr>
          <p:cNvPr id="248" name="Google Shape;248;p34"/>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249" name="Google Shape;249;p34"/>
          <p:cNvSpPr txBox="1"/>
          <p:nvPr/>
        </p:nvSpPr>
        <p:spPr>
          <a:xfrm>
            <a:off x="1037950" y="9800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13:</a:t>
            </a:r>
            <a:endParaRPr sz="3600">
              <a:solidFill>
                <a:srgbClr val="F8582B"/>
              </a:solidFill>
              <a:latin typeface="Outfit"/>
              <a:ea typeface="Outfit"/>
              <a:cs typeface="Outfit"/>
              <a:sym typeface="Outfit"/>
            </a:endParaRPr>
          </a:p>
          <a:p>
            <a:pPr indent="0" lvl="0" marL="0" rtl="0" algn="l">
              <a:lnSpc>
                <a:spcPct val="115000"/>
              </a:lnSpc>
              <a:spcBef>
                <a:spcPts val="1200"/>
              </a:spcBef>
              <a:spcAft>
                <a:spcPts val="0"/>
              </a:spcAft>
              <a:buNone/>
            </a:pPr>
            <a:r>
              <a:rPr b="1" lang="nl" sz="3600">
                <a:solidFill>
                  <a:srgbClr val="F8582B"/>
                </a:solidFill>
                <a:latin typeface="Outfit"/>
                <a:ea typeface="Outfit"/>
                <a:cs typeface="Outfit"/>
                <a:sym typeface="Outfit"/>
              </a:rPr>
              <a:t>“Ik werk alleen samen met merken of sponsors die passen binnen mijn eigen overtuigingen”</a:t>
            </a:r>
            <a:endParaRPr b="1" sz="3600">
              <a:solidFill>
                <a:srgbClr val="F8582B"/>
              </a:solidFill>
              <a:latin typeface="Outfit"/>
              <a:ea typeface="Outfit"/>
              <a:cs typeface="Outfit"/>
              <a:sym typeface="Outfit"/>
            </a:endParaRPr>
          </a:p>
          <a:p>
            <a:pPr indent="0" lvl="0" marL="0" rtl="0" algn="l">
              <a:lnSpc>
                <a:spcPct val="115000"/>
              </a:lnSpc>
              <a:spcBef>
                <a:spcPts val="120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120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55" name="Google Shape;255;p3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256" name="Google Shape;256;p35"/>
          <p:cNvPicPr preferRelativeResize="0"/>
          <p:nvPr/>
        </p:nvPicPr>
        <p:blipFill>
          <a:blip r:embed="rId3">
            <a:alphaModFix/>
          </a:blip>
          <a:stretch>
            <a:fillRect/>
          </a:stretch>
        </p:blipFill>
        <p:spPr>
          <a:xfrm>
            <a:off x="0" y="0"/>
            <a:ext cx="9144000" cy="5143500"/>
          </a:xfrm>
          <a:prstGeom prst="rect">
            <a:avLst/>
          </a:prstGeom>
          <a:noFill/>
          <a:ln>
            <a:noFill/>
          </a:ln>
        </p:spPr>
      </p:pic>
      <p:sp>
        <p:nvSpPr>
          <p:cNvPr id="257" name="Google Shape;257;p35"/>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258" name="Google Shape;258;p35"/>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14:</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Clr>
                <a:schemeClr val="dk1"/>
              </a:buClr>
              <a:buSzPts val="1100"/>
              <a:buFont typeface="Arial"/>
              <a:buNone/>
            </a:pPr>
            <a:r>
              <a:rPr b="1" lang="nl" sz="3600">
                <a:solidFill>
                  <a:srgbClr val="F8582B"/>
                </a:solidFill>
                <a:latin typeface="Outfit"/>
                <a:ea typeface="Outfit"/>
                <a:cs typeface="Outfit"/>
                <a:sym typeface="Outfit"/>
              </a:rPr>
              <a:t>“Ik vind het belangrijk om mezelf te blijven, ook online”</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6"/>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64" name="Google Shape;264;p36"/>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265" name="Google Shape;265;p36"/>
          <p:cNvPicPr preferRelativeResize="0"/>
          <p:nvPr/>
        </p:nvPicPr>
        <p:blipFill>
          <a:blip r:embed="rId3">
            <a:alphaModFix/>
          </a:blip>
          <a:stretch>
            <a:fillRect/>
          </a:stretch>
        </p:blipFill>
        <p:spPr>
          <a:xfrm>
            <a:off x="0" y="0"/>
            <a:ext cx="9144000" cy="5143500"/>
          </a:xfrm>
          <a:prstGeom prst="rect">
            <a:avLst/>
          </a:prstGeom>
          <a:noFill/>
          <a:ln>
            <a:noFill/>
          </a:ln>
        </p:spPr>
      </p:pic>
      <p:sp>
        <p:nvSpPr>
          <p:cNvPr id="266" name="Google Shape;266;p36"/>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267" name="Google Shape;267;p36"/>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15:</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rPr b="1" lang="nl" sz="3600">
                <a:solidFill>
                  <a:srgbClr val="F8582B"/>
                </a:solidFill>
                <a:latin typeface="Outfit"/>
                <a:ea typeface="Outfit"/>
                <a:cs typeface="Outfit"/>
                <a:sym typeface="Outfit"/>
              </a:rPr>
              <a:t>“Over geld praten zou geen taboe mogen zijn”</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7"/>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73" name="Google Shape;273;p37"/>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274" name="Google Shape;274;p37"/>
          <p:cNvPicPr preferRelativeResize="0"/>
          <p:nvPr/>
        </p:nvPicPr>
        <p:blipFill>
          <a:blip r:embed="rId3">
            <a:alphaModFix/>
          </a:blip>
          <a:stretch>
            <a:fillRect/>
          </a:stretch>
        </p:blipFill>
        <p:spPr>
          <a:xfrm>
            <a:off x="0" y="0"/>
            <a:ext cx="9144000" cy="5143500"/>
          </a:xfrm>
          <a:prstGeom prst="rect">
            <a:avLst/>
          </a:prstGeom>
          <a:noFill/>
          <a:ln>
            <a:noFill/>
          </a:ln>
        </p:spPr>
      </p:pic>
      <p:sp>
        <p:nvSpPr>
          <p:cNvPr id="275" name="Google Shape;275;p37"/>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276" name="Google Shape;276;p37"/>
          <p:cNvSpPr txBox="1"/>
          <p:nvPr/>
        </p:nvSpPr>
        <p:spPr>
          <a:xfrm>
            <a:off x="1017300" y="128580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16:</a:t>
            </a:r>
            <a:endParaRPr sz="3600">
              <a:solidFill>
                <a:srgbClr val="F8582B"/>
              </a:solidFill>
              <a:latin typeface="Outfit"/>
              <a:ea typeface="Outfit"/>
              <a:cs typeface="Outfit"/>
              <a:sym typeface="Outfit"/>
            </a:endParaRPr>
          </a:p>
          <a:p>
            <a:pPr indent="0" lvl="0" marL="0" rtl="0" algn="l">
              <a:lnSpc>
                <a:spcPct val="115000"/>
              </a:lnSpc>
              <a:spcBef>
                <a:spcPts val="1200"/>
              </a:spcBef>
              <a:spcAft>
                <a:spcPts val="0"/>
              </a:spcAft>
              <a:buNone/>
            </a:pPr>
            <a:r>
              <a:rPr b="1" lang="nl" sz="3600">
                <a:solidFill>
                  <a:srgbClr val="F8582B"/>
                </a:solidFill>
                <a:latin typeface="Outfit"/>
                <a:ea typeface="Outfit"/>
                <a:cs typeface="Outfit"/>
                <a:sym typeface="Outfit"/>
              </a:rPr>
              <a:t>“Een beetje liegen of overdrijven maakt nu eenmaal deel uit van de job”</a:t>
            </a:r>
            <a:endParaRPr b="1" sz="3600">
              <a:solidFill>
                <a:srgbClr val="F8582B"/>
              </a:solidFill>
              <a:latin typeface="Outfit"/>
              <a:ea typeface="Outfit"/>
              <a:cs typeface="Outfit"/>
              <a:sym typeface="Outfit"/>
            </a:endParaRPr>
          </a:p>
          <a:p>
            <a:pPr indent="0" lvl="0" marL="0" rtl="0" algn="l">
              <a:lnSpc>
                <a:spcPct val="80000"/>
              </a:lnSpc>
              <a:spcBef>
                <a:spcPts val="120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8"/>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82" name="Google Shape;282;p38"/>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283" name="Google Shape;283;p38"/>
          <p:cNvPicPr preferRelativeResize="0"/>
          <p:nvPr/>
        </p:nvPicPr>
        <p:blipFill>
          <a:blip r:embed="rId3">
            <a:alphaModFix/>
          </a:blip>
          <a:stretch>
            <a:fillRect/>
          </a:stretch>
        </p:blipFill>
        <p:spPr>
          <a:xfrm>
            <a:off x="0" y="0"/>
            <a:ext cx="9144000" cy="5143500"/>
          </a:xfrm>
          <a:prstGeom prst="rect">
            <a:avLst/>
          </a:prstGeom>
          <a:noFill/>
          <a:ln>
            <a:noFill/>
          </a:ln>
        </p:spPr>
      </p:pic>
      <p:sp>
        <p:nvSpPr>
          <p:cNvPr id="284" name="Google Shape;284;p38"/>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285" name="Google Shape;285;p38"/>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17:</a:t>
            </a:r>
            <a:endParaRPr sz="3600">
              <a:solidFill>
                <a:srgbClr val="F8582B"/>
              </a:solidFill>
              <a:latin typeface="Outfit"/>
              <a:ea typeface="Outfit"/>
              <a:cs typeface="Outfit"/>
              <a:sym typeface="Outfit"/>
            </a:endParaRPr>
          </a:p>
          <a:p>
            <a:pPr indent="0" lvl="0" marL="0" rtl="0" algn="l">
              <a:spcBef>
                <a:spcPts val="0"/>
              </a:spcBef>
              <a:spcAft>
                <a:spcPts val="0"/>
              </a:spcAft>
              <a:buNone/>
            </a:pPr>
            <a:r>
              <a:rPr b="1" lang="nl" sz="3600">
                <a:solidFill>
                  <a:srgbClr val="F8582B"/>
                </a:solidFill>
                <a:latin typeface="Outfit"/>
                <a:ea typeface="Outfit"/>
                <a:cs typeface="Outfit"/>
                <a:sym typeface="Outfit"/>
              </a:rPr>
              <a:t>“Je moet mooi zijn om succesvol te zijn op sociale media”</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9"/>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91" name="Google Shape;291;p3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292" name="Google Shape;292;p39"/>
          <p:cNvPicPr preferRelativeResize="0"/>
          <p:nvPr/>
        </p:nvPicPr>
        <p:blipFill>
          <a:blip r:embed="rId3">
            <a:alphaModFix/>
          </a:blip>
          <a:stretch>
            <a:fillRect/>
          </a:stretch>
        </p:blipFill>
        <p:spPr>
          <a:xfrm>
            <a:off x="0" y="0"/>
            <a:ext cx="9144000" cy="5143500"/>
          </a:xfrm>
          <a:prstGeom prst="rect">
            <a:avLst/>
          </a:prstGeom>
          <a:noFill/>
          <a:ln>
            <a:noFill/>
          </a:ln>
        </p:spPr>
      </p:pic>
      <p:sp>
        <p:nvSpPr>
          <p:cNvPr id="293" name="Google Shape;293;p39"/>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294" name="Google Shape;294;p39"/>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18:</a:t>
            </a:r>
            <a:endParaRPr sz="3600">
              <a:solidFill>
                <a:srgbClr val="F8582B"/>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sz="3600">
                <a:solidFill>
                  <a:srgbClr val="F8582B"/>
                </a:solidFill>
                <a:latin typeface="Outfit"/>
                <a:ea typeface="Outfit"/>
                <a:cs typeface="Outfit"/>
                <a:sym typeface="Outfit"/>
              </a:rPr>
              <a:t>“Ik geloof niet dat mannen en vrouwen volledig gelijk zijn in alles”</a:t>
            </a:r>
            <a:endParaRPr b="1" sz="3600">
              <a:solidFill>
                <a:srgbClr val="F8582B"/>
              </a:solidFill>
              <a:latin typeface="Outfit"/>
              <a:ea typeface="Outfit"/>
              <a:cs typeface="Outfit"/>
              <a:sym typeface="Outfit"/>
            </a:endParaRPr>
          </a:p>
          <a:p>
            <a:pPr indent="0" lvl="0" marL="0" rtl="0" algn="l">
              <a:spcBef>
                <a:spcPts val="120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0"/>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300" name="Google Shape;300;p40"/>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301" name="Google Shape;301;p40"/>
          <p:cNvPicPr preferRelativeResize="0"/>
          <p:nvPr/>
        </p:nvPicPr>
        <p:blipFill>
          <a:blip r:embed="rId3">
            <a:alphaModFix/>
          </a:blip>
          <a:stretch>
            <a:fillRect/>
          </a:stretch>
        </p:blipFill>
        <p:spPr>
          <a:xfrm>
            <a:off x="0" y="0"/>
            <a:ext cx="9144000" cy="5143500"/>
          </a:xfrm>
          <a:prstGeom prst="rect">
            <a:avLst/>
          </a:prstGeom>
          <a:noFill/>
          <a:ln>
            <a:noFill/>
          </a:ln>
        </p:spPr>
      </p:pic>
      <p:sp>
        <p:nvSpPr>
          <p:cNvPr id="302" name="Google Shape;302;p40"/>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303" name="Google Shape;303;p40"/>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19:</a:t>
            </a:r>
            <a:endParaRPr sz="3600">
              <a:solidFill>
                <a:srgbClr val="F8582B"/>
              </a:solidFill>
              <a:latin typeface="Outfit"/>
              <a:ea typeface="Outfit"/>
              <a:cs typeface="Outfit"/>
              <a:sym typeface="Outfit"/>
            </a:endParaRPr>
          </a:p>
          <a:p>
            <a:pPr indent="0" lvl="0" marL="0" rtl="0" algn="l">
              <a:lnSpc>
                <a:spcPct val="115000"/>
              </a:lnSpc>
              <a:spcBef>
                <a:spcPts val="1200"/>
              </a:spcBef>
              <a:spcAft>
                <a:spcPts val="0"/>
              </a:spcAft>
              <a:buClr>
                <a:schemeClr val="dk1"/>
              </a:buClr>
              <a:buSzPts val="1100"/>
              <a:buFont typeface="Arial"/>
              <a:buNone/>
            </a:pPr>
            <a:r>
              <a:rPr b="1" lang="nl" sz="3600">
                <a:solidFill>
                  <a:srgbClr val="F8582B"/>
                </a:solidFill>
                <a:latin typeface="Outfit"/>
                <a:ea typeface="Outfit"/>
                <a:cs typeface="Outfit"/>
                <a:sym typeface="Outfit"/>
              </a:rPr>
              <a:t>“Spiritualiteit helpt me mijn pad te vinden”</a:t>
            </a:r>
            <a:endParaRPr b="1" sz="3600">
              <a:solidFill>
                <a:srgbClr val="F8582B"/>
              </a:solidFill>
              <a:latin typeface="Outfit"/>
              <a:ea typeface="Outfit"/>
              <a:cs typeface="Outfit"/>
              <a:sym typeface="Outfit"/>
            </a:endParaRPr>
          </a:p>
          <a:p>
            <a:pPr indent="0" lvl="0" marL="0" rtl="0" algn="l">
              <a:spcBef>
                <a:spcPts val="120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1"/>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309" name="Google Shape;309;p41"/>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310" name="Google Shape;310;p41"/>
          <p:cNvPicPr preferRelativeResize="0"/>
          <p:nvPr/>
        </p:nvPicPr>
        <p:blipFill>
          <a:blip r:embed="rId3">
            <a:alphaModFix/>
          </a:blip>
          <a:stretch>
            <a:fillRect/>
          </a:stretch>
        </p:blipFill>
        <p:spPr>
          <a:xfrm>
            <a:off x="0" y="0"/>
            <a:ext cx="9144000" cy="5143500"/>
          </a:xfrm>
          <a:prstGeom prst="rect">
            <a:avLst/>
          </a:prstGeom>
          <a:noFill/>
          <a:ln>
            <a:noFill/>
          </a:ln>
        </p:spPr>
      </p:pic>
      <p:sp>
        <p:nvSpPr>
          <p:cNvPr id="311" name="Google Shape;311;p41"/>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312" name="Google Shape;312;p41"/>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20:</a:t>
            </a:r>
            <a:endParaRPr sz="3600">
              <a:solidFill>
                <a:srgbClr val="F8582B"/>
              </a:solidFill>
              <a:latin typeface="Outfit"/>
              <a:ea typeface="Outfit"/>
              <a:cs typeface="Outfit"/>
              <a:sym typeface="Outfit"/>
            </a:endParaRPr>
          </a:p>
          <a:p>
            <a:pPr indent="0" lvl="0" marL="0" rtl="0" algn="l">
              <a:lnSpc>
                <a:spcPct val="115000"/>
              </a:lnSpc>
              <a:spcBef>
                <a:spcPts val="1200"/>
              </a:spcBef>
              <a:spcAft>
                <a:spcPts val="0"/>
              </a:spcAft>
              <a:buNone/>
            </a:pPr>
            <a:r>
              <a:rPr b="1" lang="nl" sz="3600">
                <a:solidFill>
                  <a:srgbClr val="F8582B"/>
                </a:solidFill>
                <a:latin typeface="Outfit"/>
                <a:ea typeface="Outfit"/>
                <a:cs typeface="Outfit"/>
                <a:sym typeface="Outfit"/>
              </a:rPr>
              <a:t>“Ik vind het niet erg om producten aan te prijzen die ik zelf niet gebruik”</a:t>
            </a:r>
            <a:endParaRPr b="1" sz="3600">
              <a:solidFill>
                <a:srgbClr val="F8582B"/>
              </a:solidFill>
              <a:latin typeface="Outfit"/>
              <a:ea typeface="Outfit"/>
              <a:cs typeface="Outfit"/>
              <a:sym typeface="Outfit"/>
            </a:endParaRPr>
          </a:p>
          <a:p>
            <a:pPr indent="0" lvl="0" marL="0" rtl="0" algn="l">
              <a:lnSpc>
                <a:spcPct val="115000"/>
              </a:lnSpc>
              <a:spcBef>
                <a:spcPts val="1200"/>
              </a:spcBef>
              <a:spcAft>
                <a:spcPts val="0"/>
              </a:spcAft>
              <a:buNone/>
            </a:pPr>
            <a:r>
              <a:t/>
            </a:r>
            <a:endParaRPr b="1" sz="3600">
              <a:solidFill>
                <a:srgbClr val="F8582B"/>
              </a:solidFill>
              <a:latin typeface="Outfit"/>
              <a:ea typeface="Outfit"/>
              <a:cs typeface="Outfit"/>
              <a:sym typeface="Outfit"/>
            </a:endParaRPr>
          </a:p>
          <a:p>
            <a:pPr indent="0" lvl="0" marL="0" rtl="0" algn="l">
              <a:spcBef>
                <a:spcPts val="120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318" name="Google Shape;318;p4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319" name="Google Shape;319;p42"/>
          <p:cNvPicPr preferRelativeResize="0"/>
          <p:nvPr/>
        </p:nvPicPr>
        <p:blipFill>
          <a:blip r:embed="rId3">
            <a:alphaModFix/>
          </a:blip>
          <a:stretch>
            <a:fillRect/>
          </a:stretch>
        </p:blipFill>
        <p:spPr>
          <a:xfrm>
            <a:off x="0" y="0"/>
            <a:ext cx="9144000" cy="5143500"/>
          </a:xfrm>
          <a:prstGeom prst="rect">
            <a:avLst/>
          </a:prstGeom>
          <a:noFill/>
          <a:ln>
            <a:noFill/>
          </a:ln>
        </p:spPr>
      </p:pic>
      <p:sp>
        <p:nvSpPr>
          <p:cNvPr id="320" name="Google Shape;320;p42"/>
          <p:cNvSpPr txBox="1"/>
          <p:nvPr/>
        </p:nvSpPr>
        <p:spPr>
          <a:xfrm>
            <a:off x="240725" y="275700"/>
            <a:ext cx="2803200" cy="977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
        <p:nvSpPr>
          <p:cNvPr id="321" name="Google Shape;321;p42"/>
          <p:cNvSpPr txBox="1"/>
          <p:nvPr/>
        </p:nvSpPr>
        <p:spPr>
          <a:xfrm>
            <a:off x="1037950" y="1407250"/>
            <a:ext cx="5477700" cy="25719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3600">
                <a:solidFill>
                  <a:srgbClr val="F8582B"/>
                </a:solidFill>
                <a:latin typeface="Outfit"/>
                <a:ea typeface="Outfit"/>
                <a:cs typeface="Outfit"/>
                <a:sym typeface="Outfit"/>
              </a:rPr>
              <a:t>Stelling 21:</a:t>
            </a:r>
            <a:endParaRPr sz="3600">
              <a:solidFill>
                <a:srgbClr val="F8582B"/>
              </a:solidFill>
              <a:latin typeface="Outfit"/>
              <a:ea typeface="Outfit"/>
              <a:cs typeface="Outfit"/>
              <a:sym typeface="Outfit"/>
            </a:endParaRPr>
          </a:p>
          <a:p>
            <a:pPr indent="0" lvl="0" marL="0" rtl="0" algn="l">
              <a:lnSpc>
                <a:spcPct val="115000"/>
              </a:lnSpc>
              <a:spcBef>
                <a:spcPts val="1200"/>
              </a:spcBef>
              <a:spcAft>
                <a:spcPts val="0"/>
              </a:spcAft>
              <a:buNone/>
            </a:pPr>
            <a:r>
              <a:rPr b="1" lang="nl" sz="3600">
                <a:solidFill>
                  <a:srgbClr val="F8582B"/>
                </a:solidFill>
                <a:latin typeface="Outfit"/>
                <a:ea typeface="Outfit"/>
                <a:cs typeface="Outfit"/>
                <a:sym typeface="Outfit"/>
              </a:rPr>
              <a:t>“Ik wil vooral mijn passie delen met anderen”</a:t>
            </a:r>
            <a:endParaRPr b="1" sz="3600">
              <a:solidFill>
                <a:srgbClr val="F8582B"/>
              </a:solidFill>
              <a:latin typeface="Outfit"/>
              <a:ea typeface="Outfit"/>
              <a:cs typeface="Outfit"/>
              <a:sym typeface="Outfit"/>
            </a:endParaRPr>
          </a:p>
          <a:p>
            <a:pPr indent="0" lvl="0" marL="0" rtl="0" algn="l">
              <a:lnSpc>
                <a:spcPct val="115000"/>
              </a:lnSpc>
              <a:spcBef>
                <a:spcPts val="1200"/>
              </a:spcBef>
              <a:spcAft>
                <a:spcPts val="0"/>
              </a:spcAft>
              <a:buNone/>
            </a:pPr>
            <a:r>
              <a:t/>
            </a:r>
            <a:endParaRPr b="1" sz="3600">
              <a:solidFill>
                <a:srgbClr val="F8582B"/>
              </a:solidFill>
              <a:latin typeface="Outfit"/>
              <a:ea typeface="Outfit"/>
              <a:cs typeface="Outfit"/>
              <a:sym typeface="Outfit"/>
            </a:endParaRPr>
          </a:p>
          <a:p>
            <a:pPr indent="0" lvl="0" marL="0" rtl="0" algn="l">
              <a:spcBef>
                <a:spcPts val="120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lnSpc>
                <a:spcPct val="80000"/>
              </a:lnSpc>
              <a:spcBef>
                <a:spcPts val="0"/>
              </a:spcBef>
              <a:spcAft>
                <a:spcPts val="0"/>
              </a:spcAft>
              <a:buNone/>
            </a:pPr>
            <a:r>
              <a:t/>
            </a:r>
            <a:endParaRPr b="1" sz="3600">
              <a:solidFill>
                <a:srgbClr val="F8582B"/>
              </a:solidFill>
              <a:latin typeface="Outfit"/>
              <a:ea typeface="Outfit"/>
              <a:cs typeface="Outfit"/>
              <a:sym typeface="Outfit"/>
            </a:endParaRPr>
          </a:p>
          <a:p>
            <a:pPr indent="0" lvl="0" marL="0" rtl="0" algn="l">
              <a:spcBef>
                <a:spcPts val="0"/>
              </a:spcBef>
              <a:spcAft>
                <a:spcPts val="0"/>
              </a:spcAft>
              <a:buNone/>
            </a:pPr>
            <a:r>
              <a:t/>
            </a:r>
            <a:endParaRPr sz="1800">
              <a:solidFill>
                <a:schemeClr val="dk1"/>
              </a:solidFill>
              <a:latin typeface="Outfit"/>
              <a:ea typeface="Outfit"/>
              <a:cs typeface="Outfit"/>
              <a:sym typeface="Outfi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327" name="Google Shape;327;p4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328" name="Google Shape;328;p43"/>
          <p:cNvPicPr preferRelativeResize="0"/>
          <p:nvPr/>
        </p:nvPicPr>
        <p:blipFill>
          <a:blip r:embed="rId3">
            <a:alphaModFix/>
          </a:blip>
          <a:stretch>
            <a:fillRect/>
          </a:stretch>
        </p:blipFill>
        <p:spPr>
          <a:xfrm>
            <a:off x="0" y="0"/>
            <a:ext cx="9144000" cy="5143500"/>
          </a:xfrm>
          <a:prstGeom prst="rect">
            <a:avLst/>
          </a:prstGeom>
          <a:noFill/>
          <a:ln>
            <a:noFill/>
          </a:ln>
        </p:spPr>
      </p:pic>
      <p:sp>
        <p:nvSpPr>
          <p:cNvPr id="329" name="Google Shape;329;p43"/>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Klasgesprek</a:t>
            </a:r>
            <a:endParaRPr b="1" sz="4200">
              <a:solidFill>
                <a:srgbClr val="F8582B"/>
              </a:solidFill>
              <a:latin typeface="Outfit"/>
              <a:ea typeface="Outfit"/>
              <a:cs typeface="Outfit"/>
              <a:sym typeface="Outfit"/>
            </a:endParaRPr>
          </a:p>
        </p:txBody>
      </p:sp>
      <p:sp>
        <p:nvSpPr>
          <p:cNvPr id="330" name="Google Shape;330;p43"/>
          <p:cNvSpPr txBox="1"/>
          <p:nvPr/>
        </p:nvSpPr>
        <p:spPr>
          <a:xfrm>
            <a:off x="761925" y="2024475"/>
            <a:ext cx="5007900" cy="1138500"/>
          </a:xfrm>
          <a:prstGeom prst="rect">
            <a:avLst/>
          </a:prstGeom>
          <a:solidFill>
            <a:srgbClr val="F2EFE8"/>
          </a:solid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Hoe voelde het om in schoenen te kruipen van de influencer?</a:t>
            </a:r>
            <a:endParaRPr sz="1600">
              <a:solidFill>
                <a:srgbClr val="3B1FC6"/>
              </a:solidFill>
              <a:latin typeface="Outfit"/>
              <a:ea typeface="Outfit"/>
              <a:cs typeface="Outfit"/>
              <a:sym typeface="Outfit"/>
            </a:endParaRPr>
          </a:p>
          <a:p>
            <a:pPr indent="0" lvl="0" marL="4572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4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336" name="Google Shape;336;p4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7.png" id="337" name="Google Shape;337;p44"/>
          <p:cNvPicPr preferRelativeResize="0"/>
          <p:nvPr/>
        </p:nvPicPr>
        <p:blipFill>
          <a:blip r:embed="rId3">
            <a:alphaModFix/>
          </a:blip>
          <a:stretch>
            <a:fillRect/>
          </a:stretch>
        </p:blipFill>
        <p:spPr>
          <a:xfrm>
            <a:off x="0" y="0"/>
            <a:ext cx="9143999" cy="5124451"/>
          </a:xfrm>
          <a:prstGeom prst="rect">
            <a:avLst/>
          </a:prstGeom>
          <a:noFill/>
          <a:ln>
            <a:noFill/>
          </a:ln>
        </p:spPr>
      </p:pic>
      <p:sp>
        <p:nvSpPr>
          <p:cNvPr id="338" name="Google Shape;338;p44"/>
          <p:cNvSpPr txBox="1"/>
          <p:nvPr/>
        </p:nvSpPr>
        <p:spPr>
          <a:xfrm>
            <a:off x="304800" y="3048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latin typeface="Times New Roman"/>
                <a:ea typeface="Times New Roman"/>
                <a:cs typeface="Times New Roman"/>
                <a:sym typeface="Times New Roman"/>
              </a:rPr>
              <a:t> </a:t>
            </a:r>
            <a:endParaRPr/>
          </a:p>
        </p:txBody>
      </p:sp>
      <p:pic>
        <p:nvPicPr>
          <p:cNvPr id="339" name="Google Shape;339;p44"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340" name="Google Shape;340;p44"/>
          <p:cNvSpPr txBox="1"/>
          <p:nvPr/>
        </p:nvSpPr>
        <p:spPr>
          <a:xfrm>
            <a:off x="2745300" y="1592838"/>
            <a:ext cx="6087000" cy="195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800">
                <a:solidFill>
                  <a:srgbClr val="3B1FC6"/>
                </a:solidFill>
                <a:latin typeface="Outfit"/>
                <a:ea typeface="Outfit"/>
                <a:cs typeface="Outfit"/>
                <a:sym typeface="Outfit"/>
              </a:rPr>
              <a:t>Waarom krijg je bepaalde content te zien?</a:t>
            </a:r>
            <a:endParaRPr b="1" sz="4800">
              <a:solidFill>
                <a:srgbClr val="3B1FC6"/>
              </a:solidFill>
              <a:latin typeface="Outfit"/>
              <a:ea typeface="Outfit"/>
              <a:cs typeface="Outfit"/>
              <a:sym typeface="Outfi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346" name="Google Shape;346;p4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10.png" id="347" name="Google Shape;347;p45"/>
          <p:cNvPicPr preferRelativeResize="0"/>
          <p:nvPr/>
        </p:nvPicPr>
        <p:blipFill>
          <a:blip r:embed="rId3">
            <a:alphaModFix/>
          </a:blip>
          <a:stretch>
            <a:fillRect/>
          </a:stretch>
        </p:blipFill>
        <p:spPr>
          <a:xfrm>
            <a:off x="0" y="0"/>
            <a:ext cx="9143999" cy="5143500"/>
          </a:xfrm>
          <a:prstGeom prst="rect">
            <a:avLst/>
          </a:prstGeom>
          <a:noFill/>
          <a:ln>
            <a:noFill/>
          </a:ln>
        </p:spPr>
      </p:pic>
      <p:sp>
        <p:nvSpPr>
          <p:cNvPr id="348" name="Google Shape;348;p45"/>
          <p:cNvSpPr txBox="1"/>
          <p:nvPr/>
        </p:nvSpPr>
        <p:spPr>
          <a:xfrm>
            <a:off x="1985850" y="2101200"/>
            <a:ext cx="5172300" cy="9411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4200">
                <a:solidFill>
                  <a:srgbClr val="F8582B"/>
                </a:solidFill>
                <a:latin typeface="Outfit"/>
                <a:ea typeface="Outfit"/>
                <a:cs typeface="Outfit"/>
                <a:sym typeface="Outfit"/>
              </a:rPr>
              <a:t>Wat onthoud je?</a:t>
            </a:r>
            <a:endParaRPr b="1" sz="4200">
              <a:solidFill>
                <a:srgbClr val="F8582B"/>
              </a:solidFill>
              <a:latin typeface="Outfit"/>
              <a:ea typeface="Outfit"/>
              <a:cs typeface="Outfit"/>
              <a:sym typeface="Outfit"/>
            </a:endParaRPr>
          </a:p>
        </p:txBody>
      </p:sp>
      <p:pic>
        <p:nvPicPr>
          <p:cNvPr id="349" name="Google Shape;349;p45"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pic>
        <p:nvPicPr>
          <p:cNvPr descr="Afbeelding" id="350" name="Google Shape;350;p45"/>
          <p:cNvPicPr preferRelativeResize="0"/>
          <p:nvPr/>
        </p:nvPicPr>
        <p:blipFill>
          <a:blip r:embed="rId5">
            <a:alphaModFix/>
          </a:blip>
          <a:stretch>
            <a:fillRect/>
          </a:stretch>
        </p:blipFill>
        <p:spPr>
          <a:xfrm>
            <a:off x="689200" y="506650"/>
            <a:ext cx="1296650" cy="12966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354" name="Shape 354"/>
        <p:cNvGrpSpPr/>
        <p:nvPr/>
      </p:nvGrpSpPr>
      <p:grpSpPr>
        <a:xfrm>
          <a:off x="0" y="0"/>
          <a:ext cx="0" cy="0"/>
          <a:chOff x="0" y="0"/>
          <a:chExt cx="0" cy="0"/>
        </a:xfrm>
      </p:grpSpPr>
      <p:pic>
        <p:nvPicPr>
          <p:cNvPr id="355" name="Google Shape;355;p46"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356" name="Google Shape;356;p46"/>
          <p:cNvSpPr txBox="1"/>
          <p:nvPr/>
        </p:nvSpPr>
        <p:spPr>
          <a:xfrm>
            <a:off x="805425" y="2147650"/>
            <a:ext cx="6570600" cy="24837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b="1" lang="nl" sz="1600">
                <a:solidFill>
                  <a:srgbClr val="3B1FC6"/>
                </a:solidFill>
                <a:latin typeface="Outfit"/>
                <a:ea typeface="Outfit"/>
                <a:cs typeface="Outfit"/>
                <a:sym typeface="Outfit"/>
              </a:rPr>
              <a:t>Groot bereik </a:t>
            </a:r>
            <a:r>
              <a:rPr lang="nl" sz="1600">
                <a:solidFill>
                  <a:srgbClr val="3B1FC6"/>
                </a:solidFill>
                <a:latin typeface="Outfit"/>
                <a:ea typeface="Outfit"/>
                <a:cs typeface="Outfit"/>
                <a:sym typeface="Outfit"/>
              </a:rPr>
              <a:t>op sociale media</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Op </a:t>
            </a:r>
            <a:r>
              <a:rPr b="1" lang="nl" sz="1600">
                <a:solidFill>
                  <a:srgbClr val="3B1FC6"/>
                </a:solidFill>
                <a:latin typeface="Outfit"/>
                <a:ea typeface="Outfit"/>
                <a:cs typeface="Outfit"/>
                <a:sym typeface="Outfit"/>
              </a:rPr>
              <a:t>online platformen</a:t>
            </a:r>
            <a:r>
              <a:rPr lang="nl" sz="1600">
                <a:solidFill>
                  <a:srgbClr val="3B1FC6"/>
                </a:solidFill>
                <a:latin typeface="Outfit"/>
                <a:ea typeface="Outfit"/>
                <a:cs typeface="Outfit"/>
                <a:sym typeface="Outfit"/>
              </a:rPr>
              <a:t> zoals TikTok, Instagram, Youtube, etc.</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b="1" lang="nl" sz="1600">
                <a:solidFill>
                  <a:srgbClr val="3B1FC6"/>
                </a:solidFill>
                <a:latin typeface="Outfit"/>
                <a:ea typeface="Outfit"/>
                <a:cs typeface="Outfit"/>
                <a:sym typeface="Outfit"/>
              </a:rPr>
              <a:t>Beïnvloedt </a:t>
            </a:r>
            <a:r>
              <a:rPr lang="nl" sz="1600">
                <a:solidFill>
                  <a:srgbClr val="3B1FC6"/>
                </a:solidFill>
                <a:latin typeface="Outfit"/>
                <a:ea typeface="Outfit"/>
                <a:cs typeface="Outfit"/>
                <a:sym typeface="Outfit"/>
              </a:rPr>
              <a:t>soms meningen, gedrag en keuzes van volgers</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b="1" lang="nl" sz="1600">
                <a:solidFill>
                  <a:srgbClr val="3B1FC6"/>
                </a:solidFill>
                <a:latin typeface="Outfit"/>
                <a:ea typeface="Outfit"/>
                <a:cs typeface="Outfit"/>
                <a:sym typeface="Outfit"/>
              </a:rPr>
              <a:t>Delen </a:t>
            </a:r>
            <a:r>
              <a:rPr lang="nl" sz="1600">
                <a:solidFill>
                  <a:srgbClr val="3B1FC6"/>
                </a:solidFill>
                <a:latin typeface="Outfit"/>
                <a:ea typeface="Outfit"/>
                <a:cs typeface="Outfit"/>
                <a:sym typeface="Outfit"/>
              </a:rPr>
              <a:t>producten, persoonlijke verhalen, opinies, etc.</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b="1" lang="nl" sz="1600">
                <a:solidFill>
                  <a:srgbClr val="3B1FC6"/>
                </a:solidFill>
                <a:latin typeface="Outfit"/>
                <a:ea typeface="Outfit"/>
                <a:cs typeface="Outfit"/>
                <a:sym typeface="Outfit"/>
              </a:rPr>
              <a:t>Organisaties/ bedrijven </a:t>
            </a:r>
            <a:r>
              <a:rPr lang="nl" sz="1600">
                <a:solidFill>
                  <a:srgbClr val="3B1FC6"/>
                </a:solidFill>
                <a:latin typeface="Outfit"/>
                <a:ea typeface="Outfit"/>
                <a:cs typeface="Outfit"/>
                <a:sym typeface="Outfit"/>
              </a:rPr>
              <a:t>werken graag met hen samen </a:t>
            </a:r>
            <a:endParaRPr sz="1600">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Omwille van groot bereik</a:t>
            </a:r>
            <a:endParaRPr>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Soms tegen betaling</a:t>
            </a:r>
            <a:endParaRPr>
              <a:solidFill>
                <a:srgbClr val="3B1FC6"/>
              </a:solidFill>
              <a:latin typeface="Outfit"/>
              <a:ea typeface="Outfit"/>
              <a:cs typeface="Outfit"/>
              <a:sym typeface="Outfit"/>
            </a:endParaRPr>
          </a:p>
          <a:p>
            <a:pPr indent="0" lvl="0" marL="9144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357" name="Google Shape;357;p46"/>
          <p:cNvSpPr txBox="1"/>
          <p:nvPr/>
        </p:nvSpPr>
        <p:spPr>
          <a:xfrm>
            <a:off x="8054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Wat is een influencer?</a:t>
            </a:r>
            <a:endParaRPr b="1" sz="4200">
              <a:solidFill>
                <a:srgbClr val="F8582B"/>
              </a:solidFill>
              <a:latin typeface="Outfit"/>
              <a:ea typeface="Outfit"/>
              <a:cs typeface="Outfit"/>
              <a:sym typeface="Outfi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361" name="Shape 361"/>
        <p:cNvGrpSpPr/>
        <p:nvPr/>
      </p:nvGrpSpPr>
      <p:grpSpPr>
        <a:xfrm>
          <a:off x="0" y="0"/>
          <a:ext cx="0" cy="0"/>
          <a:chOff x="0" y="0"/>
          <a:chExt cx="0" cy="0"/>
        </a:xfrm>
      </p:grpSpPr>
      <p:pic>
        <p:nvPicPr>
          <p:cNvPr id="362" name="Google Shape;362;p47"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363" name="Google Shape;363;p47"/>
          <p:cNvSpPr txBox="1"/>
          <p:nvPr/>
        </p:nvSpPr>
        <p:spPr>
          <a:xfrm>
            <a:off x="870075" y="2078775"/>
            <a:ext cx="6570600" cy="24612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Lijken herkenbaar, “echt”, humoristisch, inspirerend, etc.</a:t>
            </a:r>
            <a:endParaRPr sz="1600">
              <a:solidFill>
                <a:srgbClr val="3B1FC6"/>
              </a:solidFill>
              <a:latin typeface="Outfit"/>
              <a:ea typeface="Outfit"/>
              <a:cs typeface="Outfit"/>
              <a:sym typeface="Outfit"/>
            </a:endParaRPr>
          </a:p>
          <a:p>
            <a:pPr indent="-330200" lvl="0" marL="457200" rtl="0" algn="l">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Ze gebruiken strategieën om geloofwaardig over te komen:</a:t>
            </a:r>
            <a:endParaRPr sz="1600">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b="1" lang="nl">
                <a:solidFill>
                  <a:srgbClr val="3B1FC6"/>
                </a:solidFill>
                <a:latin typeface="Outfit"/>
                <a:ea typeface="Outfit"/>
                <a:cs typeface="Outfit"/>
                <a:sym typeface="Outfit"/>
              </a:rPr>
              <a:t>Authenticiteit</a:t>
            </a:r>
            <a:endParaRPr b="1">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b="1" lang="nl">
                <a:solidFill>
                  <a:srgbClr val="3B1FC6"/>
                </a:solidFill>
                <a:latin typeface="Outfit"/>
                <a:ea typeface="Outfit"/>
                <a:cs typeface="Outfit"/>
                <a:sym typeface="Outfit"/>
              </a:rPr>
              <a:t>Storytelling</a:t>
            </a:r>
            <a:endParaRPr b="1">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b="1" lang="nl">
                <a:solidFill>
                  <a:srgbClr val="3B1FC6"/>
                </a:solidFill>
                <a:latin typeface="Outfit"/>
                <a:ea typeface="Outfit"/>
                <a:cs typeface="Outfit"/>
                <a:sym typeface="Outfit"/>
              </a:rPr>
              <a:t>Humor en lifestylebeelden</a:t>
            </a:r>
            <a:endParaRPr b="1">
              <a:solidFill>
                <a:srgbClr val="3B1FC6"/>
              </a:solidFill>
              <a:latin typeface="Outfit"/>
              <a:ea typeface="Outfit"/>
              <a:cs typeface="Outfit"/>
              <a:sym typeface="Outfit"/>
            </a:endParaRPr>
          </a:p>
          <a:p>
            <a:pPr indent="-330200" lvl="1" marL="914400" rtl="0" algn="l">
              <a:lnSpc>
                <a:spcPct val="115000"/>
              </a:lnSpc>
              <a:spcBef>
                <a:spcPts val="0"/>
              </a:spcBef>
              <a:spcAft>
                <a:spcPts val="0"/>
              </a:spcAft>
              <a:buClr>
                <a:srgbClr val="3B1FC6"/>
              </a:buClr>
              <a:buSzPts val="1600"/>
              <a:buFont typeface="Outfit"/>
              <a:buChar char="○"/>
            </a:pPr>
            <a:r>
              <a:rPr b="1" lang="nl">
                <a:solidFill>
                  <a:srgbClr val="3B1FC6"/>
                </a:solidFill>
                <a:latin typeface="Outfit"/>
                <a:ea typeface="Outfit"/>
                <a:cs typeface="Outfit"/>
                <a:sym typeface="Outfit"/>
              </a:rPr>
              <a:t>Herkenbare thema’s</a:t>
            </a:r>
            <a:endParaRPr b="1" sz="1600">
              <a:solidFill>
                <a:srgbClr val="3B1FC6"/>
              </a:solidFill>
              <a:latin typeface="Outfit"/>
              <a:ea typeface="Outfit"/>
              <a:cs typeface="Outfit"/>
              <a:sym typeface="Outfit"/>
            </a:endParaRPr>
          </a:p>
          <a:p>
            <a:pPr indent="0" lvl="0" marL="0" rtl="0" algn="l">
              <a:lnSpc>
                <a:spcPct val="115000"/>
              </a:lnSpc>
              <a:spcBef>
                <a:spcPts val="1200"/>
              </a:spcBef>
              <a:spcAft>
                <a:spcPts val="1200"/>
              </a:spcAft>
              <a:buNone/>
            </a:pPr>
            <a:r>
              <a:rPr lang="nl" sz="1600">
                <a:solidFill>
                  <a:srgbClr val="3B1FC6"/>
                </a:solidFill>
                <a:latin typeface="Outfit"/>
                <a:ea typeface="Outfit"/>
                <a:cs typeface="Outfit"/>
                <a:sym typeface="Outfit"/>
              </a:rPr>
              <a:t>→ Deze aanpak maakt boodschappen subtieler en betrouwbaarder ogend</a:t>
            </a:r>
            <a:endParaRPr sz="1600">
              <a:solidFill>
                <a:srgbClr val="3B1FC6"/>
              </a:solidFill>
              <a:latin typeface="Outfit"/>
              <a:ea typeface="Outfit"/>
              <a:cs typeface="Outfit"/>
              <a:sym typeface="Outfit"/>
            </a:endParaRPr>
          </a:p>
        </p:txBody>
      </p:sp>
      <p:sp>
        <p:nvSpPr>
          <p:cNvPr id="364" name="Google Shape;364;p47"/>
          <p:cNvSpPr txBox="1"/>
          <p:nvPr/>
        </p:nvSpPr>
        <p:spPr>
          <a:xfrm>
            <a:off x="761925" y="859875"/>
            <a:ext cx="67869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Waarom zijn ze zo invloedrijk?</a:t>
            </a:r>
            <a:endParaRPr b="1" sz="4200">
              <a:solidFill>
                <a:srgbClr val="F8582B"/>
              </a:solidFill>
              <a:latin typeface="Outfit"/>
              <a:ea typeface="Outfit"/>
              <a:cs typeface="Outfit"/>
              <a:sym typeface="Outfi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368" name="Shape 368"/>
        <p:cNvGrpSpPr/>
        <p:nvPr/>
      </p:nvGrpSpPr>
      <p:grpSpPr>
        <a:xfrm>
          <a:off x="0" y="0"/>
          <a:ext cx="0" cy="0"/>
          <a:chOff x="0" y="0"/>
          <a:chExt cx="0" cy="0"/>
        </a:xfrm>
      </p:grpSpPr>
      <p:pic>
        <p:nvPicPr>
          <p:cNvPr id="369" name="Google Shape;369;p48"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370" name="Google Shape;370;p48"/>
          <p:cNvSpPr txBox="1"/>
          <p:nvPr/>
        </p:nvSpPr>
        <p:spPr>
          <a:xfrm>
            <a:off x="870075" y="1561875"/>
            <a:ext cx="6570600" cy="27012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120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A.d.h.v. klassieke</a:t>
            </a:r>
            <a:r>
              <a:rPr b="1" lang="nl" sz="1600">
                <a:solidFill>
                  <a:srgbClr val="3B1FC6"/>
                </a:solidFill>
                <a:latin typeface="Outfit"/>
                <a:ea typeface="Outfit"/>
                <a:cs typeface="Outfit"/>
                <a:sym typeface="Outfit"/>
              </a:rPr>
              <a:t> beïnvloedingstechnieken:</a:t>
            </a:r>
            <a:endParaRPr b="1" sz="1600">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b="1" lang="nl">
                <a:solidFill>
                  <a:srgbClr val="3B1FC6"/>
                </a:solidFill>
                <a:latin typeface="Outfit"/>
                <a:ea typeface="Outfit"/>
                <a:cs typeface="Outfit"/>
                <a:sym typeface="Outfit"/>
              </a:rPr>
              <a:t>Autoriteitsbias:</a:t>
            </a:r>
            <a:r>
              <a:rPr lang="nl">
                <a:solidFill>
                  <a:srgbClr val="3B1FC6"/>
                </a:solidFill>
                <a:latin typeface="Outfit"/>
                <a:ea typeface="Outfit"/>
                <a:cs typeface="Outfit"/>
                <a:sym typeface="Outfit"/>
              </a:rPr>
              <a:t> zichzelf presenteren als expert (psycholoog, coach, …)</a:t>
            </a:r>
            <a:endParaRPr>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b="1" lang="nl">
                <a:solidFill>
                  <a:srgbClr val="3B1FC6"/>
                </a:solidFill>
                <a:latin typeface="Outfit"/>
                <a:ea typeface="Outfit"/>
                <a:cs typeface="Outfit"/>
                <a:sym typeface="Outfit"/>
              </a:rPr>
              <a:t>Bandwagon-effect:</a:t>
            </a:r>
            <a:r>
              <a:rPr lang="nl">
                <a:solidFill>
                  <a:srgbClr val="3B1FC6"/>
                </a:solidFill>
                <a:latin typeface="Outfit"/>
                <a:ea typeface="Outfit"/>
                <a:cs typeface="Outfit"/>
                <a:sym typeface="Outfit"/>
              </a:rPr>
              <a:t> “Iedereen die succesvol is, denkt zo.”</a:t>
            </a:r>
            <a:endParaRPr>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b="1" lang="nl">
                <a:solidFill>
                  <a:srgbClr val="3B1FC6"/>
                </a:solidFill>
                <a:latin typeface="Outfit"/>
                <a:ea typeface="Outfit"/>
                <a:cs typeface="Outfit"/>
                <a:sym typeface="Outfit"/>
              </a:rPr>
              <a:t>Fear of missing out (FOMO):</a:t>
            </a:r>
            <a:r>
              <a:rPr lang="nl">
                <a:solidFill>
                  <a:srgbClr val="3B1FC6"/>
                </a:solidFill>
                <a:latin typeface="Outfit"/>
                <a:ea typeface="Outfit"/>
                <a:cs typeface="Outfit"/>
                <a:sym typeface="Outfit"/>
              </a:rPr>
              <a:t> “Als je dit niet doet, mis je kansen.”</a:t>
            </a:r>
            <a:endParaRPr>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b="1" lang="nl">
                <a:solidFill>
                  <a:srgbClr val="3B1FC6"/>
                </a:solidFill>
                <a:latin typeface="Outfit"/>
                <a:ea typeface="Outfit"/>
                <a:cs typeface="Outfit"/>
                <a:sym typeface="Outfit"/>
              </a:rPr>
              <a:t>Emotionele beïnvloeding:</a:t>
            </a:r>
            <a:r>
              <a:rPr lang="nl">
                <a:solidFill>
                  <a:srgbClr val="3B1FC6"/>
                </a:solidFill>
                <a:latin typeface="Outfit"/>
                <a:ea typeface="Outfit"/>
                <a:cs typeface="Outfit"/>
                <a:sym typeface="Outfit"/>
              </a:rPr>
              <a:t> inspelen op frustraties of onrecht (“De maatschappij is tegen jou”, “Wij helpen je winnen”)</a:t>
            </a:r>
            <a:endParaRPr>
              <a:solidFill>
                <a:srgbClr val="3B1FC6"/>
              </a:solidFill>
              <a:latin typeface="Outfit"/>
              <a:ea typeface="Outfit"/>
              <a:cs typeface="Outfit"/>
              <a:sym typeface="Outfit"/>
            </a:endParaRPr>
          </a:p>
          <a:p>
            <a:pPr indent="-330200" lvl="0" marL="457200" rtl="0" algn="l">
              <a:lnSpc>
                <a:spcPct val="115000"/>
              </a:lnSpc>
              <a:spcBef>
                <a:spcPts val="0"/>
              </a:spcBef>
              <a:spcAft>
                <a:spcPts val="0"/>
              </a:spcAft>
              <a:buClr>
                <a:srgbClr val="3B1FC6"/>
              </a:buClr>
              <a:buSzPts val="1600"/>
              <a:buFont typeface="Outfit"/>
              <a:buChar char="●"/>
            </a:pPr>
            <a:r>
              <a:rPr b="1" lang="nl" sz="1600">
                <a:solidFill>
                  <a:srgbClr val="3B1FC6"/>
                </a:solidFill>
                <a:latin typeface="Outfit"/>
                <a:ea typeface="Outfit"/>
                <a:cs typeface="Outfit"/>
                <a:sym typeface="Outfit"/>
              </a:rPr>
              <a:t>Waarom het werkt:</a:t>
            </a:r>
            <a:endParaRPr b="1" sz="1600">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Herkenning + herhaling via algoritmes + subtiele ideologische boodschappen → Je geraakt beïnvloed zonder dat je het doorhebt</a:t>
            </a:r>
            <a:endParaRPr>
              <a:solidFill>
                <a:srgbClr val="3B1FC6"/>
              </a:solidFill>
              <a:latin typeface="Outfit"/>
              <a:ea typeface="Outfit"/>
              <a:cs typeface="Outfit"/>
              <a:sym typeface="Outfit"/>
            </a:endParaRPr>
          </a:p>
        </p:txBody>
      </p:sp>
      <p:sp>
        <p:nvSpPr>
          <p:cNvPr id="371" name="Google Shape;371;p48"/>
          <p:cNvSpPr txBox="1"/>
          <p:nvPr/>
        </p:nvSpPr>
        <p:spPr>
          <a:xfrm>
            <a:off x="761925" y="859875"/>
            <a:ext cx="67869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Hoe beïnvloeden ze je?</a:t>
            </a:r>
            <a:endParaRPr b="1" sz="4200">
              <a:solidFill>
                <a:srgbClr val="F8582B"/>
              </a:solidFill>
              <a:latin typeface="Outfit"/>
              <a:ea typeface="Outfit"/>
              <a:cs typeface="Outfit"/>
              <a:sym typeface="Outfi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375" name="Shape 375"/>
        <p:cNvGrpSpPr/>
        <p:nvPr/>
      </p:nvGrpSpPr>
      <p:grpSpPr>
        <a:xfrm>
          <a:off x="0" y="0"/>
          <a:ext cx="0" cy="0"/>
          <a:chOff x="0" y="0"/>
          <a:chExt cx="0" cy="0"/>
        </a:xfrm>
      </p:grpSpPr>
      <p:pic>
        <p:nvPicPr>
          <p:cNvPr id="376" name="Google Shape;376;p49"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377" name="Google Shape;377;p49"/>
          <p:cNvSpPr txBox="1"/>
          <p:nvPr/>
        </p:nvSpPr>
        <p:spPr>
          <a:xfrm>
            <a:off x="761925" y="1667350"/>
            <a:ext cx="7688100" cy="29799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1200"/>
              </a:spcBef>
              <a:spcAft>
                <a:spcPts val="0"/>
              </a:spcAft>
              <a:buClr>
                <a:srgbClr val="3B1FC6"/>
              </a:buClr>
              <a:buSzPts val="1600"/>
              <a:buFont typeface="Outfit"/>
              <a:buChar char="●"/>
            </a:pPr>
            <a:r>
              <a:rPr b="1" lang="nl" sz="1600">
                <a:solidFill>
                  <a:srgbClr val="3B1FC6"/>
                </a:solidFill>
                <a:latin typeface="Outfit"/>
                <a:ea typeface="Outfit"/>
                <a:cs typeface="Outfit"/>
                <a:sym typeface="Outfit"/>
              </a:rPr>
              <a:t>Niet alles</a:t>
            </a:r>
            <a:r>
              <a:rPr lang="nl" sz="1600">
                <a:solidFill>
                  <a:srgbClr val="3B1FC6"/>
                </a:solidFill>
                <a:latin typeface="Outfit"/>
                <a:ea typeface="Outfit"/>
                <a:cs typeface="Outfit"/>
                <a:sym typeface="Outfit"/>
              </a:rPr>
              <a:t> wat influencers posten is </a:t>
            </a:r>
            <a:r>
              <a:rPr b="1" lang="nl" sz="1600">
                <a:solidFill>
                  <a:srgbClr val="3B1FC6"/>
                </a:solidFill>
                <a:latin typeface="Outfit"/>
                <a:ea typeface="Outfit"/>
                <a:cs typeface="Outfit"/>
                <a:sym typeface="Outfit"/>
              </a:rPr>
              <a:t>positief/ objectief/ betrouwbaar/ feitelijk juist</a:t>
            </a:r>
            <a:endParaRPr b="1" sz="1600">
              <a:solidFill>
                <a:srgbClr val="3B1FC6"/>
              </a:solidFill>
              <a:latin typeface="Outfit"/>
              <a:ea typeface="Outfit"/>
              <a:cs typeface="Outfit"/>
              <a:sym typeface="Outfit"/>
            </a:endParaRPr>
          </a:p>
          <a:p>
            <a:pPr indent="-330200" lvl="0" marL="457200" rtl="0" algn="l">
              <a:lnSpc>
                <a:spcPct val="115000"/>
              </a:lnSpc>
              <a:spcBef>
                <a:spcPts val="0"/>
              </a:spcBef>
              <a:spcAft>
                <a:spcPts val="0"/>
              </a:spcAft>
              <a:buClr>
                <a:srgbClr val="3B1FC6"/>
              </a:buClr>
              <a:buSzPts val="1600"/>
              <a:buChar char="●"/>
            </a:pPr>
            <a:r>
              <a:rPr lang="nl" sz="1600">
                <a:solidFill>
                  <a:srgbClr val="3B1FC6"/>
                </a:solidFill>
                <a:latin typeface="Outfit"/>
                <a:ea typeface="Outfit"/>
                <a:cs typeface="Outfit"/>
                <a:sym typeface="Outfit"/>
              </a:rPr>
              <a:t>Er is </a:t>
            </a:r>
            <a:r>
              <a:rPr b="1" lang="nl" sz="1600">
                <a:solidFill>
                  <a:srgbClr val="3B1FC6"/>
                </a:solidFill>
                <a:latin typeface="Outfit"/>
                <a:ea typeface="Outfit"/>
                <a:cs typeface="Outfit"/>
                <a:sym typeface="Outfit"/>
              </a:rPr>
              <a:t>geen controleorgaan</a:t>
            </a:r>
            <a:r>
              <a:rPr lang="nl" sz="1600">
                <a:solidFill>
                  <a:srgbClr val="3B1FC6"/>
                </a:solidFill>
                <a:latin typeface="Outfit"/>
                <a:ea typeface="Outfit"/>
                <a:cs typeface="Outfit"/>
                <a:sym typeface="Outfit"/>
              </a:rPr>
              <a:t> dat de juistheid van influencercontent checkt (bij media en overheid wél)</a:t>
            </a:r>
            <a:endParaRPr sz="1600">
              <a:solidFill>
                <a:srgbClr val="3B1FC6"/>
              </a:solidFill>
              <a:latin typeface="Outfit"/>
              <a:ea typeface="Outfit"/>
              <a:cs typeface="Outfit"/>
              <a:sym typeface="Outfit"/>
            </a:endParaRPr>
          </a:p>
          <a:p>
            <a:pPr indent="-330200" lvl="0" marL="457200" rtl="0" algn="l">
              <a:lnSpc>
                <a:spcPct val="115000"/>
              </a:lnSpc>
              <a:spcBef>
                <a:spcPts val="0"/>
              </a:spcBef>
              <a:spcAft>
                <a:spcPts val="0"/>
              </a:spcAft>
              <a:buClr>
                <a:srgbClr val="3B1FC6"/>
              </a:buClr>
              <a:buSzPts val="1600"/>
              <a:buChar char="●"/>
            </a:pPr>
            <a:r>
              <a:rPr lang="nl" sz="1600">
                <a:solidFill>
                  <a:srgbClr val="3B1FC6"/>
                </a:solidFill>
                <a:latin typeface="Outfit"/>
                <a:ea typeface="Outfit"/>
                <a:cs typeface="Outfit"/>
                <a:sym typeface="Outfit"/>
              </a:rPr>
              <a:t>Ze kunnen </a:t>
            </a:r>
            <a:r>
              <a:rPr b="1" lang="nl" sz="1600">
                <a:solidFill>
                  <a:srgbClr val="3B1FC6"/>
                </a:solidFill>
                <a:latin typeface="Outfit"/>
                <a:ea typeface="Outfit"/>
                <a:cs typeface="Outfit"/>
                <a:sym typeface="Outfit"/>
              </a:rPr>
              <a:t>misinformatie </a:t>
            </a:r>
            <a:r>
              <a:rPr lang="nl" sz="1600">
                <a:solidFill>
                  <a:srgbClr val="3B1FC6"/>
                </a:solidFill>
                <a:latin typeface="Outfit"/>
                <a:ea typeface="Outfit"/>
                <a:cs typeface="Outfit"/>
                <a:sym typeface="Outfit"/>
              </a:rPr>
              <a:t>(onbewust)/  </a:t>
            </a:r>
            <a:r>
              <a:rPr b="1" lang="nl" sz="1600">
                <a:solidFill>
                  <a:srgbClr val="3B1FC6"/>
                </a:solidFill>
                <a:latin typeface="Outfit"/>
                <a:ea typeface="Outfit"/>
                <a:cs typeface="Outfit"/>
                <a:sym typeface="Outfit"/>
              </a:rPr>
              <a:t>desinformatie </a:t>
            </a:r>
            <a:r>
              <a:rPr lang="nl" sz="1600">
                <a:solidFill>
                  <a:srgbClr val="3B1FC6"/>
                </a:solidFill>
                <a:latin typeface="Outfit"/>
                <a:ea typeface="Outfit"/>
                <a:cs typeface="Outfit"/>
                <a:sym typeface="Outfit"/>
              </a:rPr>
              <a:t>(bewust) verspreiden</a:t>
            </a:r>
            <a:endParaRPr sz="1600">
              <a:solidFill>
                <a:srgbClr val="3B1FC6"/>
              </a:solidFill>
              <a:latin typeface="Outfit"/>
              <a:ea typeface="Outfit"/>
              <a:cs typeface="Outfit"/>
              <a:sym typeface="Outfit"/>
            </a:endParaRPr>
          </a:p>
          <a:p>
            <a:pPr indent="-330200" lvl="0" marL="457200" rtl="0" algn="l">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Influencers kunnen een </a:t>
            </a:r>
            <a:r>
              <a:rPr b="1" lang="nl" sz="1600">
                <a:solidFill>
                  <a:srgbClr val="3B1FC6"/>
                </a:solidFill>
                <a:latin typeface="Outfit"/>
                <a:ea typeface="Outfit"/>
                <a:cs typeface="Outfit"/>
                <a:sym typeface="Outfit"/>
              </a:rPr>
              <a:t>positieve impact </a:t>
            </a:r>
            <a:r>
              <a:rPr lang="nl" sz="1600">
                <a:solidFill>
                  <a:srgbClr val="3B1FC6"/>
                </a:solidFill>
                <a:latin typeface="Outfit"/>
                <a:ea typeface="Outfit"/>
                <a:cs typeface="Outfit"/>
                <a:sym typeface="Outfit"/>
              </a:rPr>
              <a:t>hebben </a:t>
            </a:r>
            <a:endParaRPr sz="1600">
              <a:solidFill>
                <a:srgbClr val="3B1FC6"/>
              </a:solidFill>
              <a:latin typeface="Outfit"/>
              <a:ea typeface="Outfit"/>
              <a:cs typeface="Outfit"/>
              <a:sym typeface="Outfit"/>
            </a:endParaRPr>
          </a:p>
          <a:p>
            <a:pPr indent="-330200" lvl="1" marL="914400" rtl="0" algn="l">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zelfvertrouwen stimuleren of aandacht te vragen voor sociale kwesties</a:t>
            </a:r>
            <a:r>
              <a:rPr i="1" lang="nl" sz="1600">
                <a:solidFill>
                  <a:srgbClr val="3B1FC6"/>
                </a:solidFill>
                <a:latin typeface="Outfit"/>
                <a:ea typeface="Outfit"/>
                <a:cs typeface="Outfit"/>
                <a:sym typeface="Outfit"/>
              </a:rPr>
              <a:t>. </a:t>
            </a:r>
            <a:endParaRPr i="1" sz="1600">
              <a:solidFill>
                <a:srgbClr val="3B1FC6"/>
              </a:solidFill>
              <a:latin typeface="Outfit"/>
              <a:ea typeface="Outfit"/>
              <a:cs typeface="Outfit"/>
              <a:sym typeface="Outfit"/>
            </a:endParaRPr>
          </a:p>
          <a:p>
            <a:pPr indent="-330200" lvl="0" marL="457200" rtl="0" algn="l">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Influencers  kunnen een  </a:t>
            </a:r>
            <a:r>
              <a:rPr b="1" lang="nl" sz="1600">
                <a:solidFill>
                  <a:srgbClr val="3B1FC6"/>
                </a:solidFill>
                <a:latin typeface="Outfit"/>
                <a:ea typeface="Outfit"/>
                <a:cs typeface="Outfit"/>
                <a:sym typeface="Outfit"/>
              </a:rPr>
              <a:t>negatieve invloed</a:t>
            </a:r>
            <a:r>
              <a:rPr lang="nl" sz="1600">
                <a:solidFill>
                  <a:srgbClr val="3B1FC6"/>
                </a:solidFill>
                <a:latin typeface="Outfit"/>
                <a:ea typeface="Outfit"/>
                <a:cs typeface="Outfit"/>
                <a:sym typeface="Outfit"/>
              </a:rPr>
              <a:t> kunnen hebben </a:t>
            </a:r>
            <a:endParaRPr sz="1600">
              <a:solidFill>
                <a:srgbClr val="3B1FC6"/>
              </a:solidFill>
              <a:latin typeface="Outfit"/>
              <a:ea typeface="Outfit"/>
              <a:cs typeface="Outfit"/>
              <a:sym typeface="Outfit"/>
            </a:endParaRPr>
          </a:p>
          <a:p>
            <a:pPr indent="-330200" lvl="1" marL="914400" rtl="0" algn="l">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verspreiden onrealistische schoonheidsidealen, promoten asociaal of riskant gedrag, hebben een verborgen commerciële of politieke agenda. </a:t>
            </a:r>
            <a:endParaRPr b="1" sz="1600">
              <a:solidFill>
                <a:srgbClr val="3B1FC6"/>
              </a:solidFill>
              <a:latin typeface="Outfit"/>
              <a:ea typeface="Outfit"/>
              <a:cs typeface="Outfit"/>
              <a:sym typeface="Outfit"/>
            </a:endParaRPr>
          </a:p>
        </p:txBody>
      </p:sp>
      <p:sp>
        <p:nvSpPr>
          <p:cNvPr id="378" name="Google Shape;378;p49"/>
          <p:cNvSpPr txBox="1"/>
          <p:nvPr/>
        </p:nvSpPr>
        <p:spPr>
          <a:xfrm>
            <a:off x="761925" y="506650"/>
            <a:ext cx="6039000" cy="12189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 Kijk jij nu anders naar influencers?</a:t>
            </a:r>
            <a:endParaRPr b="1" sz="4200">
              <a:solidFill>
                <a:srgbClr val="F8582B"/>
              </a:solidFill>
              <a:latin typeface="Outfit"/>
              <a:ea typeface="Outfit"/>
              <a:cs typeface="Outfit"/>
              <a:sym typeface="Outfit"/>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382" name="Shape 382"/>
        <p:cNvGrpSpPr/>
        <p:nvPr/>
      </p:nvGrpSpPr>
      <p:grpSpPr>
        <a:xfrm>
          <a:off x="0" y="0"/>
          <a:ext cx="0" cy="0"/>
          <a:chOff x="0" y="0"/>
          <a:chExt cx="0" cy="0"/>
        </a:xfrm>
      </p:grpSpPr>
      <p:pic>
        <p:nvPicPr>
          <p:cNvPr id="383" name="Google Shape;383;p50"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384" name="Google Shape;384;p50"/>
          <p:cNvSpPr txBox="1"/>
          <p:nvPr/>
        </p:nvSpPr>
        <p:spPr>
          <a:xfrm>
            <a:off x="761925" y="1958100"/>
            <a:ext cx="6570600" cy="8553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t/>
            </a:r>
            <a:endParaRPr sz="1600">
              <a:solidFill>
                <a:srgbClr val="3B1FC6"/>
              </a:solidFill>
              <a:latin typeface="Outfit"/>
              <a:ea typeface="Outfit"/>
              <a:cs typeface="Outfit"/>
              <a:sym typeface="Outfit"/>
            </a:endParaRPr>
          </a:p>
          <a:p>
            <a:pPr indent="0" lvl="0" marL="9144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385" name="Google Shape;385;p50"/>
          <p:cNvSpPr txBox="1"/>
          <p:nvPr/>
        </p:nvSpPr>
        <p:spPr>
          <a:xfrm>
            <a:off x="761925" y="859875"/>
            <a:ext cx="63045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t/>
            </a:r>
            <a:endParaRPr b="1" sz="4200">
              <a:solidFill>
                <a:srgbClr val="F8582B"/>
              </a:solidFill>
              <a:latin typeface="Outfit"/>
              <a:ea typeface="Outfit"/>
              <a:cs typeface="Outfit"/>
              <a:sym typeface="Outfit"/>
            </a:endParaRPr>
          </a:p>
        </p:txBody>
      </p:sp>
      <p:sp>
        <p:nvSpPr>
          <p:cNvPr id="386" name="Google Shape;386;p50"/>
          <p:cNvSpPr txBox="1"/>
          <p:nvPr/>
        </p:nvSpPr>
        <p:spPr>
          <a:xfrm>
            <a:off x="761925" y="1958100"/>
            <a:ext cx="7776600" cy="30168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120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Algoritmes zijn de formules die </a:t>
            </a:r>
            <a:r>
              <a:rPr b="1" lang="nl" sz="1600">
                <a:solidFill>
                  <a:srgbClr val="3B1FC6"/>
                </a:solidFill>
                <a:latin typeface="Outfit"/>
                <a:ea typeface="Outfit"/>
                <a:cs typeface="Outfit"/>
                <a:sym typeface="Outfit"/>
              </a:rPr>
              <a:t>bepalen wat jij te zien krijgt </a:t>
            </a:r>
            <a:r>
              <a:rPr lang="nl" sz="1600">
                <a:solidFill>
                  <a:srgbClr val="3B1FC6"/>
                </a:solidFill>
                <a:latin typeface="Outfit"/>
                <a:ea typeface="Outfit"/>
                <a:cs typeface="Outfit"/>
                <a:sym typeface="Outfit"/>
              </a:rPr>
              <a:t>op sociale media</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Aanbeveling van content </a:t>
            </a:r>
            <a:r>
              <a:rPr b="1" lang="nl" sz="1600">
                <a:solidFill>
                  <a:srgbClr val="3B1FC6"/>
                </a:solidFill>
                <a:latin typeface="Outfit"/>
                <a:ea typeface="Outfit"/>
                <a:cs typeface="Outfit"/>
                <a:sym typeface="Outfit"/>
              </a:rPr>
              <a:t>op basis van</a:t>
            </a:r>
            <a:r>
              <a:rPr lang="nl" sz="1600">
                <a:solidFill>
                  <a:srgbClr val="3B1FC6"/>
                </a:solidFill>
                <a:latin typeface="Outfit"/>
                <a:ea typeface="Outfit"/>
                <a:cs typeface="Outfit"/>
                <a:sym typeface="Outfit"/>
              </a:rPr>
              <a:t> </a:t>
            </a:r>
            <a:r>
              <a:rPr b="1" lang="nl" sz="1600">
                <a:solidFill>
                  <a:srgbClr val="3B1FC6"/>
                </a:solidFill>
                <a:latin typeface="Outfit"/>
                <a:ea typeface="Outfit"/>
                <a:cs typeface="Outfit"/>
                <a:sym typeface="Outfit"/>
              </a:rPr>
              <a:t>interactie </a:t>
            </a:r>
            <a:r>
              <a:rPr lang="nl" sz="1600">
                <a:solidFill>
                  <a:srgbClr val="3B1FC6"/>
                </a:solidFill>
                <a:latin typeface="Outfit"/>
                <a:ea typeface="Outfit"/>
                <a:cs typeface="Outfit"/>
                <a:sym typeface="Outfit"/>
              </a:rPr>
              <a:t>(likes, kijktijd, clicks)</a:t>
            </a:r>
            <a:endParaRPr sz="1600">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Je kijkt één dansvideo → je krijgt meer dansvideo’s </a:t>
            </a:r>
            <a:endParaRPr>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Je klikt op een kattenvideo → je krijgt meer kattenvideo’s</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Je krijgt meer van hetzelfde: </a:t>
            </a:r>
            <a:r>
              <a:rPr b="1" lang="nl" sz="1600">
                <a:solidFill>
                  <a:srgbClr val="3B1FC6"/>
                </a:solidFill>
                <a:latin typeface="Outfit"/>
                <a:ea typeface="Outfit"/>
                <a:cs typeface="Outfit"/>
                <a:sym typeface="Outfit"/>
              </a:rPr>
              <a:t>vergelijkbare video’s, creators en thema’s</a:t>
            </a:r>
            <a:endParaRPr sz="16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lang="nl" sz="1600">
                <a:solidFill>
                  <a:srgbClr val="3B1FC6"/>
                </a:solidFill>
                <a:latin typeface="Outfit"/>
                <a:ea typeface="Outfit"/>
                <a:cs typeface="Outfit"/>
                <a:sym typeface="Outfit"/>
              </a:rPr>
              <a:t>🎯Doel: jou zo lang mogelijk op het platform houden </a:t>
            </a:r>
            <a:endParaRPr sz="1600">
              <a:solidFill>
                <a:srgbClr val="3B1FC6"/>
              </a:solidFill>
              <a:latin typeface="Outfit"/>
              <a:ea typeface="Outfit"/>
              <a:cs typeface="Outfit"/>
              <a:sym typeface="Outfit"/>
            </a:endParaRPr>
          </a:p>
          <a:p>
            <a:pPr indent="-317500" lvl="0" marL="457200" rtl="0" algn="l">
              <a:lnSpc>
                <a:spcPct val="115000"/>
              </a:lnSpc>
              <a:spcBef>
                <a:spcPts val="1200"/>
              </a:spcBef>
              <a:spcAft>
                <a:spcPts val="0"/>
              </a:spcAft>
              <a:buClr>
                <a:srgbClr val="3B1FC6"/>
              </a:buClr>
              <a:buSzPts val="1400"/>
              <a:buFont typeface="Outfit"/>
              <a:buChar char="●"/>
            </a:pPr>
            <a:r>
              <a:rPr lang="nl">
                <a:solidFill>
                  <a:srgbClr val="3B1FC6"/>
                </a:solidFill>
                <a:latin typeface="Outfit"/>
                <a:ea typeface="Outfit"/>
                <a:cs typeface="Outfit"/>
                <a:sym typeface="Outfit"/>
              </a:rPr>
              <a:t>H</a:t>
            </a:r>
            <a:r>
              <a:rPr lang="nl">
                <a:solidFill>
                  <a:srgbClr val="3B1FC6"/>
                </a:solidFill>
                <a:latin typeface="Outfit"/>
                <a:ea typeface="Outfit"/>
                <a:cs typeface="Outfit"/>
                <a:sym typeface="Outfit"/>
              </a:rPr>
              <a:t>oe langer je online blijft, hoe meer geld platformen aan jou verdienen: denk kritisch na bij wat je ziet!</a:t>
            </a:r>
            <a:endParaRPr sz="1600">
              <a:solidFill>
                <a:srgbClr val="3B1FC6"/>
              </a:solidFill>
              <a:latin typeface="Outfit"/>
              <a:ea typeface="Outfit"/>
              <a:cs typeface="Outfit"/>
              <a:sym typeface="Outfit"/>
            </a:endParaRPr>
          </a:p>
          <a:p>
            <a:pPr indent="0" lvl="0" marL="914400" rtl="0" algn="l">
              <a:lnSpc>
                <a:spcPct val="115000"/>
              </a:lnSpc>
              <a:spcBef>
                <a:spcPts val="1200"/>
              </a:spcBef>
              <a:spcAft>
                <a:spcPts val="1200"/>
              </a:spcAft>
              <a:buNone/>
            </a:pPr>
            <a:r>
              <a:t/>
            </a:r>
            <a:endParaRPr sz="1600">
              <a:solidFill>
                <a:srgbClr val="3B1FC6"/>
              </a:solidFill>
              <a:latin typeface="Outfit"/>
              <a:ea typeface="Outfit"/>
              <a:cs typeface="Outfit"/>
              <a:sym typeface="Outfit"/>
            </a:endParaRPr>
          </a:p>
        </p:txBody>
      </p:sp>
      <p:sp>
        <p:nvSpPr>
          <p:cNvPr id="387" name="Google Shape;387;p50"/>
          <p:cNvSpPr txBox="1"/>
          <p:nvPr/>
        </p:nvSpPr>
        <p:spPr>
          <a:xfrm>
            <a:off x="761925" y="859875"/>
            <a:ext cx="73002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Algoritmes</a:t>
            </a:r>
            <a:endParaRPr b="1" sz="4200">
              <a:solidFill>
                <a:srgbClr val="F8582B"/>
              </a:solidFill>
              <a:latin typeface="Outfit"/>
              <a:ea typeface="Outfit"/>
              <a:cs typeface="Outfit"/>
              <a:sym typeface="Outfi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391" name="Shape 391"/>
        <p:cNvGrpSpPr/>
        <p:nvPr/>
      </p:nvGrpSpPr>
      <p:grpSpPr>
        <a:xfrm>
          <a:off x="0" y="0"/>
          <a:ext cx="0" cy="0"/>
          <a:chOff x="0" y="0"/>
          <a:chExt cx="0" cy="0"/>
        </a:xfrm>
      </p:grpSpPr>
      <p:pic>
        <p:nvPicPr>
          <p:cNvPr id="392" name="Google Shape;392;p51"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393" name="Google Shape;393;p51"/>
          <p:cNvSpPr txBox="1"/>
          <p:nvPr/>
        </p:nvSpPr>
        <p:spPr>
          <a:xfrm>
            <a:off x="761925" y="1958100"/>
            <a:ext cx="6570600" cy="8553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t/>
            </a:r>
            <a:endParaRPr sz="1600">
              <a:solidFill>
                <a:srgbClr val="3B1FC6"/>
              </a:solidFill>
              <a:latin typeface="Outfit"/>
              <a:ea typeface="Outfit"/>
              <a:cs typeface="Outfit"/>
              <a:sym typeface="Outfit"/>
            </a:endParaRPr>
          </a:p>
          <a:p>
            <a:pPr indent="0" lvl="0" marL="9144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394" name="Google Shape;394;p51"/>
          <p:cNvSpPr txBox="1"/>
          <p:nvPr/>
        </p:nvSpPr>
        <p:spPr>
          <a:xfrm>
            <a:off x="761925" y="859875"/>
            <a:ext cx="63045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t/>
            </a:r>
            <a:endParaRPr b="1" sz="4200">
              <a:solidFill>
                <a:srgbClr val="F8582B"/>
              </a:solidFill>
              <a:latin typeface="Outfit"/>
              <a:ea typeface="Outfit"/>
              <a:cs typeface="Outfit"/>
              <a:sym typeface="Outfit"/>
            </a:endParaRPr>
          </a:p>
        </p:txBody>
      </p:sp>
      <p:sp>
        <p:nvSpPr>
          <p:cNvPr id="395" name="Google Shape;395;p51"/>
          <p:cNvSpPr txBox="1"/>
          <p:nvPr/>
        </p:nvSpPr>
        <p:spPr>
          <a:xfrm>
            <a:off x="761925" y="1958100"/>
            <a:ext cx="7776600" cy="25266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Hierdoor </a:t>
            </a:r>
            <a:r>
              <a:rPr b="1" lang="nl" sz="1600">
                <a:solidFill>
                  <a:srgbClr val="3B1FC6"/>
                </a:solidFill>
                <a:latin typeface="Outfit"/>
                <a:ea typeface="Outfit"/>
                <a:cs typeface="Outfit"/>
                <a:sym typeface="Outfit"/>
              </a:rPr>
              <a:t>verschuift </a:t>
            </a:r>
            <a:r>
              <a:rPr lang="nl" sz="1600">
                <a:solidFill>
                  <a:srgbClr val="3B1FC6"/>
                </a:solidFill>
                <a:latin typeface="Outfit"/>
                <a:ea typeface="Outfit"/>
                <a:cs typeface="Outfit"/>
                <a:sym typeface="Outfit"/>
              </a:rPr>
              <a:t>geleidelijk het soort content dat je ziet, vaak zonder dat je het beseft </a:t>
            </a:r>
            <a:endParaRPr sz="1600">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Kan </a:t>
            </a:r>
            <a:r>
              <a:rPr b="1" lang="nl">
                <a:solidFill>
                  <a:srgbClr val="3B1FC6"/>
                </a:solidFill>
                <a:latin typeface="Outfit"/>
                <a:ea typeface="Outfit"/>
                <a:cs typeface="Outfit"/>
                <a:sym typeface="Outfit"/>
              </a:rPr>
              <a:t>positief </a:t>
            </a:r>
            <a:r>
              <a:rPr lang="nl">
                <a:solidFill>
                  <a:srgbClr val="3B1FC6"/>
                </a:solidFill>
                <a:latin typeface="Outfit"/>
                <a:ea typeface="Outfit"/>
                <a:cs typeface="Outfit"/>
                <a:sym typeface="Outfit"/>
              </a:rPr>
              <a:t>zijn (bv.. #BookTok, video’s over hypersensitiviteit, duurzame tips)</a:t>
            </a:r>
            <a:endParaRPr>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Kan ook </a:t>
            </a:r>
            <a:r>
              <a:rPr b="1" lang="nl">
                <a:solidFill>
                  <a:srgbClr val="3B1FC6"/>
                </a:solidFill>
                <a:latin typeface="Outfit"/>
                <a:ea typeface="Outfit"/>
                <a:cs typeface="Outfit"/>
                <a:sym typeface="Outfit"/>
              </a:rPr>
              <a:t>negatief </a:t>
            </a:r>
            <a:r>
              <a:rPr lang="nl">
                <a:solidFill>
                  <a:srgbClr val="3B1FC6"/>
                </a:solidFill>
                <a:latin typeface="Outfit"/>
                <a:ea typeface="Outfit"/>
                <a:cs typeface="Outfit"/>
                <a:sym typeface="Outfit"/>
              </a:rPr>
              <a:t>evolueren (bv. klimaat video’s → andermans eigendom kapotmaken → geweld is de enige oplossing)</a:t>
            </a:r>
            <a:endParaRPr sz="1600">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br>
              <a:rPr lang="nl" sz="1100">
                <a:solidFill>
                  <a:schemeClr val="dk1"/>
                </a:solidFill>
              </a:rPr>
            </a:br>
            <a:endParaRPr sz="1600">
              <a:solidFill>
                <a:srgbClr val="3B1FC6"/>
              </a:solidFill>
              <a:latin typeface="Outfit"/>
              <a:ea typeface="Outfit"/>
              <a:cs typeface="Outfit"/>
              <a:sym typeface="Outfit"/>
            </a:endParaRPr>
          </a:p>
          <a:p>
            <a:pPr indent="0" lvl="0" marL="914400" rtl="0" algn="l">
              <a:lnSpc>
                <a:spcPct val="115000"/>
              </a:lnSpc>
              <a:spcBef>
                <a:spcPts val="1200"/>
              </a:spcBef>
              <a:spcAft>
                <a:spcPts val="1200"/>
              </a:spcAft>
              <a:buNone/>
            </a:pPr>
            <a:r>
              <a:t/>
            </a:r>
            <a:endParaRPr sz="1600">
              <a:solidFill>
                <a:srgbClr val="3B1FC6"/>
              </a:solidFill>
              <a:latin typeface="Outfit"/>
              <a:ea typeface="Outfit"/>
              <a:cs typeface="Outfit"/>
              <a:sym typeface="Outfit"/>
            </a:endParaRPr>
          </a:p>
        </p:txBody>
      </p:sp>
      <p:sp>
        <p:nvSpPr>
          <p:cNvPr id="396" name="Google Shape;396;p51"/>
          <p:cNvSpPr txBox="1"/>
          <p:nvPr/>
        </p:nvSpPr>
        <p:spPr>
          <a:xfrm>
            <a:off x="761925" y="859875"/>
            <a:ext cx="73002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Algoritmes</a:t>
            </a:r>
            <a:endParaRPr b="1" sz="4200">
              <a:solidFill>
                <a:srgbClr val="F8582B"/>
              </a:solidFill>
              <a:latin typeface="Outfit"/>
              <a:ea typeface="Outfit"/>
              <a:cs typeface="Outfit"/>
              <a:sym typeface="Outfi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400" name="Shape 400"/>
        <p:cNvGrpSpPr/>
        <p:nvPr/>
      </p:nvGrpSpPr>
      <p:grpSpPr>
        <a:xfrm>
          <a:off x="0" y="0"/>
          <a:ext cx="0" cy="0"/>
          <a:chOff x="0" y="0"/>
          <a:chExt cx="0" cy="0"/>
        </a:xfrm>
      </p:grpSpPr>
      <p:pic>
        <p:nvPicPr>
          <p:cNvPr id="401" name="Google Shape;401;p52"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402" name="Google Shape;402;p52"/>
          <p:cNvSpPr txBox="1"/>
          <p:nvPr/>
        </p:nvSpPr>
        <p:spPr>
          <a:xfrm>
            <a:off x="761925" y="1958100"/>
            <a:ext cx="6570600" cy="8553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t/>
            </a:r>
            <a:endParaRPr sz="1600">
              <a:solidFill>
                <a:srgbClr val="3B1FC6"/>
              </a:solidFill>
              <a:latin typeface="Outfit"/>
              <a:ea typeface="Outfit"/>
              <a:cs typeface="Outfit"/>
              <a:sym typeface="Outfit"/>
            </a:endParaRPr>
          </a:p>
          <a:p>
            <a:pPr indent="0" lvl="0" marL="9144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403" name="Google Shape;403;p52"/>
          <p:cNvSpPr txBox="1"/>
          <p:nvPr/>
        </p:nvSpPr>
        <p:spPr>
          <a:xfrm>
            <a:off x="761925" y="859875"/>
            <a:ext cx="63045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t/>
            </a:r>
            <a:endParaRPr b="1" sz="4200">
              <a:solidFill>
                <a:srgbClr val="F8582B"/>
              </a:solidFill>
              <a:latin typeface="Outfit"/>
              <a:ea typeface="Outfit"/>
              <a:cs typeface="Outfit"/>
              <a:sym typeface="Outfit"/>
            </a:endParaRPr>
          </a:p>
        </p:txBody>
      </p:sp>
      <p:sp>
        <p:nvSpPr>
          <p:cNvPr id="404" name="Google Shape;404;p52"/>
          <p:cNvSpPr txBox="1"/>
          <p:nvPr/>
        </p:nvSpPr>
        <p:spPr>
          <a:xfrm>
            <a:off x="761925" y="1958100"/>
            <a:ext cx="7300200" cy="3018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nl" sz="1600">
                <a:solidFill>
                  <a:schemeClr val="dk1"/>
                </a:solidFill>
              </a:rPr>
              <a:t>🫧</a:t>
            </a:r>
            <a:r>
              <a:rPr b="1" lang="nl" sz="1600">
                <a:solidFill>
                  <a:srgbClr val="3B1FC6"/>
                </a:solidFill>
                <a:latin typeface="Outfit"/>
                <a:ea typeface="Outfit"/>
                <a:cs typeface="Outfit"/>
                <a:sym typeface="Outfit"/>
              </a:rPr>
              <a:t>Filterbubbel</a:t>
            </a:r>
            <a:r>
              <a:rPr lang="nl" sz="1600">
                <a:solidFill>
                  <a:srgbClr val="3B1FC6"/>
                </a:solidFill>
                <a:latin typeface="Outfit"/>
                <a:ea typeface="Outfit"/>
                <a:cs typeface="Outfit"/>
                <a:sym typeface="Outfit"/>
              </a:rPr>
              <a:t>: je ziet vooral de dingen die je al leuk vindt</a:t>
            </a:r>
            <a:endParaRPr sz="1600">
              <a:solidFill>
                <a:srgbClr val="3B1FC6"/>
              </a:solidFill>
              <a:latin typeface="Outfit"/>
              <a:ea typeface="Outfit"/>
              <a:cs typeface="Outfit"/>
              <a:sym typeface="Outfit"/>
            </a:endParaRPr>
          </a:p>
          <a:p>
            <a:pPr indent="-317500" lvl="1" marL="914400" rtl="0" algn="l">
              <a:lnSpc>
                <a:spcPct val="115000"/>
              </a:lnSpc>
              <a:spcBef>
                <a:spcPts val="1200"/>
              </a:spcBef>
              <a:spcAft>
                <a:spcPts val="0"/>
              </a:spcAft>
              <a:buClr>
                <a:srgbClr val="3B1FC6"/>
              </a:buClr>
              <a:buSzPts val="1400"/>
              <a:buFont typeface="Outfit"/>
              <a:buChar char="○"/>
            </a:pPr>
            <a:r>
              <a:rPr lang="nl">
                <a:solidFill>
                  <a:srgbClr val="3B1FC6"/>
                </a:solidFill>
                <a:latin typeface="Outfit"/>
                <a:ea typeface="Outfit"/>
                <a:cs typeface="Outfit"/>
                <a:sym typeface="Outfit"/>
              </a:rPr>
              <a:t>Risico: je krijgt minder zicht op andere meningen/ informatie</a:t>
            </a:r>
            <a:endParaRPr>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b="1" lang="nl" sz="1600">
                <a:solidFill>
                  <a:schemeClr val="dk1"/>
                </a:solidFill>
              </a:rPr>
              <a:t>🔊</a:t>
            </a:r>
            <a:r>
              <a:rPr b="1" lang="nl" sz="1600">
                <a:solidFill>
                  <a:srgbClr val="3B1FC6"/>
                </a:solidFill>
                <a:latin typeface="Outfit"/>
                <a:ea typeface="Outfit"/>
                <a:cs typeface="Outfit"/>
                <a:sym typeface="Outfit"/>
              </a:rPr>
              <a:t>Echokamer</a:t>
            </a:r>
            <a:r>
              <a:rPr lang="nl" sz="1600">
                <a:solidFill>
                  <a:srgbClr val="3B1FC6"/>
                </a:solidFill>
                <a:latin typeface="Outfit"/>
                <a:ea typeface="Outfit"/>
                <a:cs typeface="Outfit"/>
                <a:sym typeface="Outfit"/>
              </a:rPr>
              <a:t>: je hoort alleen stemmen die hetzelfde denken als jij</a:t>
            </a:r>
            <a:endParaRPr sz="1600">
              <a:solidFill>
                <a:srgbClr val="3B1FC6"/>
              </a:solidFill>
              <a:latin typeface="Outfit"/>
              <a:ea typeface="Outfit"/>
              <a:cs typeface="Outfit"/>
              <a:sym typeface="Outfit"/>
            </a:endParaRPr>
          </a:p>
          <a:p>
            <a:pPr indent="-317500" lvl="1" marL="914400" rtl="0" algn="l">
              <a:lnSpc>
                <a:spcPct val="115000"/>
              </a:lnSpc>
              <a:spcBef>
                <a:spcPts val="1200"/>
              </a:spcBef>
              <a:spcAft>
                <a:spcPts val="0"/>
              </a:spcAft>
              <a:buClr>
                <a:srgbClr val="3B1FC6"/>
              </a:buClr>
              <a:buSzPts val="1400"/>
              <a:buFont typeface="Outfit"/>
              <a:buChar char="○"/>
            </a:pPr>
            <a:r>
              <a:rPr lang="nl">
                <a:solidFill>
                  <a:srgbClr val="3B1FC6"/>
                </a:solidFill>
                <a:latin typeface="Outfit"/>
                <a:ea typeface="Outfit"/>
                <a:cs typeface="Outfit"/>
                <a:sym typeface="Outfit"/>
              </a:rPr>
              <a:t>Risico: je denkt misschien dat jouw mening de enige juiste is</a:t>
            </a:r>
            <a:endParaRPr>
              <a:solidFill>
                <a:srgbClr val="3B1FC6"/>
              </a:solidFill>
              <a:latin typeface="Outfit"/>
              <a:ea typeface="Outfit"/>
              <a:cs typeface="Outfit"/>
              <a:sym typeface="Outfit"/>
            </a:endParaRPr>
          </a:p>
          <a:p>
            <a:pPr indent="0" lvl="0" marL="0" rtl="0" algn="l">
              <a:lnSpc>
                <a:spcPct val="115000"/>
              </a:lnSpc>
              <a:spcBef>
                <a:spcPts val="1200"/>
              </a:spcBef>
              <a:spcAft>
                <a:spcPts val="0"/>
              </a:spcAft>
              <a:buNone/>
            </a:pPr>
            <a:r>
              <a:rPr b="1" lang="nl" sz="1600">
                <a:solidFill>
                  <a:srgbClr val="3B1FC6"/>
                </a:solidFill>
                <a:latin typeface="Outfit"/>
                <a:ea typeface="Outfit"/>
                <a:cs typeface="Outfit"/>
                <a:sym typeface="Outfit"/>
              </a:rPr>
              <a:t>🐇Rabbit hole/konijnenpijp</a:t>
            </a:r>
            <a:r>
              <a:rPr lang="nl" sz="1600">
                <a:solidFill>
                  <a:srgbClr val="3B1FC6"/>
                </a:solidFill>
                <a:latin typeface="Outfit"/>
                <a:ea typeface="Outfit"/>
                <a:cs typeface="Outfit"/>
                <a:sym typeface="Outfit"/>
              </a:rPr>
              <a:t>: je blijft maar klikken en kijken</a:t>
            </a:r>
            <a:endParaRPr sz="1600">
              <a:solidFill>
                <a:srgbClr val="3B1FC6"/>
              </a:solidFill>
              <a:latin typeface="Outfit"/>
              <a:ea typeface="Outfit"/>
              <a:cs typeface="Outfit"/>
              <a:sym typeface="Outfit"/>
            </a:endParaRPr>
          </a:p>
          <a:p>
            <a:pPr indent="-342900" lvl="1" marL="914400" rtl="0" algn="l">
              <a:lnSpc>
                <a:spcPct val="115000"/>
              </a:lnSpc>
              <a:spcBef>
                <a:spcPts val="1200"/>
              </a:spcBef>
              <a:spcAft>
                <a:spcPts val="0"/>
              </a:spcAft>
              <a:buClr>
                <a:srgbClr val="3B1FC6"/>
              </a:buClr>
              <a:buSzPts val="1800"/>
              <a:buFont typeface="Outfit"/>
              <a:buChar char="○"/>
            </a:pPr>
            <a:r>
              <a:rPr lang="nl">
                <a:solidFill>
                  <a:srgbClr val="3B1FC6"/>
                </a:solidFill>
                <a:latin typeface="Outfit"/>
                <a:ea typeface="Outfit"/>
                <a:cs typeface="Outfit"/>
                <a:sym typeface="Outfit"/>
              </a:rPr>
              <a:t>Risico: je belandt bij extreme ideeën/ complottheorieën</a:t>
            </a:r>
            <a:endParaRPr sz="1600">
              <a:solidFill>
                <a:srgbClr val="3B1FC6"/>
              </a:solidFill>
              <a:latin typeface="Outfit"/>
              <a:ea typeface="Outfit"/>
              <a:cs typeface="Outfit"/>
              <a:sym typeface="Outfit"/>
            </a:endParaRPr>
          </a:p>
          <a:p>
            <a:pPr indent="0" lvl="0" marL="914400" rtl="0" algn="l">
              <a:lnSpc>
                <a:spcPct val="115000"/>
              </a:lnSpc>
              <a:spcBef>
                <a:spcPts val="1200"/>
              </a:spcBef>
              <a:spcAft>
                <a:spcPts val="1200"/>
              </a:spcAft>
              <a:buNone/>
            </a:pPr>
            <a:r>
              <a:t/>
            </a:r>
            <a:endParaRPr sz="1600">
              <a:solidFill>
                <a:srgbClr val="3B1FC6"/>
              </a:solidFill>
              <a:latin typeface="Outfit"/>
              <a:ea typeface="Outfit"/>
              <a:cs typeface="Outfit"/>
              <a:sym typeface="Outfit"/>
            </a:endParaRPr>
          </a:p>
        </p:txBody>
      </p:sp>
      <p:sp>
        <p:nvSpPr>
          <p:cNvPr id="405" name="Google Shape;405;p52"/>
          <p:cNvSpPr txBox="1"/>
          <p:nvPr/>
        </p:nvSpPr>
        <p:spPr>
          <a:xfrm>
            <a:off x="761925" y="859875"/>
            <a:ext cx="73002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Algoritmes</a:t>
            </a:r>
            <a:endParaRPr b="1" sz="4200">
              <a:solidFill>
                <a:srgbClr val="F8582B"/>
              </a:solidFill>
              <a:latin typeface="Outfit"/>
              <a:ea typeface="Outfit"/>
              <a:cs typeface="Outfit"/>
              <a:sym typeface="Outfit"/>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409" name="Shape 409"/>
        <p:cNvGrpSpPr/>
        <p:nvPr/>
      </p:nvGrpSpPr>
      <p:grpSpPr>
        <a:xfrm>
          <a:off x="0" y="0"/>
          <a:ext cx="0" cy="0"/>
          <a:chOff x="0" y="0"/>
          <a:chExt cx="0" cy="0"/>
        </a:xfrm>
      </p:grpSpPr>
      <p:pic>
        <p:nvPicPr>
          <p:cNvPr id="410" name="Google Shape;410;p53"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411" name="Google Shape;411;p53"/>
          <p:cNvSpPr txBox="1"/>
          <p:nvPr/>
        </p:nvSpPr>
        <p:spPr>
          <a:xfrm>
            <a:off x="833350" y="1801075"/>
            <a:ext cx="7521900" cy="3237000"/>
          </a:xfrm>
          <a:prstGeom prst="rect">
            <a:avLst/>
          </a:prstGeom>
          <a:noFill/>
          <a:ln>
            <a:noFill/>
          </a:ln>
        </p:spPr>
        <p:txBody>
          <a:bodyPr anchorCtr="0" anchor="t" bIns="91425" lIns="91425" spcFirstLastPara="1" rIns="91425" wrap="square" tIns="91425">
            <a:spAutoFit/>
          </a:bodyPr>
          <a:lstStyle/>
          <a:p>
            <a:pPr indent="-330200" lvl="0" marL="457200" rtl="0" algn="l">
              <a:lnSpc>
                <a:spcPct val="115000"/>
              </a:lnSpc>
              <a:spcBef>
                <a:spcPts val="1400"/>
              </a:spcBef>
              <a:spcAft>
                <a:spcPts val="0"/>
              </a:spcAft>
              <a:buClr>
                <a:srgbClr val="3B1FC6"/>
              </a:buClr>
              <a:buSzPts val="1600"/>
              <a:buFont typeface="Outfit"/>
              <a:buChar char="●"/>
            </a:pPr>
            <a:r>
              <a:rPr b="1" lang="nl" sz="1600">
                <a:solidFill>
                  <a:srgbClr val="3B1FC6"/>
                </a:solidFill>
                <a:latin typeface="Outfit"/>
                <a:ea typeface="Outfit"/>
                <a:cs typeface="Outfit"/>
                <a:sym typeface="Outfit"/>
              </a:rPr>
              <a:t>Zoek bewust andere meningen op</a:t>
            </a:r>
            <a:endParaRPr b="1" sz="1600">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lang="nl" sz="1200">
                <a:solidFill>
                  <a:srgbClr val="3B1FC6"/>
                </a:solidFill>
                <a:latin typeface="Outfit"/>
                <a:ea typeface="Outfit"/>
                <a:cs typeface="Outfit"/>
                <a:sym typeface="Outfit"/>
              </a:rPr>
              <a:t>Volg accounts of pagina’s die </a:t>
            </a:r>
            <a:r>
              <a:rPr b="1" lang="nl" sz="1200">
                <a:solidFill>
                  <a:srgbClr val="3B1FC6"/>
                </a:solidFill>
                <a:latin typeface="Outfit"/>
                <a:ea typeface="Outfit"/>
                <a:cs typeface="Outfit"/>
                <a:sym typeface="Outfit"/>
              </a:rPr>
              <a:t>een andere visie hebben</a:t>
            </a:r>
            <a:r>
              <a:rPr lang="nl" sz="1200">
                <a:solidFill>
                  <a:srgbClr val="3B1FC6"/>
                </a:solidFill>
                <a:latin typeface="Outfit"/>
                <a:ea typeface="Outfit"/>
                <a:cs typeface="Outfit"/>
                <a:sym typeface="Outfit"/>
              </a:rPr>
              <a:t> dan die je gewoonlijk volgt</a:t>
            </a:r>
            <a:endParaRPr sz="1200">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Font typeface="Outfit"/>
              <a:buChar char="○"/>
            </a:pPr>
            <a:r>
              <a:rPr lang="nl" sz="1200">
                <a:solidFill>
                  <a:srgbClr val="3B1FC6"/>
                </a:solidFill>
                <a:latin typeface="Outfit"/>
                <a:ea typeface="Outfit"/>
                <a:cs typeface="Outfit"/>
                <a:sym typeface="Outfit"/>
              </a:rPr>
              <a:t> Lees ook eens nieuws uit andere </a:t>
            </a:r>
            <a:r>
              <a:rPr b="1" lang="nl" sz="1200">
                <a:solidFill>
                  <a:srgbClr val="3B1FC6"/>
                </a:solidFill>
                <a:latin typeface="Outfit"/>
                <a:ea typeface="Outfit"/>
                <a:cs typeface="Outfit"/>
                <a:sym typeface="Outfit"/>
              </a:rPr>
              <a:t>mediahuizen</a:t>
            </a:r>
            <a:r>
              <a:rPr lang="nl" sz="1200">
                <a:solidFill>
                  <a:srgbClr val="3B1FC6"/>
                </a:solidFill>
                <a:latin typeface="Outfit"/>
                <a:ea typeface="Outfit"/>
                <a:cs typeface="Outfit"/>
                <a:sym typeface="Outfit"/>
              </a:rPr>
              <a:t>/ internationale bronnen </a:t>
            </a:r>
            <a:endParaRPr b="1" sz="1600">
              <a:solidFill>
                <a:srgbClr val="3B1FC6"/>
              </a:solidFill>
              <a:latin typeface="Outfit"/>
              <a:ea typeface="Outfit"/>
              <a:cs typeface="Outfit"/>
              <a:sym typeface="Outfit"/>
            </a:endParaRPr>
          </a:p>
          <a:p>
            <a:pPr indent="-330200" lvl="0" marL="457200" rtl="0" algn="l">
              <a:lnSpc>
                <a:spcPct val="115000"/>
              </a:lnSpc>
              <a:spcBef>
                <a:spcPts val="0"/>
              </a:spcBef>
              <a:spcAft>
                <a:spcPts val="0"/>
              </a:spcAft>
              <a:buClr>
                <a:srgbClr val="3B1FC6"/>
              </a:buClr>
              <a:buSzPts val="1600"/>
              <a:buFont typeface="Outfit"/>
              <a:buChar char="●"/>
            </a:pPr>
            <a:r>
              <a:rPr b="1" lang="nl" sz="1600">
                <a:solidFill>
                  <a:srgbClr val="3B1FC6"/>
                </a:solidFill>
                <a:latin typeface="Outfit"/>
                <a:ea typeface="Outfit"/>
                <a:cs typeface="Outfit"/>
                <a:sym typeface="Outfit"/>
              </a:rPr>
              <a:t>Maak je algoritme ‘schoon’ </a:t>
            </a:r>
            <a:r>
              <a:rPr lang="nl" sz="1600">
                <a:solidFill>
                  <a:srgbClr val="3B1FC6"/>
                </a:solidFill>
                <a:latin typeface="Outfit"/>
                <a:ea typeface="Outfit"/>
                <a:cs typeface="Outfit"/>
                <a:sym typeface="Outfit"/>
              </a:rPr>
              <a:t>op platforms zoals YouTube, TikTok of Instagram:</a:t>
            </a:r>
            <a:endParaRPr sz="1600">
              <a:solidFill>
                <a:srgbClr val="3B1FC6"/>
              </a:solidFill>
              <a:latin typeface="Outfit"/>
              <a:ea typeface="Outfit"/>
              <a:cs typeface="Outfit"/>
              <a:sym typeface="Outfit"/>
            </a:endParaRPr>
          </a:p>
          <a:p>
            <a:pPr indent="-304800" lvl="1" marL="914400" rtl="0" algn="l">
              <a:lnSpc>
                <a:spcPct val="115000"/>
              </a:lnSpc>
              <a:spcBef>
                <a:spcPts val="0"/>
              </a:spcBef>
              <a:spcAft>
                <a:spcPts val="0"/>
              </a:spcAft>
              <a:buClr>
                <a:srgbClr val="3B1FC6"/>
              </a:buClr>
              <a:buSzPts val="1200"/>
              <a:buChar char="○"/>
            </a:pPr>
            <a:r>
              <a:rPr b="1" lang="nl" sz="1200">
                <a:solidFill>
                  <a:srgbClr val="3B1FC6"/>
                </a:solidFill>
                <a:latin typeface="Outfit"/>
                <a:ea typeface="Outfit"/>
                <a:cs typeface="Outfit"/>
                <a:sym typeface="Outfit"/>
              </a:rPr>
              <a:t>Cookies </a:t>
            </a:r>
            <a:r>
              <a:rPr lang="nl" sz="1200">
                <a:solidFill>
                  <a:srgbClr val="3B1FC6"/>
                </a:solidFill>
                <a:latin typeface="Outfit"/>
                <a:ea typeface="Outfit"/>
                <a:cs typeface="Outfit"/>
                <a:sym typeface="Outfit"/>
              </a:rPr>
              <a:t>verwijderen</a:t>
            </a:r>
            <a:endParaRPr sz="1200">
              <a:solidFill>
                <a:srgbClr val="3B1FC6"/>
              </a:solidFill>
              <a:latin typeface="Outfit"/>
              <a:ea typeface="Outfit"/>
              <a:cs typeface="Outfit"/>
              <a:sym typeface="Outfit"/>
            </a:endParaRPr>
          </a:p>
          <a:p>
            <a:pPr indent="-304800" lvl="1" marL="914400" rtl="0" algn="l">
              <a:lnSpc>
                <a:spcPct val="115000"/>
              </a:lnSpc>
              <a:spcBef>
                <a:spcPts val="0"/>
              </a:spcBef>
              <a:spcAft>
                <a:spcPts val="0"/>
              </a:spcAft>
              <a:buClr>
                <a:srgbClr val="3B1FC6"/>
              </a:buClr>
              <a:buSzPts val="1200"/>
              <a:buChar char="○"/>
            </a:pPr>
            <a:r>
              <a:rPr lang="nl" sz="1200">
                <a:solidFill>
                  <a:srgbClr val="3B1FC6"/>
                </a:solidFill>
                <a:latin typeface="Outfit"/>
                <a:ea typeface="Outfit"/>
                <a:cs typeface="Outfit"/>
                <a:sym typeface="Outfit"/>
              </a:rPr>
              <a:t>Ga naar je geschiedenis en </a:t>
            </a:r>
            <a:r>
              <a:rPr b="1" lang="nl" sz="1200">
                <a:solidFill>
                  <a:srgbClr val="3B1FC6"/>
                </a:solidFill>
                <a:latin typeface="Outfit"/>
                <a:ea typeface="Outfit"/>
                <a:cs typeface="Outfit"/>
                <a:sym typeface="Outfit"/>
              </a:rPr>
              <a:t>verwijder bekeken video's/posts</a:t>
            </a:r>
            <a:r>
              <a:rPr lang="nl" sz="1200">
                <a:solidFill>
                  <a:srgbClr val="3B1FC6"/>
                </a:solidFill>
                <a:latin typeface="Outfit"/>
                <a:ea typeface="Outfit"/>
                <a:cs typeface="Outfit"/>
                <a:sym typeface="Outfit"/>
              </a:rPr>
              <a:t> </a:t>
            </a:r>
            <a:endParaRPr sz="1200">
              <a:solidFill>
                <a:srgbClr val="3B1FC6"/>
              </a:solidFill>
              <a:latin typeface="Outfit"/>
              <a:ea typeface="Outfit"/>
              <a:cs typeface="Outfit"/>
              <a:sym typeface="Outfit"/>
            </a:endParaRPr>
          </a:p>
          <a:p>
            <a:pPr indent="-304800" lvl="1" marL="914400" rtl="0" algn="l">
              <a:lnSpc>
                <a:spcPct val="115000"/>
              </a:lnSpc>
              <a:spcBef>
                <a:spcPts val="0"/>
              </a:spcBef>
              <a:spcAft>
                <a:spcPts val="0"/>
              </a:spcAft>
              <a:buClr>
                <a:srgbClr val="3B1FC6"/>
              </a:buClr>
              <a:buSzPts val="1200"/>
              <a:buChar char="○"/>
            </a:pPr>
            <a:r>
              <a:rPr lang="nl" sz="1200">
                <a:solidFill>
                  <a:srgbClr val="3B1FC6"/>
                </a:solidFill>
                <a:latin typeface="Outfit"/>
                <a:ea typeface="Outfit"/>
                <a:cs typeface="Outfit"/>
                <a:sym typeface="Outfit"/>
              </a:rPr>
              <a:t>Klik bewust op “</a:t>
            </a:r>
            <a:r>
              <a:rPr b="1" lang="nl" sz="1200">
                <a:solidFill>
                  <a:srgbClr val="3B1FC6"/>
                </a:solidFill>
                <a:latin typeface="Outfit"/>
                <a:ea typeface="Outfit"/>
                <a:cs typeface="Outfit"/>
                <a:sym typeface="Outfit"/>
              </a:rPr>
              <a:t>Niet geïnteresseerd</a:t>
            </a:r>
            <a:r>
              <a:rPr lang="nl" sz="1200">
                <a:solidFill>
                  <a:srgbClr val="3B1FC6"/>
                </a:solidFill>
                <a:latin typeface="Outfit"/>
                <a:ea typeface="Outfit"/>
                <a:cs typeface="Outfit"/>
                <a:sym typeface="Outfit"/>
              </a:rPr>
              <a:t>” bij content die je wil vermijden</a:t>
            </a:r>
            <a:endParaRPr sz="1200">
              <a:solidFill>
                <a:srgbClr val="3B1FC6"/>
              </a:solidFill>
              <a:latin typeface="Outfit"/>
              <a:ea typeface="Outfit"/>
              <a:cs typeface="Outfit"/>
              <a:sym typeface="Outfit"/>
            </a:endParaRPr>
          </a:p>
          <a:p>
            <a:pPr indent="-304800" lvl="1" marL="914400" rtl="0" algn="l">
              <a:lnSpc>
                <a:spcPct val="115000"/>
              </a:lnSpc>
              <a:spcBef>
                <a:spcPts val="0"/>
              </a:spcBef>
              <a:spcAft>
                <a:spcPts val="0"/>
              </a:spcAft>
              <a:buClr>
                <a:srgbClr val="3B1FC6"/>
              </a:buClr>
              <a:buSzPts val="1200"/>
              <a:buChar char="○"/>
            </a:pPr>
            <a:r>
              <a:rPr lang="nl" sz="1200">
                <a:solidFill>
                  <a:srgbClr val="3B1FC6"/>
                </a:solidFill>
                <a:latin typeface="Outfit"/>
                <a:ea typeface="Outfit"/>
                <a:cs typeface="Outfit"/>
                <a:sym typeface="Outfit"/>
              </a:rPr>
              <a:t>Zoek en bekijk </a:t>
            </a:r>
            <a:r>
              <a:rPr b="1" lang="nl" sz="1200">
                <a:solidFill>
                  <a:srgbClr val="3B1FC6"/>
                </a:solidFill>
                <a:latin typeface="Outfit"/>
                <a:ea typeface="Outfit"/>
                <a:cs typeface="Outfit"/>
                <a:sym typeface="Outfit"/>
              </a:rPr>
              <a:t>andere soorten content</a:t>
            </a:r>
            <a:r>
              <a:rPr lang="nl" sz="1200">
                <a:solidFill>
                  <a:srgbClr val="3B1FC6"/>
                </a:solidFill>
                <a:latin typeface="Outfit"/>
                <a:ea typeface="Outfit"/>
                <a:cs typeface="Outfit"/>
                <a:sym typeface="Outfit"/>
              </a:rPr>
              <a:t> dan je normaal doet </a:t>
            </a:r>
            <a:endParaRPr sz="1200">
              <a:solidFill>
                <a:srgbClr val="3B1FC6"/>
              </a:solidFill>
              <a:latin typeface="Outfit"/>
              <a:ea typeface="Outfit"/>
              <a:cs typeface="Outfit"/>
              <a:sym typeface="Outfit"/>
            </a:endParaRPr>
          </a:p>
          <a:p>
            <a:pPr indent="-292100" lvl="2" marL="1371600" rtl="0" algn="l">
              <a:lnSpc>
                <a:spcPct val="115000"/>
              </a:lnSpc>
              <a:spcBef>
                <a:spcPts val="0"/>
              </a:spcBef>
              <a:spcAft>
                <a:spcPts val="0"/>
              </a:spcAft>
              <a:buClr>
                <a:srgbClr val="3B1FC6"/>
              </a:buClr>
              <a:buSzPts val="1000"/>
              <a:buChar char="■"/>
            </a:pPr>
            <a:r>
              <a:rPr lang="nl" sz="1000">
                <a:solidFill>
                  <a:srgbClr val="3B1FC6"/>
                </a:solidFill>
                <a:latin typeface="Outfit"/>
                <a:ea typeface="Outfit"/>
                <a:cs typeface="Outfit"/>
                <a:sym typeface="Outfit"/>
              </a:rPr>
              <a:t>Bv. wetenschappelijke video's, kunst, andere talen</a:t>
            </a:r>
            <a:endParaRPr sz="1000">
              <a:solidFill>
                <a:srgbClr val="3B1FC6"/>
              </a:solidFill>
              <a:latin typeface="Outfit"/>
              <a:ea typeface="Outfit"/>
              <a:cs typeface="Outfit"/>
              <a:sym typeface="Outfit"/>
            </a:endParaRPr>
          </a:p>
          <a:p>
            <a:pPr indent="-330200" lvl="0" marL="457200" rtl="0" algn="l">
              <a:lnSpc>
                <a:spcPct val="115000"/>
              </a:lnSpc>
              <a:spcBef>
                <a:spcPts val="0"/>
              </a:spcBef>
              <a:spcAft>
                <a:spcPts val="0"/>
              </a:spcAft>
              <a:buClr>
                <a:srgbClr val="3B1FC6"/>
              </a:buClr>
              <a:buSzPts val="1600"/>
              <a:buFont typeface="Outfit"/>
              <a:buChar char="●"/>
            </a:pPr>
            <a:r>
              <a:rPr b="1" lang="nl" sz="1600">
                <a:solidFill>
                  <a:srgbClr val="3B1FC6"/>
                </a:solidFill>
                <a:latin typeface="Outfit"/>
                <a:ea typeface="Outfit"/>
                <a:cs typeface="Outfit"/>
                <a:sym typeface="Outfit"/>
              </a:rPr>
              <a:t>Gebruik incognito modus/ een tweede account</a:t>
            </a:r>
            <a:endParaRPr sz="1600">
              <a:solidFill>
                <a:srgbClr val="3B1FC6"/>
              </a:solidFill>
              <a:latin typeface="Outfit"/>
              <a:ea typeface="Outfit"/>
              <a:cs typeface="Outfit"/>
              <a:sym typeface="Outfit"/>
            </a:endParaRPr>
          </a:p>
          <a:p>
            <a:pPr indent="-304800" lvl="1" marL="914400" rtl="0" algn="l">
              <a:lnSpc>
                <a:spcPct val="115000"/>
              </a:lnSpc>
              <a:spcBef>
                <a:spcPts val="0"/>
              </a:spcBef>
              <a:spcAft>
                <a:spcPts val="0"/>
              </a:spcAft>
              <a:buClr>
                <a:srgbClr val="3B1FC6"/>
              </a:buClr>
              <a:buSzPts val="1200"/>
              <a:buChar char="○"/>
            </a:pPr>
            <a:r>
              <a:rPr lang="nl" sz="1200">
                <a:solidFill>
                  <a:srgbClr val="3B1FC6"/>
                </a:solidFill>
                <a:latin typeface="Outfit"/>
                <a:ea typeface="Outfit"/>
                <a:cs typeface="Outfit"/>
                <a:sym typeface="Outfit"/>
              </a:rPr>
              <a:t>Daarmee voorkom je dat je bestaande algoritme "meekijkt"</a:t>
            </a:r>
            <a:endParaRPr sz="1200">
              <a:solidFill>
                <a:srgbClr val="3B1FC6"/>
              </a:solidFill>
              <a:latin typeface="Outfit"/>
              <a:ea typeface="Outfit"/>
              <a:cs typeface="Outfit"/>
              <a:sym typeface="Outfit"/>
            </a:endParaRPr>
          </a:p>
          <a:p>
            <a:pPr indent="-304800" lvl="1" marL="914400" rtl="0" algn="l">
              <a:lnSpc>
                <a:spcPct val="115000"/>
              </a:lnSpc>
              <a:spcBef>
                <a:spcPts val="0"/>
              </a:spcBef>
              <a:spcAft>
                <a:spcPts val="0"/>
              </a:spcAft>
              <a:buClr>
                <a:srgbClr val="3B1FC6"/>
              </a:buClr>
              <a:buSzPts val="1200"/>
              <a:buChar char="○"/>
            </a:pPr>
            <a:r>
              <a:rPr lang="nl" sz="1200">
                <a:solidFill>
                  <a:srgbClr val="3B1FC6"/>
                </a:solidFill>
                <a:latin typeface="Outfit"/>
                <a:ea typeface="Outfit"/>
                <a:cs typeface="Outfit"/>
                <a:sym typeface="Outfit"/>
              </a:rPr>
              <a:t>Gebruik het om </a:t>
            </a:r>
            <a:r>
              <a:rPr b="1" lang="nl" sz="1200">
                <a:solidFill>
                  <a:srgbClr val="3B1FC6"/>
                </a:solidFill>
                <a:latin typeface="Outfit"/>
                <a:ea typeface="Outfit"/>
                <a:cs typeface="Outfit"/>
                <a:sym typeface="Outfit"/>
              </a:rPr>
              <a:t>nieuws of content buiten je interessesfeer</a:t>
            </a:r>
            <a:r>
              <a:rPr lang="nl" sz="1200">
                <a:solidFill>
                  <a:srgbClr val="3B1FC6"/>
                </a:solidFill>
                <a:latin typeface="Outfit"/>
                <a:ea typeface="Outfit"/>
                <a:cs typeface="Outfit"/>
                <a:sym typeface="Outfit"/>
              </a:rPr>
              <a:t> op te zoeken</a:t>
            </a:r>
            <a:endParaRPr sz="1500">
              <a:solidFill>
                <a:srgbClr val="3B1FC6"/>
              </a:solidFill>
              <a:latin typeface="Outfit"/>
              <a:ea typeface="Outfit"/>
              <a:cs typeface="Outfit"/>
              <a:sym typeface="Outfit"/>
            </a:endParaRPr>
          </a:p>
        </p:txBody>
      </p:sp>
      <p:sp>
        <p:nvSpPr>
          <p:cNvPr id="412" name="Google Shape;412;p53"/>
          <p:cNvSpPr txBox="1"/>
          <p:nvPr/>
        </p:nvSpPr>
        <p:spPr>
          <a:xfrm>
            <a:off x="713150" y="323575"/>
            <a:ext cx="74007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💡Tips voor gevarieerde content </a:t>
            </a:r>
            <a:endParaRPr b="1" sz="4200">
              <a:solidFill>
                <a:srgbClr val="F8582B"/>
              </a:solidFill>
              <a:latin typeface="Outfit"/>
              <a:ea typeface="Outfit"/>
              <a:cs typeface="Outfit"/>
              <a:sym typeface="Outfit"/>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416" name="Shape 416"/>
        <p:cNvGrpSpPr/>
        <p:nvPr/>
      </p:nvGrpSpPr>
      <p:grpSpPr>
        <a:xfrm>
          <a:off x="0" y="0"/>
          <a:ext cx="0" cy="0"/>
          <a:chOff x="0" y="0"/>
          <a:chExt cx="0" cy="0"/>
        </a:xfrm>
      </p:grpSpPr>
      <p:pic>
        <p:nvPicPr>
          <p:cNvPr id="417" name="Google Shape;417;p54" title="BG blue.png"/>
          <p:cNvPicPr preferRelativeResize="0"/>
          <p:nvPr/>
        </p:nvPicPr>
        <p:blipFill rotWithShape="1">
          <a:blip r:embed="rId3">
            <a:alphaModFix/>
          </a:blip>
          <a:srcRect b="42759" l="0" r="0" t="628"/>
          <a:stretch/>
        </p:blipFill>
        <p:spPr>
          <a:xfrm>
            <a:off x="0" y="-63275"/>
            <a:ext cx="9197302" cy="5206774"/>
          </a:xfrm>
          <a:prstGeom prst="rect">
            <a:avLst/>
          </a:prstGeom>
          <a:noFill/>
          <a:ln>
            <a:noFill/>
          </a:ln>
        </p:spPr>
      </p:pic>
      <p:pic>
        <p:nvPicPr>
          <p:cNvPr id="418" name="Google Shape;418;p54"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419" name="Google Shape;419;p54"/>
          <p:cNvSpPr txBox="1"/>
          <p:nvPr/>
        </p:nvSpPr>
        <p:spPr>
          <a:xfrm>
            <a:off x="5284350" y="2209275"/>
            <a:ext cx="3688800" cy="1366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800">
                <a:solidFill>
                  <a:srgbClr val="F2EFE8"/>
                </a:solidFill>
                <a:latin typeface="Outfit"/>
                <a:ea typeface="Outfit"/>
                <a:cs typeface="Outfit"/>
                <a:sym typeface="Outfit"/>
              </a:rPr>
              <a:t>www.mediawijs.be</a:t>
            </a:r>
            <a:endParaRPr b="1" sz="4800">
              <a:solidFill>
                <a:srgbClr val="F2EFE8"/>
              </a:solidFill>
              <a:latin typeface="Outfit"/>
              <a:ea typeface="Outfit"/>
              <a:cs typeface="Outfit"/>
              <a:sym typeface="Outfit"/>
            </a:endParaRPr>
          </a:p>
        </p:txBody>
      </p:sp>
      <p:pic>
        <p:nvPicPr>
          <p:cNvPr id="420" name="Google Shape;420;p54" title="Asset 33.png"/>
          <p:cNvPicPr preferRelativeResize="0"/>
          <p:nvPr/>
        </p:nvPicPr>
        <p:blipFill>
          <a:blip r:embed="rId5">
            <a:alphaModFix/>
          </a:blip>
          <a:stretch>
            <a:fillRect/>
          </a:stretch>
        </p:blipFill>
        <p:spPr>
          <a:xfrm>
            <a:off x="307448" y="371800"/>
            <a:ext cx="4452925" cy="4452925"/>
          </a:xfrm>
          <a:prstGeom prst="rect">
            <a:avLst/>
          </a:prstGeom>
          <a:noFill/>
          <a:ln>
            <a:noFill/>
          </a:ln>
        </p:spPr>
      </p:pic>
      <p:pic>
        <p:nvPicPr>
          <p:cNvPr id="421" name="Google Shape;421;p54"/>
          <p:cNvPicPr preferRelativeResize="0"/>
          <p:nvPr/>
        </p:nvPicPr>
        <p:blipFill>
          <a:blip r:embed="rId6">
            <a:alphaModFix/>
          </a:blip>
          <a:stretch>
            <a:fillRect/>
          </a:stretch>
        </p:blipFill>
        <p:spPr>
          <a:xfrm>
            <a:off x="5691300" y="801425"/>
            <a:ext cx="729576" cy="775799"/>
          </a:xfrm>
          <a:prstGeom prst="rect">
            <a:avLst/>
          </a:prstGeom>
          <a:noFill/>
          <a:ln>
            <a:noFill/>
          </a:ln>
        </p:spPr>
      </p:pic>
      <p:pic>
        <p:nvPicPr>
          <p:cNvPr id="422" name="Google Shape;422;p54" title="Mediawijs  Toolbox - workshop.png"/>
          <p:cNvPicPr preferRelativeResize="0"/>
          <p:nvPr/>
        </p:nvPicPr>
        <p:blipFill>
          <a:blip r:embed="rId7">
            <a:alphaModFix/>
          </a:blip>
          <a:stretch>
            <a:fillRect/>
          </a:stretch>
        </p:blipFill>
        <p:spPr>
          <a:xfrm>
            <a:off x="-292950" y="-1347262"/>
            <a:ext cx="5577300" cy="78910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5CD68EC2621C4CB26DB24218A5B3BD" ma:contentTypeVersion="12" ma:contentTypeDescription="Create a new document." ma:contentTypeScope="" ma:versionID="52d020223a676f6617ac5c184f2d6e50">
  <xsd:schema xmlns:xsd="http://www.w3.org/2001/XMLSchema" xmlns:xs="http://www.w3.org/2001/XMLSchema" xmlns:p="http://schemas.microsoft.com/office/2006/metadata/properties" xmlns:ns2="9fc195e9-1c93-4180-8c34-0fb41357c7c3" xmlns:ns3="77296806-1667-4b58-ac1f-3fc7f3b2e34e" targetNamespace="http://schemas.microsoft.com/office/2006/metadata/properties" ma:root="true" ma:fieldsID="b77fadb5e7e7173c139617877c7ef016" ns2:_="" ns3:_="">
    <xsd:import namespace="9fc195e9-1c93-4180-8c34-0fb41357c7c3"/>
    <xsd:import namespace="77296806-1667-4b58-ac1f-3fc7f3b2e34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c195e9-1c93-4180-8c34-0fb41357c7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d83d8f-855d-4716-a748-44e48ed56b0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296806-1667-4b58-ac1f-3fc7f3b2e34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331cddc-09e5-431f-8ac9-4ebeecb3ce79}" ma:internalName="TaxCatchAll" ma:showField="CatchAllData" ma:web="77296806-1667-4b58-ac1f-3fc7f3b2e3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fc195e9-1c93-4180-8c34-0fb41357c7c3">
      <Terms xmlns="http://schemas.microsoft.com/office/infopath/2007/PartnerControls"/>
    </lcf76f155ced4ddcb4097134ff3c332f>
    <TaxCatchAll xmlns="77296806-1667-4b58-ac1f-3fc7f3b2e34e" xsi:nil="true"/>
  </documentManagement>
</p:properties>
</file>

<file path=customXml/itemProps1.xml><?xml version="1.0" encoding="utf-8"?>
<ds:datastoreItem xmlns:ds="http://schemas.openxmlformats.org/officeDocument/2006/customXml" ds:itemID="{221C1F53-2146-49F5-B0C1-F76E25DBEE9F}"/>
</file>

<file path=customXml/itemProps2.xml><?xml version="1.0" encoding="utf-8"?>
<ds:datastoreItem xmlns:ds="http://schemas.openxmlformats.org/officeDocument/2006/customXml" ds:itemID="{40270406-C2BD-4F10-BFE7-BB2439919133}"/>
</file>

<file path=customXml/itemProps3.xml><?xml version="1.0" encoding="utf-8"?>
<ds:datastoreItem xmlns:ds="http://schemas.openxmlformats.org/officeDocument/2006/customXml" ds:itemID="{A0ABEB6D-276F-4657-961A-9F35D7806E6F}"/>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2026_QCOM_Lespakket_online_invloeden_schoenen_influencer</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0x010100B05CD68EC2621C4CB26DB24218A5B3BD</vt:lpwstr>
  </property>
  <property fmtid="{D5CDD505-2E9C-101B-9397-08002B2CF9AE}" pid="4" name="_ExtendedDescription">
    <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TriggerFlowInfo">
    <vt:lpwstr/>
  </property>
  <property fmtid="{D5CDD505-2E9C-101B-9397-08002B2CF9AE}" pid="11" name="xd_Signature">
    <vt:bool>false</vt:bool>
  </property>
</Properties>
</file>